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4"/>
  </p:notesMasterIdLst>
  <p:sldIdLst>
    <p:sldId id="273" r:id="rId5"/>
    <p:sldId id="274" r:id="rId6"/>
    <p:sldId id="335" r:id="rId7"/>
    <p:sldId id="277" r:id="rId8"/>
    <p:sldId id="336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 Rich" initials="JR" lastIdx="2" clrIdx="0">
    <p:extLst>
      <p:ext uri="{19B8F6BF-5375-455C-9EA6-DF929625EA0E}">
        <p15:presenceInfo xmlns:p15="http://schemas.microsoft.com/office/powerpoint/2012/main" userId="a3ffb759cc769d2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229" autoAdjust="0"/>
  </p:normalViewPr>
  <p:slideViewPr>
    <p:cSldViewPr snapToGrid="0">
      <p:cViewPr varScale="1">
        <p:scale>
          <a:sx n="52" d="100"/>
          <a:sy n="52" d="100"/>
        </p:scale>
        <p:origin x="73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B4FFB-6472-4A17-8CD8-E390216B8A1B}" type="datetimeFigureOut">
              <a:rPr lang="en-ZA" smtClean="0"/>
              <a:t>2021/09/01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B78AE-C34F-405F-A74F-47B7A2E6FA0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4769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9/1/2021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9/1/2021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9/1/2021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9/1/2021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9/1/2021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2112" y="850791"/>
            <a:ext cx="3536585" cy="4198288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Settlements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m3: urban SETTLEMENTS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U4: Urban settlement issues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 lnSpcReduction="10000"/>
          </a:bodyPr>
          <a:lstStyle/>
          <a:p>
            <a:r>
              <a:rPr lang="en-US" sz="1800" dirty="0">
                <a:solidFill>
                  <a:srgbClr val="FFFFFF">
                    <a:alpha val="75000"/>
                  </a:srgbClr>
                </a:solidFill>
              </a:rPr>
              <a:t>Geography grade 12 © j. rich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25F8D3-2892-4AB4-9196-4C739328B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02" y="457199"/>
            <a:ext cx="6979885" cy="589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B824D-3ACB-4C3F-BA3E-436E01194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Rapid urbanization issue – housing shortage</a:t>
            </a:r>
            <a:endParaRPr lang="en-ZA" sz="4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53764-B8D5-4450-AECB-935273917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892969"/>
            <a:ext cx="5931902" cy="4636168"/>
          </a:xfrm>
        </p:spPr>
        <p:txBody>
          <a:bodyPr>
            <a:normAutofit/>
          </a:bodyPr>
          <a:lstStyle/>
          <a:p>
            <a:r>
              <a:rPr lang="en-US" sz="2800" dirty="0"/>
              <a:t>End of apartheid = huge upsurge in demand for low cost urban housing</a:t>
            </a:r>
          </a:p>
          <a:p>
            <a:r>
              <a:rPr lang="en-US" sz="2800" dirty="0"/>
              <a:t>Reconstruction and development plan (RDP)</a:t>
            </a:r>
          </a:p>
          <a:p>
            <a:r>
              <a:rPr lang="en-US" sz="2800" dirty="0"/>
              <a:t>Conversion of hostels to social housing apartments</a:t>
            </a:r>
          </a:p>
          <a:p>
            <a:r>
              <a:rPr lang="en-US" sz="2800" dirty="0"/>
              <a:t>Development of new building technologies</a:t>
            </a:r>
            <a:endParaRPr lang="en-ZA" sz="2800" dirty="0"/>
          </a:p>
        </p:txBody>
      </p:sp>
      <p:pic>
        <p:nvPicPr>
          <p:cNvPr id="4098" name="Picture 2" descr="Solutions to the RDP Housing Crisis in South Africa by Claire Cardwell">
            <a:extLst>
              <a:ext uri="{FF2B5EF4-FFF2-40B4-BE49-F238E27FC236}">
                <a16:creationId xmlns:a16="http://schemas.microsoft.com/office/drawing/2014/main" id="{E39F415E-21B4-4835-BA68-84AA44C2674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433" y="2037346"/>
            <a:ext cx="5194767" cy="428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159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DD1A3-CCD0-4AFB-9D6D-A25A3D562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Rapid urbanization issue - overcrowding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6F6A5-BCD1-48E7-A493-BA092287FE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2716" y="1860885"/>
            <a:ext cx="6143959" cy="4539916"/>
          </a:xfrm>
        </p:spPr>
        <p:txBody>
          <a:bodyPr>
            <a:normAutofit/>
          </a:bodyPr>
          <a:lstStyle/>
          <a:p>
            <a:r>
              <a:rPr lang="en-US" sz="2800" dirty="0"/>
              <a:t>Increased demand on water and electricity – illegal connections</a:t>
            </a:r>
          </a:p>
          <a:p>
            <a:r>
              <a:rPr lang="en-US" sz="2800" dirty="0"/>
              <a:t>Blocked sewers and inadequate waste removal – disease risk</a:t>
            </a:r>
          </a:p>
          <a:p>
            <a:r>
              <a:rPr lang="en-ZA" sz="2800" dirty="0"/>
              <a:t>Overcrowded schools / overburdened clinics </a:t>
            </a:r>
          </a:p>
          <a:p>
            <a:r>
              <a:rPr lang="en-ZA" sz="2800" dirty="0"/>
              <a:t>Increased crime</a:t>
            </a:r>
          </a:p>
          <a:p>
            <a:r>
              <a:rPr lang="en-ZA" sz="2800" dirty="0"/>
              <a:t>Greater disaster impact</a:t>
            </a:r>
          </a:p>
        </p:txBody>
      </p:sp>
      <p:pic>
        <p:nvPicPr>
          <p:cNvPr id="5122" name="Picture 2" descr="Brazil&amp;#39;s overcrowded favelas ripe for spread of coronavirus | Coronavirus  pandemic | Al Jazeera">
            <a:extLst>
              <a:ext uri="{FF2B5EF4-FFF2-40B4-BE49-F238E27FC236}">
                <a16:creationId xmlns:a16="http://schemas.microsoft.com/office/drawing/2014/main" id="{9F6B0FD9-89BA-429A-A5C4-2EE71EAC939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4" y="1860884"/>
            <a:ext cx="5502609" cy="453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78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90A27-BEDB-43B1-B146-66BB32A0A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Rapid urbanization issue – traffic congestion</a:t>
            </a:r>
            <a:endParaRPr lang="en-ZA" sz="4000" dirty="0"/>
          </a:p>
        </p:txBody>
      </p:sp>
      <p:pic>
        <p:nvPicPr>
          <p:cNvPr id="6146" name="Picture 2" descr="IBM Global Commuter Pain Survey: Traffic Congestion Down, Pain Way Up">
            <a:extLst>
              <a:ext uri="{FF2B5EF4-FFF2-40B4-BE49-F238E27FC236}">
                <a16:creationId xmlns:a16="http://schemas.microsoft.com/office/drawing/2014/main" id="{F45BD2C2-4597-4DE6-BA04-DE646630218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884" y="2037347"/>
            <a:ext cx="7074569" cy="409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Johannesburg consul “shocked” by Portuguese “disinterest” in South Africa&amp;#39;s  latest wave of violence - Portugal Resident">
            <a:extLst>
              <a:ext uri="{FF2B5EF4-FFF2-40B4-BE49-F238E27FC236}">
                <a16:creationId xmlns:a16="http://schemas.microsoft.com/office/drawing/2014/main" id="{44C8F62F-6B48-4BB5-8C67-92CCAC27F01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2037346"/>
            <a:ext cx="4327859" cy="409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785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EA636-A73A-4C58-B86C-5B90F9985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Traffic congestion</a:t>
            </a:r>
            <a:endParaRPr lang="en-ZA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7BCF02-C535-4052-A132-DE9D81DF0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/>
              <a:t> In 2010 in Johannesburg a survey found that:</a:t>
            </a:r>
          </a:p>
          <a:p>
            <a:r>
              <a:rPr lang="en-US" sz="2800" dirty="0"/>
              <a:t>Almost quarter of its roads  experience a 30% reduction in speed daily</a:t>
            </a:r>
          </a:p>
          <a:p>
            <a:r>
              <a:rPr lang="en-US" sz="2800" dirty="0"/>
              <a:t>342000 commuters had to cancel meetings due to traffic</a:t>
            </a:r>
          </a:p>
          <a:p>
            <a:r>
              <a:rPr lang="en-US" sz="2800" dirty="0"/>
              <a:t>40% of employees are late for work due to traffic</a:t>
            </a:r>
          </a:p>
          <a:p>
            <a:r>
              <a:rPr lang="en-US" sz="2800" dirty="0"/>
              <a:t>Daily traffic pressure caused a 64% increase in general stress levels for commuters</a:t>
            </a:r>
          </a:p>
          <a:p>
            <a:r>
              <a:rPr lang="en-US" sz="2800" dirty="0"/>
              <a:t>Traffic jams cost R1,1 billion per month in lost productivity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84136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52B6A-6A7E-4BD1-A675-E703D1849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39947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Strategies for  traffic management</a:t>
            </a:r>
            <a:endParaRPr lang="en-Z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5E67D-16E7-4865-8ED9-4540A2E62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179" y="1342103"/>
            <a:ext cx="11029615" cy="5825614"/>
          </a:xfrm>
        </p:spPr>
        <p:txBody>
          <a:bodyPr>
            <a:normAutofit fontScale="47500" lnSpcReduction="20000"/>
          </a:bodyPr>
          <a:lstStyle/>
          <a:p>
            <a:endParaRPr lang="en-US" sz="2800" dirty="0"/>
          </a:p>
          <a:p>
            <a:r>
              <a:rPr lang="en-US" sz="4200" dirty="0"/>
              <a:t>Increase road network / widen roads</a:t>
            </a:r>
          </a:p>
          <a:p>
            <a:r>
              <a:rPr lang="en-US" sz="4200" dirty="0"/>
              <a:t>Promote public transport</a:t>
            </a:r>
          </a:p>
          <a:p>
            <a:r>
              <a:rPr lang="en-US" sz="4200" dirty="0"/>
              <a:t>Expand and increase public transport systems</a:t>
            </a:r>
          </a:p>
          <a:p>
            <a:r>
              <a:rPr lang="en-US" sz="4200" dirty="0"/>
              <a:t>Car pooling</a:t>
            </a:r>
          </a:p>
          <a:p>
            <a:r>
              <a:rPr lang="en-US" sz="4200" dirty="0"/>
              <a:t>Dedicated lanes</a:t>
            </a:r>
          </a:p>
          <a:p>
            <a:r>
              <a:rPr lang="en-US" sz="4200" dirty="0"/>
              <a:t>Tolls</a:t>
            </a:r>
          </a:p>
          <a:p>
            <a:r>
              <a:rPr lang="en-US" sz="4200" dirty="0"/>
              <a:t>Increase parking costs</a:t>
            </a:r>
          </a:p>
          <a:p>
            <a:r>
              <a:rPr lang="en-US" sz="4200" dirty="0"/>
              <a:t>Reversible lanes</a:t>
            </a:r>
          </a:p>
          <a:p>
            <a:r>
              <a:rPr lang="en-US" sz="4200" dirty="0"/>
              <a:t>Restricting access  according to registration numbers</a:t>
            </a:r>
          </a:p>
          <a:p>
            <a:r>
              <a:rPr lang="en-US" sz="4200" dirty="0"/>
              <a:t>Limiting the number of cars registered</a:t>
            </a:r>
          </a:p>
          <a:p>
            <a:r>
              <a:rPr lang="en-US" sz="4200" dirty="0"/>
              <a:t>Non car days</a:t>
            </a:r>
          </a:p>
          <a:p>
            <a:r>
              <a:rPr lang="en-US" sz="4200" dirty="0"/>
              <a:t>Park and ride schemes </a:t>
            </a:r>
          </a:p>
          <a:p>
            <a:endParaRPr lang="en-US" sz="2800" dirty="0"/>
          </a:p>
          <a:p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112175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8862C-0809-441E-B5BA-C1DCF7771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75921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Rapid urbanization issue – service provision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F6FBF-B72C-4183-9DFC-DC863FFEC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Constitution protects the right to certain services such as water</a:t>
            </a:r>
          </a:p>
          <a:p>
            <a:r>
              <a:rPr lang="en-US" sz="2800" dirty="0"/>
              <a:t>Informal  settlements often badly located for provision of services</a:t>
            </a:r>
          </a:p>
          <a:p>
            <a:r>
              <a:rPr lang="en-US" sz="2800" dirty="0"/>
              <a:t>High levels of non-payment</a:t>
            </a:r>
          </a:p>
          <a:p>
            <a:r>
              <a:rPr lang="en-US" sz="2800" dirty="0"/>
              <a:t>Overcrowding leads to breakdowns</a:t>
            </a:r>
          </a:p>
          <a:p>
            <a:r>
              <a:rPr lang="en-US" sz="2800" dirty="0"/>
              <a:t>Provision has increased and improved greatly in last 20  years</a:t>
            </a:r>
          </a:p>
          <a:p>
            <a:r>
              <a:rPr lang="en-US" sz="2800" dirty="0"/>
              <a:t>Service delivery protests have also increased</a:t>
            </a:r>
          </a:p>
          <a:p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334062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0A0CE-D62B-40A7-B571-A4EF2D4F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96834"/>
          </a:xfrm>
        </p:spPr>
        <p:txBody>
          <a:bodyPr>
            <a:normAutofit/>
          </a:bodyPr>
          <a:lstStyle/>
          <a:p>
            <a:r>
              <a:rPr lang="en-US" sz="4000" dirty="0"/>
              <a:t>Growth of informal settlements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EFCE6-435C-4FB7-915F-E011B8F57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8991"/>
            <a:ext cx="11029615" cy="121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People move into cities in developing countries faster than the infrastructure can provide for them results in  informal housing.</a:t>
            </a:r>
          </a:p>
          <a:p>
            <a:endParaRPr lang="en-ZA" sz="2800" dirty="0"/>
          </a:p>
        </p:txBody>
      </p:sp>
      <p:pic>
        <p:nvPicPr>
          <p:cNvPr id="1028" name="Picture 4" descr="Untitled">
            <a:extLst>
              <a:ext uri="{FF2B5EF4-FFF2-40B4-BE49-F238E27FC236}">
                <a16:creationId xmlns:a16="http://schemas.microsoft.com/office/drawing/2014/main" id="{EC101229-5D6E-47EE-9946-FFFA33A9A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22" y="2507225"/>
            <a:ext cx="10412361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383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4B6F7-2BD8-431F-84B1-F979AA9D4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31676"/>
          </a:xfrm>
        </p:spPr>
        <p:txBody>
          <a:bodyPr>
            <a:normAutofit/>
          </a:bodyPr>
          <a:lstStyle/>
          <a:p>
            <a:r>
              <a:rPr lang="en-US" sz="4000" dirty="0"/>
              <a:t>Informal settlements in south </a:t>
            </a:r>
            <a:r>
              <a:rPr lang="en-US" sz="4000" dirty="0" err="1"/>
              <a:t>africa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AA84B-7379-49C1-9859-F31D1E926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</a:t>
            </a:r>
            <a:r>
              <a:rPr lang="en-ZA" sz="2800" dirty="0" err="1"/>
              <a:t>hy</a:t>
            </a:r>
            <a:r>
              <a:rPr lang="en-ZA" sz="2800" dirty="0"/>
              <a:t> are there so many more in formal settlements in E. Cape than in W. Cape?</a:t>
            </a:r>
          </a:p>
          <a:p>
            <a:r>
              <a:rPr lang="en-ZA" sz="2800" dirty="0"/>
              <a:t>Why are there more women than men in informal settlements?</a:t>
            </a:r>
          </a:p>
          <a:p>
            <a:r>
              <a:rPr lang="en-ZA" sz="2800" dirty="0"/>
              <a:t>“Foreign refugees make up many of the inhabitants of informal settlements” Explain if this is true or false according to evidence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322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1CF3-2ABA-474E-9DEA-C95EA37E0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3" y="501445"/>
            <a:ext cx="11754465" cy="1389431"/>
          </a:xfrm>
        </p:spPr>
        <p:txBody>
          <a:bodyPr>
            <a:normAutofit/>
          </a:bodyPr>
          <a:lstStyle/>
          <a:p>
            <a:r>
              <a:rPr lang="en-US" sz="4000" dirty="0"/>
              <a:t>Problems associated with informal settlements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709E-7CC3-47EA-A14E-E383B3A61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90876"/>
            <a:ext cx="11029615" cy="4967124"/>
          </a:xfrm>
        </p:spPr>
        <p:txBody>
          <a:bodyPr>
            <a:normAutofit/>
          </a:bodyPr>
          <a:lstStyle/>
          <a:p>
            <a:r>
              <a:rPr lang="en-US" sz="2800" dirty="0"/>
              <a:t>Limited access to land ownership</a:t>
            </a:r>
          </a:p>
          <a:p>
            <a:r>
              <a:rPr lang="en-US" sz="2800" dirty="0"/>
              <a:t>Overcrowding (high population and building density)</a:t>
            </a:r>
          </a:p>
          <a:p>
            <a:r>
              <a:rPr lang="en-US" sz="2800" dirty="0"/>
              <a:t>Unhygienic living conditions; spread of disease</a:t>
            </a:r>
          </a:p>
          <a:p>
            <a:r>
              <a:rPr lang="en-US" sz="2800" dirty="0"/>
              <a:t>Illegal and unsafe building structures</a:t>
            </a:r>
          </a:p>
          <a:p>
            <a:r>
              <a:rPr lang="en-US" sz="2800" dirty="0"/>
              <a:t>Erratic service provision and poor access for emergency services</a:t>
            </a:r>
          </a:p>
          <a:p>
            <a:r>
              <a:rPr lang="en-US" sz="2800" dirty="0"/>
              <a:t>Limited access to amenities</a:t>
            </a:r>
          </a:p>
          <a:p>
            <a:r>
              <a:rPr lang="en-US" sz="2800" dirty="0"/>
              <a:t>Environmental destruction, pollution</a:t>
            </a:r>
          </a:p>
          <a:p>
            <a:r>
              <a:rPr lang="en-US" sz="2800" dirty="0"/>
              <a:t>Social problems e.g. crime, unemployment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94953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01FA4-B0BC-4C3F-8035-10F2FC10F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Dealing with informal settlements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254E0-5063-48FA-AE86-E7EDA5206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Previously: relocation and demolition – expensive and slow</a:t>
            </a:r>
          </a:p>
          <a:p>
            <a:r>
              <a:rPr lang="en-US" sz="2800" dirty="0"/>
              <a:t>Currently: Upgrading on site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422986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92E1C-1C51-4F05-8EB8-FCB344A2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04684"/>
            <a:ext cx="11029616" cy="825910"/>
          </a:xfrm>
        </p:spPr>
        <p:txBody>
          <a:bodyPr>
            <a:normAutofit/>
          </a:bodyPr>
          <a:lstStyle/>
          <a:p>
            <a:r>
              <a:rPr lang="en-US" sz="4000" dirty="0"/>
              <a:t>The big picture</a:t>
            </a:r>
            <a:endParaRPr lang="en-ZA" sz="4000" dirty="0"/>
          </a:p>
        </p:txBody>
      </p:sp>
      <p:pic>
        <p:nvPicPr>
          <p:cNvPr id="1026" name="Picture 2" descr="TOP 18 URBANIZATION QUOTES | A-Z Quotes">
            <a:extLst>
              <a:ext uri="{FF2B5EF4-FFF2-40B4-BE49-F238E27FC236}">
                <a16:creationId xmlns:a16="http://schemas.microsoft.com/office/drawing/2014/main" id="{2FDE5707-9ECC-4FC8-92C9-F6BCD994A7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20" y="1577975"/>
            <a:ext cx="11029616" cy="488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215489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DF59A-6A51-47BB-BDD5-B4E577C8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42452"/>
            <a:ext cx="11029616" cy="884903"/>
          </a:xfrm>
        </p:spPr>
        <p:txBody>
          <a:bodyPr>
            <a:normAutofit/>
          </a:bodyPr>
          <a:lstStyle/>
          <a:p>
            <a:r>
              <a:rPr lang="en-US" sz="4000" dirty="0"/>
              <a:t>The big picture (2)</a:t>
            </a:r>
            <a:endParaRPr lang="en-ZA" sz="4000" dirty="0"/>
          </a:p>
        </p:txBody>
      </p:sp>
      <p:pic>
        <p:nvPicPr>
          <p:cNvPr id="2050" name="Picture 2" descr="Humanity has just crossed a major landmark in its history with the majority  of people now">
            <a:extLst>
              <a:ext uri="{FF2B5EF4-FFF2-40B4-BE49-F238E27FC236}">
                <a16:creationId xmlns:a16="http://schemas.microsoft.com/office/drawing/2014/main" id="{9B9843A7-972A-477B-BBED-D1AFCFEA97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16" y="1548581"/>
            <a:ext cx="10843892" cy="497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01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2F8E1-7206-4AA5-9F9C-BE1461A74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75188"/>
            <a:ext cx="11029616" cy="825910"/>
          </a:xfrm>
        </p:spPr>
        <p:txBody>
          <a:bodyPr>
            <a:normAutofit/>
          </a:bodyPr>
          <a:lstStyle/>
          <a:p>
            <a:r>
              <a:rPr lang="en-US" sz="4000" dirty="0"/>
              <a:t>Course overview</a:t>
            </a:r>
            <a:endParaRPr lang="en-ZA" sz="4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3045431-19BE-44A0-96D6-C685E39F1A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7115928"/>
              </p:ext>
            </p:extLst>
          </p:nvPr>
        </p:nvGraphicFramePr>
        <p:xfrm>
          <a:off x="339213" y="1533833"/>
          <a:ext cx="11680723" cy="5172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8503">
                  <a:extLst>
                    <a:ext uri="{9D8B030D-6E8A-4147-A177-3AD203B41FA5}">
                      <a16:colId xmlns:a16="http://schemas.microsoft.com/office/drawing/2014/main" val="4077297782"/>
                    </a:ext>
                  </a:extLst>
                </a:gridCol>
                <a:gridCol w="3956110">
                  <a:extLst>
                    <a:ext uri="{9D8B030D-6E8A-4147-A177-3AD203B41FA5}">
                      <a16:colId xmlns:a16="http://schemas.microsoft.com/office/drawing/2014/main" val="1530424967"/>
                    </a:ext>
                  </a:extLst>
                </a:gridCol>
                <a:gridCol w="3956110">
                  <a:extLst>
                    <a:ext uri="{9D8B030D-6E8A-4147-A177-3AD203B41FA5}">
                      <a16:colId xmlns:a16="http://schemas.microsoft.com/office/drawing/2014/main" val="1517232303"/>
                    </a:ext>
                  </a:extLst>
                </a:gridCol>
              </a:tblGrid>
              <a:tr h="627726">
                <a:tc>
                  <a:txBody>
                    <a:bodyPr/>
                    <a:lstStyle/>
                    <a:p>
                      <a:r>
                        <a:rPr lang="en-US" sz="2000" dirty="0"/>
                        <a:t>Module 1 Nature and types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Module 2 –Rural settlements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Module 3 – Urban settlements</a:t>
                      </a:r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346443"/>
                  </a:ext>
                </a:extLst>
              </a:tr>
              <a:tr h="1547816">
                <a:tc>
                  <a:txBody>
                    <a:bodyPr/>
                    <a:lstStyle/>
                    <a:p>
                      <a:r>
                        <a:rPr lang="en-US" sz="2400" dirty="0"/>
                        <a:t>U1: Key concepts: Settlement, site, situation, rural and urban settlements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W1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U1: Role of site and situation,  classification, function 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W2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U1:  Origin, development and classification of urban settlements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W5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935953"/>
                  </a:ext>
                </a:extLst>
              </a:tr>
              <a:tr h="1083471">
                <a:tc>
                  <a:txBody>
                    <a:bodyPr/>
                    <a:lstStyle/>
                    <a:p>
                      <a:r>
                        <a:rPr lang="en-US" sz="2400" dirty="0"/>
                        <a:t>U2: Classification of settlements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W1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U2: Settlement shapes and land use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W2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U2: Urban hierarchies </a:t>
                      </a:r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W5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289147"/>
                  </a:ext>
                </a:extLst>
              </a:tr>
              <a:tr h="1083471">
                <a:tc>
                  <a:txBody>
                    <a:bodyPr/>
                    <a:lstStyle/>
                    <a:p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U3: Rural settlement issues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W3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U3: Urban structure and patterns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W5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180296"/>
                  </a:ext>
                </a:extLst>
              </a:tr>
              <a:tr h="627726">
                <a:tc>
                  <a:txBody>
                    <a:bodyPr/>
                    <a:lstStyle/>
                    <a:p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U4: Urban settlement issues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W6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702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87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393AB-BA55-4D81-8BCC-AFC486A3A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57934"/>
          </a:xfrm>
        </p:spPr>
        <p:txBody>
          <a:bodyPr>
            <a:normAutofit/>
          </a:bodyPr>
          <a:lstStyle/>
          <a:p>
            <a:r>
              <a:rPr lang="en-US" sz="4000" dirty="0"/>
              <a:t>overview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14F21-A4A9-4F07-8F32-39695F1DB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460090"/>
            <a:ext cx="11029615" cy="516193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/>
              <a:t>Urbanization trends								</a:t>
            </a:r>
            <a:r>
              <a:rPr lang="en-US" sz="3100" dirty="0"/>
              <a:t>World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100" dirty="0"/>
              <a:t>																South Africa</a:t>
            </a:r>
          </a:p>
          <a:p>
            <a:pPr marL="0" indent="0">
              <a:buNone/>
            </a:pPr>
            <a:r>
              <a:rPr lang="en-US" sz="2800" dirty="0"/>
              <a:t>2.  </a:t>
            </a:r>
            <a:r>
              <a:rPr lang="en-US" sz="3600" dirty="0"/>
              <a:t>Issues related to rapid urbanization			</a:t>
            </a:r>
            <a:r>
              <a:rPr lang="en-US" sz="2800" dirty="0"/>
              <a:t>Lack of planning</a:t>
            </a:r>
          </a:p>
          <a:p>
            <a:pPr marL="0" indent="0">
              <a:buNone/>
            </a:pPr>
            <a:r>
              <a:rPr lang="en-US" sz="2800" dirty="0"/>
              <a:t>																Housing shortages</a:t>
            </a:r>
          </a:p>
          <a:p>
            <a:pPr marL="0" indent="0">
              <a:buNone/>
            </a:pPr>
            <a:r>
              <a:rPr lang="en-US" sz="2800" dirty="0"/>
              <a:t>																Overcrowding</a:t>
            </a:r>
          </a:p>
          <a:p>
            <a:pPr marL="0" indent="0">
              <a:buNone/>
            </a:pPr>
            <a:r>
              <a:rPr lang="en-US" sz="2800" dirty="0"/>
              <a:t>																Traffic congestion</a:t>
            </a:r>
          </a:p>
          <a:p>
            <a:pPr marL="0" indent="0">
              <a:buNone/>
            </a:pPr>
            <a:r>
              <a:rPr lang="en-US" sz="2800" dirty="0"/>
              <a:t>																Service provision</a:t>
            </a:r>
          </a:p>
          <a:p>
            <a:pPr marL="0" indent="0">
              <a:buNone/>
            </a:pPr>
            <a:r>
              <a:rPr lang="en-US" sz="2800" dirty="0"/>
              <a:t>3. </a:t>
            </a:r>
            <a:r>
              <a:rPr lang="en-US" sz="3600" dirty="0"/>
              <a:t>Growth of informal settlements</a:t>
            </a:r>
          </a:p>
          <a:p>
            <a:pPr marL="0" indent="0">
              <a:buNone/>
            </a:pPr>
            <a:r>
              <a:rPr lang="en-US" sz="2800" dirty="0"/>
              <a:t>4. </a:t>
            </a:r>
            <a:r>
              <a:rPr lang="en-US" sz="4000" dirty="0"/>
              <a:t>Case studies of urban management</a:t>
            </a:r>
            <a:endParaRPr lang="en-ZA" sz="4000" dirty="0"/>
          </a:p>
        </p:txBody>
      </p:sp>
    </p:spTree>
    <p:extLst>
      <p:ext uri="{BB962C8B-B14F-4D97-AF65-F5344CB8AC3E}">
        <p14:creationId xmlns:p14="http://schemas.microsoft.com/office/powerpoint/2010/main" val="26141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D90E4-11BB-4298-BA6B-86C1FB8AD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69970"/>
          </a:xfrm>
        </p:spPr>
        <p:txBody>
          <a:bodyPr>
            <a:normAutofit/>
          </a:bodyPr>
          <a:lstStyle/>
          <a:p>
            <a:r>
              <a:rPr lang="en-US" sz="4000" dirty="0"/>
              <a:t>Urbanization trends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46077-9F44-4762-A192-C58B8C4AD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72126"/>
            <a:ext cx="11029615" cy="5149516"/>
          </a:xfrm>
        </p:spPr>
        <p:txBody>
          <a:bodyPr>
            <a:normAutofit fontScale="92500" lnSpcReduction="20000"/>
          </a:bodyPr>
          <a:lstStyle/>
          <a:p>
            <a:endParaRPr lang="en-US" sz="2800" dirty="0"/>
          </a:p>
          <a:p>
            <a:r>
              <a:rPr lang="en-US" sz="2800" dirty="0"/>
              <a:t>Percentage of population living in cities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What is the difference between </a:t>
            </a:r>
            <a:r>
              <a:rPr lang="en-US" sz="2800" i="1" dirty="0">
                <a:solidFill>
                  <a:srgbClr val="FF0000"/>
                </a:solidFill>
              </a:rPr>
              <a:t>level of urbanization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and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i="1" dirty="0">
                <a:solidFill>
                  <a:srgbClr val="FF0000"/>
                </a:solidFill>
              </a:rPr>
              <a:t>rate of urbanization?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ZA" sz="28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693D4B3-D925-47B5-A32F-4EF6F3CB91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344436"/>
              </p:ext>
            </p:extLst>
          </p:nvPr>
        </p:nvGraphicFramePr>
        <p:xfrm>
          <a:off x="581192" y="2225184"/>
          <a:ext cx="11379201" cy="2688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095">
                  <a:extLst>
                    <a:ext uri="{9D8B030D-6E8A-4147-A177-3AD203B41FA5}">
                      <a16:colId xmlns:a16="http://schemas.microsoft.com/office/drawing/2014/main" val="38222419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156498097"/>
                    </a:ext>
                  </a:extLst>
                </a:gridCol>
                <a:gridCol w="994610">
                  <a:extLst>
                    <a:ext uri="{9D8B030D-6E8A-4147-A177-3AD203B41FA5}">
                      <a16:colId xmlns:a16="http://schemas.microsoft.com/office/drawing/2014/main" val="2847502342"/>
                    </a:ext>
                  </a:extLst>
                </a:gridCol>
                <a:gridCol w="1030084">
                  <a:extLst>
                    <a:ext uri="{9D8B030D-6E8A-4147-A177-3AD203B41FA5}">
                      <a16:colId xmlns:a16="http://schemas.microsoft.com/office/drawing/2014/main" val="1218845185"/>
                    </a:ext>
                  </a:extLst>
                </a:gridCol>
                <a:gridCol w="975179">
                  <a:extLst>
                    <a:ext uri="{9D8B030D-6E8A-4147-A177-3AD203B41FA5}">
                      <a16:colId xmlns:a16="http://schemas.microsoft.com/office/drawing/2014/main" val="243286916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826597820"/>
                    </a:ext>
                  </a:extLst>
                </a:gridCol>
                <a:gridCol w="994611">
                  <a:extLst>
                    <a:ext uri="{9D8B030D-6E8A-4147-A177-3AD203B41FA5}">
                      <a16:colId xmlns:a16="http://schemas.microsoft.com/office/drawing/2014/main" val="339255161"/>
                    </a:ext>
                  </a:extLst>
                </a:gridCol>
                <a:gridCol w="1019403">
                  <a:extLst>
                    <a:ext uri="{9D8B030D-6E8A-4147-A177-3AD203B41FA5}">
                      <a16:colId xmlns:a16="http://schemas.microsoft.com/office/drawing/2014/main" val="289863427"/>
                    </a:ext>
                  </a:extLst>
                </a:gridCol>
                <a:gridCol w="1034473">
                  <a:extLst>
                    <a:ext uri="{9D8B030D-6E8A-4147-A177-3AD203B41FA5}">
                      <a16:colId xmlns:a16="http://schemas.microsoft.com/office/drawing/2014/main" val="641987388"/>
                    </a:ext>
                  </a:extLst>
                </a:gridCol>
                <a:gridCol w="1034473">
                  <a:extLst>
                    <a:ext uri="{9D8B030D-6E8A-4147-A177-3AD203B41FA5}">
                      <a16:colId xmlns:a16="http://schemas.microsoft.com/office/drawing/2014/main" val="2461130419"/>
                    </a:ext>
                  </a:extLst>
                </a:gridCol>
                <a:gridCol w="1034473">
                  <a:extLst>
                    <a:ext uri="{9D8B030D-6E8A-4147-A177-3AD203B41FA5}">
                      <a16:colId xmlns:a16="http://schemas.microsoft.com/office/drawing/2014/main" val="109441111"/>
                    </a:ext>
                  </a:extLst>
                </a:gridCol>
              </a:tblGrid>
              <a:tr h="493809">
                <a:tc>
                  <a:txBody>
                    <a:bodyPr/>
                    <a:lstStyle/>
                    <a:p>
                      <a:r>
                        <a:rPr lang="en-US" sz="2400" dirty="0"/>
                        <a:t>Region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1995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2000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2005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2010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2015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2020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2025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2030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2035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2040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622920"/>
                  </a:ext>
                </a:extLst>
              </a:tr>
              <a:tr h="639859">
                <a:tc>
                  <a:txBody>
                    <a:bodyPr/>
                    <a:lstStyle/>
                    <a:p>
                      <a:r>
                        <a:rPr lang="en-US" sz="2400" dirty="0"/>
                        <a:t>South Africa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54,5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56,9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59,3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61,5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63,8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65,9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67,9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69,8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71,7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73,5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727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Africa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33,9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35,6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37,3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39,2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41,1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43,2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45,3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47,7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50,1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52,6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106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Europe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70,3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70,8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71,6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72.7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73,8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74,9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76,1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77,4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78,6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79,9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626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World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44,8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46,7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49,1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51,6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53,9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56,0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58,0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59.9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61,7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63,5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913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963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3798-00BC-4C11-A5F6-902675DA5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Urbanization trends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55634-ABBB-4017-AF81-FDA39045E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Which region has the highest </a:t>
            </a:r>
            <a:r>
              <a:rPr lang="en-US" sz="2800" i="1" dirty="0"/>
              <a:t>level of urbanization</a:t>
            </a:r>
            <a:r>
              <a:rPr lang="en-US" sz="2800" dirty="0"/>
              <a:t>? Why is that likely to be the case?</a:t>
            </a:r>
          </a:p>
          <a:p>
            <a:r>
              <a:rPr lang="en-US" sz="2800" dirty="0"/>
              <a:t>Which region has the fastest </a:t>
            </a:r>
            <a:r>
              <a:rPr lang="en-US" sz="2800" i="1" dirty="0"/>
              <a:t>rate of urbanization</a:t>
            </a:r>
            <a:r>
              <a:rPr lang="en-US" sz="2800" dirty="0"/>
              <a:t>? What is the probable cause of that?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1218029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8C4F8-7900-4318-AA1F-3F5E0A65E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69970"/>
          </a:xfrm>
        </p:spPr>
        <p:txBody>
          <a:bodyPr>
            <a:normAutofit/>
          </a:bodyPr>
          <a:lstStyle/>
          <a:p>
            <a:r>
              <a:rPr lang="en-US" sz="4000" dirty="0"/>
              <a:t>Urbanization in South Africa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9BDB4-1A09-40B9-81FE-063E9B12F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72126"/>
            <a:ext cx="11029615" cy="2390273"/>
          </a:xfrm>
        </p:spPr>
        <p:txBody>
          <a:bodyPr>
            <a:normAutofit/>
          </a:bodyPr>
          <a:lstStyle/>
          <a:p>
            <a:r>
              <a:rPr lang="en-US" sz="2800" dirty="0"/>
              <a:t>Why  the level of urbanization so low in Northern Cape? In Limpopo?</a:t>
            </a:r>
          </a:p>
          <a:p>
            <a:pPr marL="0" indent="0">
              <a:buNone/>
            </a:pPr>
            <a:endParaRPr lang="en-ZA" sz="2800" dirty="0"/>
          </a:p>
          <a:p>
            <a:pPr marL="0" indent="0">
              <a:buNone/>
            </a:pPr>
            <a:endParaRPr lang="en-ZA" sz="2800" dirty="0"/>
          </a:p>
          <a:p>
            <a:pPr marL="0" indent="0">
              <a:buNone/>
            </a:pPr>
            <a:endParaRPr lang="en-ZA" sz="2800" dirty="0"/>
          </a:p>
        </p:txBody>
      </p:sp>
      <p:pic>
        <p:nvPicPr>
          <p:cNvPr id="3080" name="Picture 8" descr="The South African Urban System">
            <a:extLst>
              <a:ext uri="{FF2B5EF4-FFF2-40B4-BE49-F238E27FC236}">
                <a16:creationId xmlns:a16="http://schemas.microsoft.com/office/drawing/2014/main" id="{9C4B8DA2-A6C3-4543-9D7B-E3F06DC39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812" y="2277978"/>
            <a:ext cx="7780420" cy="444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162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5C593-7EA1-4F6F-A7D7-F23D8DA5C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1947"/>
            <a:ext cx="11029616" cy="69022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Rapid urbanization issues – lack of planning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D4DB3-BC60-4C73-9338-8900C9237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876926"/>
            <a:ext cx="11029615" cy="4764506"/>
          </a:xfrm>
        </p:spPr>
        <p:txBody>
          <a:bodyPr>
            <a:normAutofit fontScale="47500" lnSpcReduction="20000"/>
          </a:bodyPr>
          <a:lstStyle/>
          <a:p>
            <a:endParaRPr lang="en-US" sz="2800" dirty="0"/>
          </a:p>
          <a:p>
            <a:pPr marL="0" indent="0">
              <a:buNone/>
            </a:pPr>
            <a:r>
              <a:rPr lang="en-US" sz="9600" b="1" dirty="0"/>
              <a:t>Uncontrolled </a:t>
            </a:r>
            <a:r>
              <a:rPr lang="en-US" sz="9600" dirty="0"/>
              <a:t> flow of people to cities </a:t>
            </a:r>
          </a:p>
          <a:p>
            <a:pPr marL="0" indent="0">
              <a:buNone/>
            </a:pPr>
            <a:r>
              <a:rPr lang="en-US" sz="9600" b="1" dirty="0"/>
              <a:t>         Provision of housing </a:t>
            </a:r>
            <a:r>
              <a:rPr lang="en-US" sz="9600" dirty="0"/>
              <a:t>cannot keep pace </a:t>
            </a:r>
          </a:p>
          <a:p>
            <a:pPr marL="0" indent="0">
              <a:buNone/>
            </a:pPr>
            <a:r>
              <a:rPr lang="en-US" sz="9600" dirty="0"/>
              <a:t>						Growth of </a:t>
            </a:r>
            <a:r>
              <a:rPr lang="en-US" sz="9600" b="1" dirty="0"/>
              <a:t>informal settlements</a:t>
            </a:r>
          </a:p>
          <a:p>
            <a:pPr marL="0" indent="0">
              <a:buNone/>
            </a:pPr>
            <a:r>
              <a:rPr lang="en-US" sz="9600" dirty="0"/>
              <a:t>									Lack of </a:t>
            </a:r>
            <a:r>
              <a:rPr lang="en-US" sz="9600" b="1" dirty="0"/>
              <a:t>proper services</a:t>
            </a:r>
          </a:p>
          <a:p>
            <a:endParaRPr lang="en-US" sz="2800" b="1" dirty="0"/>
          </a:p>
          <a:p>
            <a:endParaRPr lang="en-US" sz="2800" b="1" dirty="0"/>
          </a:p>
          <a:p>
            <a:endParaRPr lang="en-ZA" sz="2800" b="1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77FF603-F956-490B-83D5-B7B44B7BB35F}"/>
              </a:ext>
            </a:extLst>
          </p:cNvPr>
          <p:cNvSpPr/>
          <p:nvPr/>
        </p:nvSpPr>
        <p:spPr>
          <a:xfrm rot="1511216" flipV="1">
            <a:off x="1118035" y="3139402"/>
            <a:ext cx="759992" cy="350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D9F5C96-1BA8-483E-9887-A70CC81124F2}"/>
              </a:ext>
            </a:extLst>
          </p:cNvPr>
          <p:cNvSpPr/>
          <p:nvPr/>
        </p:nvSpPr>
        <p:spPr>
          <a:xfrm rot="1758583" flipV="1">
            <a:off x="2535849" y="3922980"/>
            <a:ext cx="777959" cy="4237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B543D38-ACE3-42B0-BD3A-902CBE902D64}"/>
              </a:ext>
            </a:extLst>
          </p:cNvPr>
          <p:cNvSpPr/>
          <p:nvPr/>
        </p:nvSpPr>
        <p:spPr>
          <a:xfrm rot="2323281" flipV="1">
            <a:off x="3971578" y="4852632"/>
            <a:ext cx="759992" cy="350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4394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VTI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D2D995-20F0-4C14-BF62-1248AB4B484D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71af3243-3dd4-4a8d-8c0d-dd76da1f02a5"/>
    <ds:schemaRef ds:uri="http://schemas.openxmlformats.org/package/2006/metadata/core-properties"/>
    <ds:schemaRef ds:uri="http://purl.org/dc/dcmitype/"/>
    <ds:schemaRef ds:uri="16c05727-aa75-4e4a-9b5f-8a80a1165891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{B5C68790-17DD-48B0-A23F-98E5F893B9C8}tf67061901_win32</Template>
  <TotalTime>1269</TotalTime>
  <Words>825</Words>
  <Application>Microsoft Office PowerPoint</Application>
  <PresentationFormat>Widescreen</PresentationFormat>
  <Paragraphs>163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Franklin Gothic Book</vt:lpstr>
      <vt:lpstr>Franklin Gothic Demi</vt:lpstr>
      <vt:lpstr>Gill Sans MT</vt:lpstr>
      <vt:lpstr>Wingdings 2</vt:lpstr>
      <vt:lpstr>DividendVTI</vt:lpstr>
      <vt:lpstr>Settlements m3: urban SETTLEMENTS U4: Urban settlement issues</vt:lpstr>
      <vt:lpstr>The big picture</vt:lpstr>
      <vt:lpstr>The big picture (2)</vt:lpstr>
      <vt:lpstr>Course overview</vt:lpstr>
      <vt:lpstr>overview</vt:lpstr>
      <vt:lpstr>Urbanization trends</vt:lpstr>
      <vt:lpstr>Urbanization trends</vt:lpstr>
      <vt:lpstr>Urbanization in South Africa</vt:lpstr>
      <vt:lpstr>Rapid urbanization issues – lack of planning</vt:lpstr>
      <vt:lpstr>Rapid urbanization issue – housing shortage</vt:lpstr>
      <vt:lpstr>Rapid urbanization issue - overcrowding</vt:lpstr>
      <vt:lpstr>Rapid urbanization issue – traffic congestion</vt:lpstr>
      <vt:lpstr>Traffic congestion</vt:lpstr>
      <vt:lpstr>Strategies for  traffic management</vt:lpstr>
      <vt:lpstr>Rapid urbanization issue – service provision</vt:lpstr>
      <vt:lpstr>Growth of informal settlements</vt:lpstr>
      <vt:lpstr>Informal settlements in south africa</vt:lpstr>
      <vt:lpstr>Problems associated with informal settlements</vt:lpstr>
      <vt:lpstr>Dealing with informal settlements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Geomorphology – rivers m1: drainage systems</dc:title>
  <dc:creator>Johan Rich</dc:creator>
  <cp:lastModifiedBy>Johan Rich</cp:lastModifiedBy>
  <cp:revision>34</cp:revision>
  <dcterms:created xsi:type="dcterms:W3CDTF">2021-04-29T09:13:04Z</dcterms:created>
  <dcterms:modified xsi:type="dcterms:W3CDTF">2021-09-01T10:36:30Z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