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7" r:id="rId6"/>
    <p:sldId id="278" r:id="rId7"/>
    <p:sldId id="288" r:id="rId8"/>
    <p:sldId id="289" r:id="rId9"/>
    <p:sldId id="290" r:id="rId10"/>
    <p:sldId id="275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112" y="850791"/>
            <a:ext cx="3536585" cy="419828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Geomorphology – rivers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m2: FLUVIAL PROCESSES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U3: RIVER REJUVENATION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© j. rich 2021</a:t>
            </a:r>
          </a:p>
        </p:txBody>
      </p:sp>
      <p:pic>
        <p:nvPicPr>
          <p:cNvPr id="1026" name="Picture 2" descr="River Basin Basics | International Rivers">
            <a:extLst>
              <a:ext uri="{FF2B5EF4-FFF2-40B4-BE49-F238E27FC236}">
                <a16:creationId xmlns:a16="http://schemas.microsoft.com/office/drawing/2014/main" id="{F2EA555C-2888-45AA-B621-861990CB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318052"/>
            <a:ext cx="6937697" cy="62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E249-B0A0-4193-B425-745B4D61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b="1" dirty="0"/>
              <a:t>River rejuvenation landforms - Knickpoints</a:t>
            </a:r>
            <a:endParaRPr lang="en-ZA" sz="4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EBA82C-4757-46A7-82FB-CEE6825825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2955" y="1734056"/>
            <a:ext cx="6003084" cy="499120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8350879-F091-421C-8FD5-1FF68D51FD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6661" y="1858297"/>
            <a:ext cx="5250036" cy="46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8E1-7206-4AA5-9F9C-BE1461A7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Course overview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45431-19BE-44A0-96D6-C685E39F1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305715"/>
              </p:ext>
            </p:extLst>
          </p:nvPr>
        </p:nvGraphicFramePr>
        <p:xfrm>
          <a:off x="789709" y="2341563"/>
          <a:ext cx="1082093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855">
                  <a:extLst>
                    <a:ext uri="{9D8B030D-6E8A-4147-A177-3AD203B41FA5}">
                      <a16:colId xmlns:a16="http://schemas.microsoft.com/office/drawing/2014/main" val="4077297782"/>
                    </a:ext>
                  </a:extLst>
                </a:gridCol>
                <a:gridCol w="3676539">
                  <a:extLst>
                    <a:ext uri="{9D8B030D-6E8A-4147-A177-3AD203B41FA5}">
                      <a16:colId xmlns:a16="http://schemas.microsoft.com/office/drawing/2014/main" val="1530424967"/>
                    </a:ext>
                  </a:extLst>
                </a:gridCol>
                <a:gridCol w="3676539">
                  <a:extLst>
                    <a:ext uri="{9D8B030D-6E8A-4147-A177-3AD203B41FA5}">
                      <a16:colId xmlns:a16="http://schemas.microsoft.com/office/drawing/2014/main" val="1517232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Module 1 Drainage systems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2 –Fluvial processes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Module 3 – Catchment and river management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4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U1: Importance of studying rivers</a:t>
                      </a:r>
                    </a:p>
                    <a:p>
                      <a:r>
                        <a:rPr lang="en-US" dirty="0"/>
                        <a:t>Defining a stream</a:t>
                      </a:r>
                    </a:p>
                    <a:p>
                      <a:r>
                        <a:rPr lang="en-US" dirty="0"/>
                        <a:t>Key concepts</a:t>
                      </a:r>
                    </a:p>
                    <a:p>
                      <a:r>
                        <a:rPr lang="en-US" dirty="0"/>
                        <a:t>Types of rivers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U1: River profiles</a:t>
                      </a:r>
                    </a:p>
                    <a:p>
                      <a:r>
                        <a:rPr lang="en-US" dirty="0"/>
                        <a:t>Stages of a river</a:t>
                      </a:r>
                    </a:p>
                    <a:p>
                      <a:r>
                        <a:rPr lang="en-US" dirty="0"/>
                        <a:t>River grading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U1:  Importance of managing drainage basins and catchment areas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3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U2: Drainage patterns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Drainage density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U2: Fluvial landforms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U2: Human impact on drainage basins and catchment areas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W8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89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U3: Stream order and density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River discharge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Laminar and turbulent flow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W3</a:t>
                      </a:r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U3: River rejuvenation W6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U3: Case study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18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U4: River capture</a:t>
                      </a:r>
                      <a:endParaRPr lang="en-ZA" dirty="0"/>
                    </a:p>
                    <a:p>
                      <a:r>
                        <a:rPr lang="en-ZA" dirty="0"/>
                        <a:t>Superimposed and antecedent drainage patterns  </a:t>
                      </a:r>
                      <a:r>
                        <a:rPr lang="en-ZA" dirty="0">
                          <a:solidFill>
                            <a:srgbClr val="FF0000"/>
                          </a:solidFill>
                        </a:rPr>
                        <a:t>W7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U4: Test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W9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0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1EA-E554-4217-9894-CFC9DBCBD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2087"/>
          </a:xfrm>
        </p:spPr>
        <p:txBody>
          <a:bodyPr>
            <a:normAutofit/>
          </a:bodyPr>
          <a:lstStyle/>
          <a:p>
            <a:r>
              <a:rPr lang="en-US" sz="4000" dirty="0"/>
              <a:t>The big questions In this unit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6147-86B9-416C-9ABE-CF0AE91E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62539"/>
            <a:ext cx="11029615" cy="4212811"/>
          </a:xfrm>
        </p:spPr>
        <p:txBody>
          <a:bodyPr>
            <a:normAutofit/>
          </a:bodyPr>
          <a:lstStyle/>
          <a:p>
            <a:r>
              <a:rPr lang="en-US" sz="2800" dirty="0"/>
              <a:t>What happens when a river changes in volume or velocity and what unique landforms does this give rise to?</a:t>
            </a:r>
          </a:p>
        </p:txBody>
      </p:sp>
    </p:spTree>
    <p:extLst>
      <p:ext uri="{BB962C8B-B14F-4D97-AF65-F5344CB8AC3E}">
        <p14:creationId xmlns:p14="http://schemas.microsoft.com/office/powerpoint/2010/main" val="32900165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9836-3D15-43E9-8655-D66A19A5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8438"/>
          </a:xfrm>
        </p:spPr>
        <p:txBody>
          <a:bodyPr>
            <a:normAutofit/>
          </a:bodyPr>
          <a:lstStyle/>
          <a:p>
            <a:r>
              <a:rPr lang="en-ZA" sz="4000" b="1" dirty="0"/>
              <a:t>What is river “rejuvenation”?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B05F-BC01-418D-B7EB-D560A93A6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OVERGRADED  (</a:t>
            </a:r>
            <a:r>
              <a:rPr lang="en-US" sz="2800" dirty="0"/>
              <a:t>early</a:t>
            </a:r>
            <a:r>
              <a:rPr lang="en-US" sz="2800" b="1" dirty="0"/>
              <a:t>) </a:t>
            </a:r>
            <a:r>
              <a:rPr lang="en-US" sz="2800" dirty="0"/>
              <a:t>stage of a river – more erosion than deposition</a:t>
            </a:r>
          </a:p>
          <a:p>
            <a:r>
              <a:rPr lang="en-US" sz="2800" b="1" dirty="0"/>
              <a:t>UNDERGRADED (</a:t>
            </a:r>
            <a:r>
              <a:rPr lang="en-US" sz="2800" dirty="0"/>
              <a:t>late) stage – more deposition than erosion</a:t>
            </a:r>
          </a:p>
          <a:p>
            <a:r>
              <a:rPr lang="en-US" sz="2800" b="1" dirty="0"/>
              <a:t>But  </a:t>
            </a:r>
            <a:r>
              <a:rPr lang="en-US" sz="2800" dirty="0"/>
              <a:t>if an </a:t>
            </a:r>
            <a:r>
              <a:rPr lang="en-US" sz="2800" dirty="0" err="1"/>
              <a:t>overgraded</a:t>
            </a:r>
            <a:r>
              <a:rPr lang="en-US" sz="2800" dirty="0"/>
              <a:t> river becomes </a:t>
            </a:r>
            <a:r>
              <a:rPr lang="en-US" sz="2800" dirty="0" err="1"/>
              <a:t>undergraded</a:t>
            </a:r>
            <a:r>
              <a:rPr lang="en-US" sz="2800" dirty="0"/>
              <a:t> it has been </a:t>
            </a:r>
            <a:r>
              <a:rPr lang="en-US" sz="2800" b="1" dirty="0"/>
              <a:t>REJUVENATED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326776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FAF7-264D-48BA-80D7-E50F6271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05418"/>
          </a:xfrm>
        </p:spPr>
        <p:txBody>
          <a:bodyPr>
            <a:normAutofit/>
          </a:bodyPr>
          <a:lstStyle/>
          <a:p>
            <a:r>
              <a:rPr lang="en-ZA" sz="4000" b="1" dirty="0"/>
              <a:t>Why do rivers become rejuvenated?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F0F74-AB54-4D37-A23A-FF5DF36091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64773" y="2093952"/>
            <a:ext cx="8096865" cy="5304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ZA" sz="2800" dirty="0"/>
              <a:t>Rivers become </a:t>
            </a:r>
            <a:r>
              <a:rPr lang="en-ZA" sz="2800" b="1" dirty="0" err="1"/>
              <a:t>overgraded</a:t>
            </a:r>
            <a:r>
              <a:rPr lang="en-ZA" sz="2800" b="1" dirty="0"/>
              <a:t> </a:t>
            </a:r>
            <a:r>
              <a:rPr lang="en-ZA" sz="2800" dirty="0"/>
              <a:t>and gain energy because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D7380-1D17-47BD-88DB-13F891527A64}"/>
              </a:ext>
            </a:extLst>
          </p:cNvPr>
          <p:cNvSpPr txBox="1"/>
          <p:nvPr/>
        </p:nvSpPr>
        <p:spPr>
          <a:xfrm>
            <a:off x="2448233" y="3536244"/>
            <a:ext cx="270408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INCREASED 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FD706-4DB3-4C88-8943-641964734924}"/>
              </a:ext>
            </a:extLst>
          </p:cNvPr>
          <p:cNvSpPr txBox="1"/>
          <p:nvPr/>
        </p:nvSpPr>
        <p:spPr>
          <a:xfrm>
            <a:off x="569844" y="4509958"/>
            <a:ext cx="265706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/>
              <a:t>Climate change and increased rainfall  over a long period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2F29B-6DF7-4A59-9B81-38E4D460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807" y="4553025"/>
            <a:ext cx="1304657" cy="6767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2E1B15-5010-4985-B211-1E7228E2C7B2}"/>
              </a:ext>
            </a:extLst>
          </p:cNvPr>
          <p:cNvSpPr txBox="1"/>
          <p:nvPr/>
        </p:nvSpPr>
        <p:spPr>
          <a:xfrm>
            <a:off x="8141110" y="3481567"/>
            <a:ext cx="259892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STEEPER GRADIENT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941632-10B2-4F7A-94AC-CD033A690C40}"/>
              </a:ext>
            </a:extLst>
          </p:cNvPr>
          <p:cNvSpPr txBox="1"/>
          <p:nvPr/>
        </p:nvSpPr>
        <p:spPr>
          <a:xfrm>
            <a:off x="5764694" y="4548252"/>
            <a:ext cx="2823511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/>
              <a:t>Eustatic changes during an ice age cause a drop in sea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F64531-1C0E-40FB-BF6D-F2B7533E1B7C}"/>
              </a:ext>
            </a:extLst>
          </p:cNvPr>
          <p:cNvSpPr txBox="1"/>
          <p:nvPr/>
        </p:nvSpPr>
        <p:spPr>
          <a:xfrm>
            <a:off x="9498096" y="4527026"/>
            <a:ext cx="1627104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600" dirty="0"/>
              <a:t>Isostatic uplift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1ECF8A-93E2-4961-88FA-FB26F9389EAD}"/>
              </a:ext>
            </a:extLst>
          </p:cNvPr>
          <p:cNvCxnSpPr/>
          <p:nvPr/>
        </p:nvCxnSpPr>
        <p:spPr>
          <a:xfrm flipH="1">
            <a:off x="2064773" y="3905576"/>
            <a:ext cx="1617475" cy="59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08E150-45B8-4ED7-8CC2-55E21C623EA7}"/>
              </a:ext>
            </a:extLst>
          </p:cNvPr>
          <p:cNvCxnSpPr>
            <a:stCxn id="6" idx="2"/>
            <a:endCxn id="10" idx="0"/>
          </p:cNvCxnSpPr>
          <p:nvPr/>
        </p:nvCxnSpPr>
        <p:spPr>
          <a:xfrm>
            <a:off x="3800275" y="3905576"/>
            <a:ext cx="1169931" cy="642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833A7D-4B07-4C43-A694-D517611B16D9}"/>
              </a:ext>
            </a:extLst>
          </p:cNvPr>
          <p:cNvCxnSpPr>
            <a:stCxn id="11" idx="2"/>
            <a:endCxn id="18" idx="0"/>
          </p:cNvCxnSpPr>
          <p:nvPr/>
        </p:nvCxnSpPr>
        <p:spPr>
          <a:xfrm flipH="1">
            <a:off x="7039685" y="3850899"/>
            <a:ext cx="2400886" cy="64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E4D71E-AE10-47D5-86A2-F2DF8013C414}"/>
              </a:ext>
            </a:extLst>
          </p:cNvPr>
          <p:cNvCxnSpPr>
            <a:stCxn id="11" idx="2"/>
          </p:cNvCxnSpPr>
          <p:nvPr/>
        </p:nvCxnSpPr>
        <p:spPr>
          <a:xfrm>
            <a:off x="9440571" y="3850899"/>
            <a:ext cx="1045532" cy="676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0251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3A25-19BA-43FE-B6C5-7428D968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52168"/>
            <a:ext cx="11423995" cy="1032386"/>
          </a:xfrm>
        </p:spPr>
        <p:txBody>
          <a:bodyPr>
            <a:noAutofit/>
          </a:bodyPr>
          <a:lstStyle/>
          <a:p>
            <a:r>
              <a:rPr lang="en-ZA" sz="4000" b="1" dirty="0"/>
              <a:t>Rejuvenation landforms – Incised meanders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21E5-D6B5-4DE9-9AAD-001B0D89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4" y="2340864"/>
            <a:ext cx="11271594" cy="3634486"/>
          </a:xfrm>
        </p:spPr>
        <p:txBody>
          <a:bodyPr>
            <a:normAutofit/>
          </a:bodyPr>
          <a:lstStyle/>
          <a:p>
            <a:r>
              <a:rPr lang="en-ZA" sz="3200" dirty="0"/>
              <a:t>Contours close to the river  - a narrow valley with no flood plain</a:t>
            </a:r>
          </a:p>
          <a:p>
            <a:r>
              <a:rPr lang="en-ZA" sz="3200" dirty="0"/>
              <a:t>Contours close together – steep valley sides</a:t>
            </a:r>
          </a:p>
          <a:p>
            <a:r>
              <a:rPr lang="en-ZA" sz="3200" dirty="0"/>
              <a:t>Many contour lines – valley is very deep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3292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5AC6-869C-41CA-A712-ED1A63FF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FACTORS THAT AFFECT RIVER IMPACT AND ENERGY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BFE1B-F9B5-4B35-93B7-32E16BFA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b="1" dirty="0"/>
              <a:t>VELOCITY	</a:t>
            </a:r>
            <a:r>
              <a:rPr lang="en-ZA" sz="2800" dirty="0"/>
              <a:t>Faster = more erosion; slower = more deposition</a:t>
            </a:r>
          </a:p>
          <a:p>
            <a:pPr marL="0" indent="0">
              <a:buNone/>
            </a:pPr>
            <a:r>
              <a:rPr lang="en-ZA" sz="2800" b="1" dirty="0"/>
              <a:t>VOLUME		</a:t>
            </a:r>
            <a:r>
              <a:rPr lang="en-ZA" sz="2800" dirty="0"/>
              <a:t>Greater volume  = greater impact</a:t>
            </a:r>
          </a:p>
          <a:p>
            <a:pPr marL="0" indent="0">
              <a:buNone/>
            </a:pPr>
            <a:r>
              <a:rPr lang="en-ZA" sz="2800" b="1" dirty="0"/>
              <a:t>GRADIENT	</a:t>
            </a:r>
            <a:r>
              <a:rPr lang="en-ZA" sz="2800" dirty="0"/>
              <a:t>Steeper = more erosion; flatter = more deposition</a:t>
            </a:r>
            <a:endParaRPr lang="en-ZA" sz="2800" b="1" dirty="0"/>
          </a:p>
          <a:p>
            <a:pPr marL="0" indent="0">
              <a:buNone/>
            </a:pPr>
            <a:r>
              <a:rPr lang="en-ZA" sz="2800" b="1" dirty="0"/>
              <a:t>FRICTION	</a:t>
            </a:r>
            <a:r>
              <a:rPr lang="en-ZA" sz="2800" dirty="0"/>
              <a:t>More friction more energy loss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07390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3C876C-CB23-4525-A2D3-139B9A90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/>
              <a:t>Incised meanders</a:t>
            </a:r>
            <a:endParaRPr lang="en-ZA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45060C-145B-4845-AB68-5598D88172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3357" y="2334080"/>
            <a:ext cx="5029636" cy="342015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39772C-84A5-4F68-9BEA-2E8E67947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8649" y="2227263"/>
            <a:ext cx="4970351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3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C8780C-FE5F-4162-B83E-D2FCC666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b="1" dirty="0"/>
              <a:t>River rejuvenation landforms –River terraces</a:t>
            </a:r>
            <a:endParaRPr lang="en-ZA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8CEF40-F6A3-4703-8EDA-47FEA59520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80E334-56B8-46BC-AF6D-A4B47FC100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3097" y="2335809"/>
            <a:ext cx="5810864" cy="4064991"/>
          </a:xfrm>
          <a:prstGeom prst="rect">
            <a:avLst/>
          </a:prstGeom>
        </p:spPr>
      </p:pic>
      <p:pic>
        <p:nvPicPr>
          <p:cNvPr id="9" name="Picture 6" descr="river terrace | Landforms, Geology, River">
            <a:extLst>
              <a:ext uri="{FF2B5EF4-FFF2-40B4-BE49-F238E27FC236}">
                <a16:creationId xmlns:a16="http://schemas.microsoft.com/office/drawing/2014/main" id="{8D349CED-0E54-43B1-81EC-29953BAD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63" y="2228003"/>
            <a:ext cx="5689834" cy="3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3825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Dividend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{B5C68790-17DD-48B0-A23F-98E5F893B9C8}tf67061901_win32</Template>
  <TotalTime>1062</TotalTime>
  <Words>332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Book</vt:lpstr>
      <vt:lpstr>Franklin Gothic Demi</vt:lpstr>
      <vt:lpstr>Gill Sans MT</vt:lpstr>
      <vt:lpstr>Wingdings 2</vt:lpstr>
      <vt:lpstr>DividendVTI</vt:lpstr>
      <vt:lpstr>Geomorphology – rivers m2: FLUVIAL PROCESSES U3: RIVER REJUVENATION</vt:lpstr>
      <vt:lpstr>Course overview</vt:lpstr>
      <vt:lpstr>The big questions In this unit</vt:lpstr>
      <vt:lpstr>What is river “rejuvenation”?</vt:lpstr>
      <vt:lpstr>Why do rivers become rejuvenated?</vt:lpstr>
      <vt:lpstr>Rejuvenation landforms – Incised meanders</vt:lpstr>
      <vt:lpstr>FACTORS THAT AFFECT RIVER IMPACT AND ENERGY</vt:lpstr>
      <vt:lpstr>Incised meanders</vt:lpstr>
      <vt:lpstr>River rejuvenation landforms –River terraces</vt:lpstr>
      <vt:lpstr>River rejuvenation landforms - Knickpoints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Geomorphology – rivers m1: drainage systems</dc:title>
  <dc:creator>Johan Rich</dc:creator>
  <cp:lastModifiedBy>Johan Rich</cp:lastModifiedBy>
  <cp:revision>52</cp:revision>
  <dcterms:created xsi:type="dcterms:W3CDTF">2021-04-29T09:13:04Z</dcterms:created>
  <dcterms:modified xsi:type="dcterms:W3CDTF">2021-06-06T16:52:08Z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