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4" r:id="rId6"/>
    <p:sldId id="276" r:id="rId7"/>
    <p:sldId id="277" r:id="rId8"/>
    <p:sldId id="278" r:id="rId9"/>
    <p:sldId id="275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9" d="100"/>
          <a:sy n="69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febridgeschool.co.za/wiki/index.php?title=Geomorphology_-_Rive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Geomorphology – rivers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m1: drainage systems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1026" name="Picture 2" descr="River Basin Basics | International Rivers">
            <a:extLst>
              <a:ext uri="{FF2B5EF4-FFF2-40B4-BE49-F238E27FC236}">
                <a16:creationId xmlns:a16="http://schemas.microsoft.com/office/drawing/2014/main" id="{F2EA555C-2888-45AA-B621-861990CBD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0" y="318052"/>
            <a:ext cx="6937697" cy="626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E6E319-E5E4-4C34-B2B9-60B6BEC72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CATCHMENT </a:t>
            </a:r>
            <a:r>
              <a:rPr lang="en-US" sz="4000"/>
              <a:t>AREA AND </a:t>
            </a:r>
            <a:r>
              <a:rPr lang="en-US" sz="4000" dirty="0"/>
              <a:t>WATERSHED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D8BDE4-AEF1-4DE1-B6E8-5858A93B7D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Catchment area </a:t>
            </a:r>
            <a:r>
              <a:rPr lang="en-US" sz="2800" dirty="0"/>
              <a:t>is the  land  on which  precipitation runs off into a river. It is the entire area that feeds into a particular river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Watershed </a:t>
            </a:r>
            <a:r>
              <a:rPr lang="en-US" sz="2800" dirty="0">
                <a:solidFill>
                  <a:schemeClr val="tx1"/>
                </a:solidFill>
              </a:rPr>
              <a:t>is the boundary between catchment areas, usually in the form of mountains or high ground</a:t>
            </a:r>
            <a:endParaRPr lang="en-ZA" sz="28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atchment - Year 7 Geography">
            <a:extLst>
              <a:ext uri="{FF2B5EF4-FFF2-40B4-BE49-F238E27FC236}">
                <a16:creationId xmlns:a16="http://schemas.microsoft.com/office/drawing/2014/main" id="{ECD264C4-A5E4-41A7-A5F5-4EC7728828D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2273570"/>
            <a:ext cx="5194300" cy="354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322782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D1CAB4-1130-4061-8EE0-640EC026B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38717"/>
          </a:xfrm>
        </p:spPr>
        <p:txBody>
          <a:bodyPr>
            <a:normAutofit/>
          </a:bodyPr>
          <a:lstStyle/>
          <a:p>
            <a:r>
              <a:rPr lang="en-US" sz="4000" dirty="0"/>
              <a:t>Types of rivers</a:t>
            </a:r>
            <a:endParaRPr lang="en-ZA" sz="40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55887EA-93FC-4F24-8EC3-7115A31CD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72807"/>
              </p:ext>
            </p:extLst>
          </p:nvPr>
        </p:nvGraphicFramePr>
        <p:xfrm>
          <a:off x="580860" y="1440873"/>
          <a:ext cx="1102994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7">
                  <a:extLst>
                    <a:ext uri="{9D8B030D-6E8A-4147-A177-3AD203B41FA5}">
                      <a16:colId xmlns:a16="http://schemas.microsoft.com/office/drawing/2014/main" val="1137707513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1507337342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879124968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351439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Episodic rivers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Periodic rivers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Permanent rivers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Exotic rivers</a:t>
                      </a:r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45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Only flow at times of exceptional rainfall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May dry up in dry season, flow during wet season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Flow all year because fed by underground water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Flow during dry season because fed by strong tributaries upstream</a:t>
                      </a:r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68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Deepest point above wet season </a:t>
                      </a:r>
                      <a:r>
                        <a:rPr lang="en-US" sz="2800" dirty="0" err="1"/>
                        <a:t>watertable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Deepest point between wet and dry season </a:t>
                      </a:r>
                      <a:r>
                        <a:rPr lang="en-US" sz="2800" dirty="0" err="1"/>
                        <a:t>watertables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Deepest point below dry season </a:t>
                      </a:r>
                      <a:r>
                        <a:rPr lang="en-US" sz="2800" dirty="0" err="1"/>
                        <a:t>watertable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128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Also called seasonal rivers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Also called perennial rivers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564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78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2E1C-1C51-4F05-8EB8-FCB344A2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The big picture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7FBE-A8EA-4AE3-9809-51AE0074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2340864"/>
            <a:ext cx="11661914" cy="3634486"/>
          </a:xfrm>
        </p:spPr>
        <p:txBody>
          <a:bodyPr>
            <a:normAutofit/>
          </a:bodyPr>
          <a:lstStyle/>
          <a:p>
            <a:r>
              <a:rPr lang="en-US" sz="2800" dirty="0"/>
              <a:t>Geomorphology is about </a:t>
            </a:r>
            <a:r>
              <a:rPr lang="en-US" sz="2800" dirty="0">
                <a:solidFill>
                  <a:srgbClr val="FF0000"/>
                </a:solidFill>
              </a:rPr>
              <a:t>forces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processes</a:t>
            </a:r>
            <a:r>
              <a:rPr lang="en-US" sz="2800" dirty="0"/>
              <a:t> shaping earth’s surface</a:t>
            </a:r>
          </a:p>
          <a:p>
            <a:r>
              <a:rPr lang="en-US" sz="2800" dirty="0"/>
              <a:t>Moving water (e.g. rivers) is a very powerful </a:t>
            </a:r>
            <a:r>
              <a:rPr lang="en-US" sz="2800" dirty="0">
                <a:solidFill>
                  <a:srgbClr val="FF0000"/>
                </a:solidFill>
              </a:rPr>
              <a:t>force</a:t>
            </a:r>
          </a:p>
          <a:p>
            <a:r>
              <a:rPr lang="en-US" sz="2800" dirty="0"/>
              <a:t>Understanding rivers helps us </a:t>
            </a:r>
            <a:r>
              <a:rPr lang="en-US" sz="2800" dirty="0">
                <a:solidFill>
                  <a:srgbClr val="FF0000"/>
                </a:solidFill>
              </a:rPr>
              <a:t>manage</a:t>
            </a:r>
            <a:r>
              <a:rPr lang="en-US" sz="2800" dirty="0"/>
              <a:t> them for good</a:t>
            </a:r>
          </a:p>
          <a:p>
            <a:r>
              <a:rPr lang="en-US" sz="2800" dirty="0"/>
              <a:t>The changing nature of rivers is a powerful </a:t>
            </a:r>
            <a:r>
              <a:rPr lang="en-US" sz="2800" dirty="0">
                <a:solidFill>
                  <a:srgbClr val="FF0000"/>
                </a:solidFill>
              </a:rPr>
              <a:t>analogy of our own journey </a:t>
            </a:r>
            <a:r>
              <a:rPr lang="en-US" sz="2800" dirty="0"/>
              <a:t>of development and spiritual growth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762215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DA84-1CDF-4524-B2BB-45CBC5312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How this course works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F0A78-C502-4E71-B79F-E0D095BEE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72209"/>
            <a:ext cx="11029615" cy="470314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Detailed text and notes </a:t>
            </a:r>
            <a:r>
              <a:rPr lang="en-US" sz="2800" dirty="0"/>
              <a:t>on the wiki (</a:t>
            </a:r>
            <a:r>
              <a:rPr lang="en-US" sz="2800" dirty="0">
                <a:hlinkClick r:id="rId2"/>
              </a:rPr>
              <a:t>https://www.lifebridgeschool.co.za/wiki/index.php?title=Geomorphology_-_Rivers</a:t>
            </a:r>
            <a:r>
              <a:rPr lang="en-US" sz="2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Summary </a:t>
            </a:r>
            <a:r>
              <a:rPr lang="en-US" sz="2800" dirty="0"/>
              <a:t>in lesson size units by PowerPoint (like this one)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Additional </a:t>
            </a:r>
            <a:r>
              <a:rPr lang="en-US" sz="2800" dirty="0">
                <a:solidFill>
                  <a:srgbClr val="FF0000"/>
                </a:solidFill>
              </a:rPr>
              <a:t>media links </a:t>
            </a:r>
            <a:r>
              <a:rPr lang="en-US" sz="2800" dirty="0"/>
              <a:t>in the wiki text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Reinforcement </a:t>
            </a:r>
            <a:r>
              <a:rPr lang="en-US" sz="2800" dirty="0">
                <a:solidFill>
                  <a:srgbClr val="FF0000"/>
                </a:solidFill>
              </a:rPr>
              <a:t>activities</a:t>
            </a:r>
            <a:r>
              <a:rPr lang="en-US" sz="2800" dirty="0"/>
              <a:t>  (assignments) in hard copy and on blog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Formal course </a:t>
            </a:r>
            <a:r>
              <a:rPr lang="en-US" sz="2800" dirty="0">
                <a:solidFill>
                  <a:srgbClr val="FF0000"/>
                </a:solidFill>
              </a:rPr>
              <a:t>test </a:t>
            </a:r>
            <a:r>
              <a:rPr lang="en-US" sz="2800" dirty="0"/>
              <a:t>at end of course</a:t>
            </a:r>
          </a:p>
          <a:p>
            <a:pPr marL="342900" indent="-342900">
              <a:buFont typeface="+mj-lt"/>
              <a:buAutoNum type="arabi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335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47486"/>
              </p:ext>
            </p:extLst>
          </p:nvPr>
        </p:nvGraphicFramePr>
        <p:xfrm>
          <a:off x="755374" y="2341563"/>
          <a:ext cx="1085526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2190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1 Drainage systems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 –Fluvial processes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3 – Catchment and river management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U1: Importance of studying rivers</a:t>
                      </a:r>
                    </a:p>
                    <a:p>
                      <a:r>
                        <a:rPr lang="en-US" dirty="0"/>
                        <a:t>Defining a stream</a:t>
                      </a:r>
                    </a:p>
                    <a:p>
                      <a:r>
                        <a:rPr lang="en-US" dirty="0"/>
                        <a:t>Key concepts</a:t>
                      </a:r>
                    </a:p>
                    <a:p>
                      <a:r>
                        <a:rPr lang="en-US" dirty="0"/>
                        <a:t>Types of rivers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River profiles</a:t>
                      </a:r>
                    </a:p>
                    <a:p>
                      <a:r>
                        <a:rPr lang="en-US" dirty="0"/>
                        <a:t>Stages of a river</a:t>
                      </a:r>
                    </a:p>
                    <a:p>
                      <a:r>
                        <a:rPr lang="en-US" dirty="0"/>
                        <a:t>River grading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 Importance of managing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U2: Drainage patterns</a:t>
                      </a:r>
                    </a:p>
                    <a:p>
                      <a:r>
                        <a:rPr lang="en-US" dirty="0"/>
                        <a:t>Drainage density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Fluvial landforms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Human impact on drainage basins and catchment areas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W8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U3: Stream order and density</a:t>
                      </a:r>
                    </a:p>
                    <a:p>
                      <a:r>
                        <a:rPr lang="en-US" dirty="0"/>
                        <a:t>River discharge</a:t>
                      </a:r>
                    </a:p>
                    <a:p>
                      <a:r>
                        <a:rPr lang="en-US" dirty="0"/>
                        <a:t>Laminar and turbulent flow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River rejuvenation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Case study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U4: River capture</a:t>
                      </a:r>
                      <a:endParaRPr lang="en-ZA" dirty="0"/>
                    </a:p>
                    <a:p>
                      <a:r>
                        <a:rPr lang="en-ZA" dirty="0"/>
                        <a:t>Superimposed and antecedent drainage patterns  </a:t>
                      </a:r>
                      <a:r>
                        <a:rPr lang="en-ZA" dirty="0">
                          <a:solidFill>
                            <a:srgbClr val="FF0000"/>
                          </a:solidFill>
                        </a:rPr>
                        <a:t>W7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U4: Test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W9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Importance of studying rivers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Streams matter because they:</a:t>
            </a:r>
          </a:p>
          <a:p>
            <a:pPr marL="1371600" indent="-1371600" algn="l">
              <a:buFont typeface="+mj-lt"/>
              <a:buAutoNum type="arabicPeriod"/>
            </a:pP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Carry most water from land to sea – key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part of </a:t>
            </a:r>
            <a:r>
              <a:rPr lang="en-ZA" sz="8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watercycle</a:t>
            </a:r>
            <a:endParaRPr lang="en-ZA" sz="8000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1371600" indent="-1371600" algn="l">
              <a:buFont typeface="+mj-lt"/>
              <a:buAutoNum type="arabicPeriod"/>
            </a:pPr>
            <a:r>
              <a:rPr lang="en-ZA" sz="8000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arry tons of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sediment 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– key to producing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sedimentary rocks.</a:t>
            </a:r>
          </a:p>
          <a:p>
            <a:pPr marL="1371600" indent="-1371600" algn="l">
              <a:buFont typeface="+mj-lt"/>
              <a:buAutoNum type="arabicPeriod"/>
            </a:pPr>
            <a:r>
              <a:rPr lang="en-ZA" sz="8000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arry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dissolved ions 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into oceans - make the sea salty.</a:t>
            </a:r>
          </a:p>
          <a:p>
            <a:pPr marL="1371600" indent="-1371600" algn="l">
              <a:buFont typeface="+mj-lt"/>
              <a:buAutoNum type="arabicPeriod"/>
            </a:pP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Major part of the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erosional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process.</a:t>
            </a:r>
          </a:p>
          <a:p>
            <a:pPr marL="1371600" indent="-1371600" algn="l">
              <a:buFont typeface="+mj-lt"/>
              <a:buAutoNum type="arabicPeriod"/>
            </a:pP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Source of water, waste disposal, and transportation for </a:t>
            </a: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human population. </a:t>
            </a:r>
          </a:p>
          <a:p>
            <a:pPr marL="1371600" indent="-1371600" algn="l">
              <a:buFont typeface="+mj-lt"/>
              <a:buAutoNum type="arabicPeriod"/>
            </a:pPr>
            <a:r>
              <a:rPr lang="en-ZA" sz="8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Flooding</a:t>
            </a:r>
            <a:r>
              <a:rPr lang="en-ZA" sz="8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a natural disaster</a:t>
            </a:r>
          </a:p>
          <a:p>
            <a:pPr marL="0" indent="0" algn="l">
              <a:buNone/>
            </a:pPr>
            <a:endParaRPr lang="en-ZA" sz="8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ZA" sz="8000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ACTIVITY 1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5AC6-869C-41CA-A712-ED1A63FF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DEFINING A STREAM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FE1B-F9B5-4B35-93B7-32E16BFA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 stream is a body of water that:</a:t>
            </a:r>
          </a:p>
          <a:p>
            <a:r>
              <a:rPr lang="en-ZA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carries</a:t>
            </a:r>
            <a:r>
              <a:rPr lang="en-ZA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rock particles and dissolved ions </a:t>
            </a:r>
          </a:p>
          <a:p>
            <a:r>
              <a:rPr lang="en-ZA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flows</a:t>
            </a:r>
            <a:r>
              <a:rPr lang="en-ZA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downslope along a clearly defined path or channel.</a:t>
            </a:r>
          </a:p>
          <a:p>
            <a:r>
              <a:rPr lang="en-ZA" sz="2800" dirty="0">
                <a:solidFill>
                  <a:srgbClr val="222222"/>
                </a:solidFill>
                <a:latin typeface="Arial" panose="020B0604020202020204" pitchFamily="34" charset="0"/>
              </a:rPr>
              <a:t>and may </a:t>
            </a:r>
            <a:r>
              <a:rPr lang="en-ZA" sz="2800" dirty="0">
                <a:solidFill>
                  <a:srgbClr val="FF0000"/>
                </a:solidFill>
                <a:latin typeface="Arial" panose="020B0604020202020204" pitchFamily="34" charset="0"/>
              </a:rPr>
              <a:t>vary</a:t>
            </a:r>
            <a:r>
              <a:rPr lang="en-ZA" sz="2800" dirty="0">
                <a:solidFill>
                  <a:srgbClr val="222222"/>
                </a:solidFill>
                <a:latin typeface="Arial" panose="020B0604020202020204" pitchFamily="34" charset="0"/>
              </a:rPr>
              <a:t> greatly </a:t>
            </a:r>
            <a:r>
              <a:rPr lang="en-ZA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width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73900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1E23-54A1-4D77-B0F6-16E7BF74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GROUNDWATER AND RUNOFF</a:t>
            </a:r>
            <a:endParaRPr lang="en-ZA" sz="4000" dirty="0"/>
          </a:p>
        </p:txBody>
      </p:sp>
      <p:pic>
        <p:nvPicPr>
          <p:cNvPr id="2050" name="Picture 2" descr="KGS Pub. Inf. Circ. 22--Part 2 of 4">
            <a:extLst>
              <a:ext uri="{FF2B5EF4-FFF2-40B4-BE49-F238E27FC236}">
                <a16:creationId xmlns:a16="http://schemas.microsoft.com/office/drawing/2014/main" id="{A4AA24CB-2DDD-460C-92F8-CD45FDB890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" y="1643270"/>
            <a:ext cx="9462053" cy="49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849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3D88-7469-4F2F-90EB-EA70BB4D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3631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KEY CONCEPTS RELATED TO STREAM ORIGIN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3D995-AAE4-48EA-B955-6D9259E2E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304"/>
            <a:ext cx="11029615" cy="3684105"/>
          </a:xfrm>
        </p:spPr>
        <p:txBody>
          <a:bodyPr numCol="2">
            <a:normAutofit lnSpcReduction="10000"/>
          </a:bodyPr>
          <a:lstStyle/>
          <a:p>
            <a:r>
              <a:rPr lang="en-US" sz="2400" dirty="0"/>
              <a:t>Surface runoff</a:t>
            </a:r>
          </a:p>
          <a:p>
            <a:r>
              <a:rPr lang="en-US" sz="2400" dirty="0"/>
              <a:t>Percolation</a:t>
            </a:r>
          </a:p>
          <a:p>
            <a:r>
              <a:rPr lang="en-US" sz="2400" dirty="0"/>
              <a:t>Saturation </a:t>
            </a:r>
          </a:p>
          <a:p>
            <a:r>
              <a:rPr lang="en-US" sz="2400" dirty="0"/>
              <a:t>Saturation zone</a:t>
            </a:r>
          </a:p>
          <a:p>
            <a:r>
              <a:rPr lang="en-US" sz="2400" dirty="0"/>
              <a:t>Aerated soil</a:t>
            </a:r>
          </a:p>
          <a:p>
            <a:r>
              <a:rPr lang="en-US" sz="2400" dirty="0"/>
              <a:t>Ground water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ACTIVITY 2</a:t>
            </a:r>
          </a:p>
          <a:p>
            <a:r>
              <a:rPr lang="en-US" sz="2400" dirty="0"/>
              <a:t>Water table </a:t>
            </a:r>
          </a:p>
          <a:p>
            <a:r>
              <a:rPr lang="en-US" sz="2400" dirty="0"/>
              <a:t>Sub-surface runoff</a:t>
            </a:r>
          </a:p>
          <a:p>
            <a:r>
              <a:rPr lang="en-US" sz="2400" dirty="0"/>
              <a:t>Base flow</a:t>
            </a:r>
          </a:p>
          <a:p>
            <a:r>
              <a:rPr lang="en-US" sz="2400" dirty="0"/>
              <a:t>Perched water table</a:t>
            </a:r>
          </a:p>
          <a:p>
            <a:r>
              <a:rPr lang="en-US" sz="2400" dirty="0"/>
              <a:t>Spring</a:t>
            </a:r>
          </a:p>
          <a:p>
            <a:r>
              <a:rPr lang="en-US" sz="2400" dirty="0"/>
              <a:t>Dry and wet season water tables</a:t>
            </a:r>
          </a:p>
          <a:p>
            <a:pPr marL="0" indent="0">
              <a:buNone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3598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5751-ABC6-4185-9AC8-AAE5D1FB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DRAINAGE BASIN – KEY CONCEPTS</a:t>
            </a:r>
            <a:endParaRPr lang="en-ZA" sz="4000" dirty="0"/>
          </a:p>
        </p:txBody>
      </p:sp>
      <p:pic>
        <p:nvPicPr>
          <p:cNvPr id="3074" name="Picture 2" descr="What is the difference between a drainage basin and a drainage pattern? -  Quora">
            <a:extLst>
              <a:ext uri="{FF2B5EF4-FFF2-40B4-BE49-F238E27FC236}">
                <a16:creationId xmlns:a16="http://schemas.microsoft.com/office/drawing/2014/main" id="{6D4AC49C-BDB0-417E-8779-A6D4642703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13" y="1855304"/>
            <a:ext cx="9422296" cy="430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6907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159</TotalTime>
  <Words>522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Geomorphology – rivers m1: drainage systems </vt:lpstr>
      <vt:lpstr>The big picture</vt:lpstr>
      <vt:lpstr>How this course works</vt:lpstr>
      <vt:lpstr>Course overview</vt:lpstr>
      <vt:lpstr>Importance of studying rivers</vt:lpstr>
      <vt:lpstr>DEFINING A STREAM</vt:lpstr>
      <vt:lpstr>GROUNDWATER AND RUNOFF</vt:lpstr>
      <vt:lpstr>KEY CONCEPTS RELATED TO STREAM ORIGIN</vt:lpstr>
      <vt:lpstr>DRAINAGE BASIN – KEY CONCEPTS</vt:lpstr>
      <vt:lpstr>CATCHMENT AREA AND WATERSHED</vt:lpstr>
      <vt:lpstr>Types of rivers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17</cp:revision>
  <dcterms:created xsi:type="dcterms:W3CDTF">2021-04-29T09:13:04Z</dcterms:created>
  <dcterms:modified xsi:type="dcterms:W3CDTF">2021-05-03T09:24:09Z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