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sldIdLst>
    <p:sldId id="278" r:id="rId5"/>
    <p:sldId id="280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4/14/2021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The Kimberley Diamond Rush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492487"/>
            <a:ext cx="3807760" cy="691990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History grade 8 © J. Rich 2021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6927-7269-46DF-8A49-D75C9CD1B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59026"/>
            <a:ext cx="10353762" cy="781878"/>
          </a:xfrm>
        </p:spPr>
        <p:txBody>
          <a:bodyPr/>
          <a:lstStyle/>
          <a:p>
            <a:r>
              <a:rPr lang="en-US" dirty="0"/>
              <a:t>BEGINNINGS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E2CF-5032-4160-A121-918D821E9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940904"/>
            <a:ext cx="10856740" cy="5605670"/>
          </a:xfrm>
        </p:spPr>
        <p:txBody>
          <a:bodyPr>
            <a:noAutofit/>
          </a:bodyPr>
          <a:lstStyle/>
          <a:p>
            <a:r>
              <a:rPr lang="en-US" sz="2400" dirty="0" err="1"/>
              <a:t>BaThlaping</a:t>
            </a:r>
            <a:r>
              <a:rPr lang="en-US" sz="2400" dirty="0"/>
              <a:t> in the Barkly West area occasionally found diamonds on river banks and traded these</a:t>
            </a:r>
          </a:p>
          <a:p>
            <a:r>
              <a:rPr lang="en-US" sz="2400" dirty="0"/>
              <a:t>Early reports by geologists decided there was no chance of finding diamonds in the area</a:t>
            </a:r>
          </a:p>
          <a:p>
            <a:r>
              <a:rPr lang="en-US" sz="2400" dirty="0"/>
              <a:t>Schalk Joubert finds the first big diamond “by accident” in 1867 at Hopetown</a:t>
            </a:r>
          </a:p>
          <a:p>
            <a:r>
              <a:rPr lang="en-US" sz="2400" dirty="0"/>
              <a:t>The first rush of prospectors starts and focuses on alluvial diamonds  but not many finds</a:t>
            </a:r>
          </a:p>
          <a:p>
            <a:r>
              <a:rPr lang="en-US" sz="2400" dirty="0"/>
              <a:t>Some prospectors stake claims inland near </a:t>
            </a:r>
            <a:r>
              <a:rPr lang="en-US" sz="2400" dirty="0" err="1"/>
              <a:t>Colesberg</a:t>
            </a:r>
            <a:r>
              <a:rPr lang="en-US" sz="2400" dirty="0"/>
              <a:t> Kopje on De Beer’s farm and are successful (1870-1871)</a:t>
            </a:r>
          </a:p>
          <a:p>
            <a:r>
              <a:rPr lang="en-US" sz="2400" dirty="0"/>
              <a:t>“New” rush begin</a:t>
            </a:r>
            <a:r>
              <a:rPr lang="en-US" sz="2800" dirty="0"/>
              <a:t>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8330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6F60-BEAF-42CD-8D42-3F48ED30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“WET” AND “DRY” DIGGINGS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1FE0A-E56B-4FAA-B364-91D335D36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Wet diggings were on river banks and focused on finding diamonds that had washed into the rivers and become part of the gravel in and along river beds</a:t>
            </a:r>
          </a:p>
          <a:p>
            <a:r>
              <a:rPr lang="en-US" sz="2800" dirty="0"/>
              <a:t>Dry diggings were into volcanic “pipes” inland and focused on underground deposits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66145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65055-0670-4C89-B7EE-F3EF49B4C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</a:t>
            </a:r>
            <a:endParaRPr lang="en-ZA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E33C05-3923-42A6-862F-9DB1DF9206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claim was a small portion of marked out land  to be worked by a miner</a:t>
            </a:r>
          </a:p>
          <a:p>
            <a:r>
              <a:rPr lang="en-US" dirty="0"/>
              <a:t>One miner  - one claim; no companies, no multiple claims</a:t>
            </a:r>
          </a:p>
          <a:p>
            <a:r>
              <a:rPr lang="en-US" dirty="0"/>
              <a:t>Anyone regardless of race could stake a claim</a:t>
            </a:r>
            <a:endParaRPr lang="en-ZA" dirty="0"/>
          </a:p>
        </p:txBody>
      </p:sp>
      <p:pic>
        <p:nvPicPr>
          <p:cNvPr id="1026" name="Picture 2" descr="Diamond mining in Kimberley 1867 onwards Learner's Book • Grade 8 Term 1">
            <a:extLst>
              <a:ext uri="{FF2B5EF4-FFF2-40B4-BE49-F238E27FC236}">
                <a16:creationId xmlns:a16="http://schemas.microsoft.com/office/drawing/2014/main" id="{E0542429-D8A1-4E6E-AF2C-29059CAB6A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36" y="1749287"/>
            <a:ext cx="6421363" cy="473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6152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4D01F-18DA-4CC1-BE63-D35BE798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RULES OF OWNERSHIP</a:t>
            </a:r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88BB2C-F43A-46D9-81B1-C3777E32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3" y="1753453"/>
            <a:ext cx="10353762" cy="4779869"/>
          </a:xfrm>
        </p:spPr>
        <p:txBody>
          <a:bodyPr>
            <a:noAutofit/>
          </a:bodyPr>
          <a:lstStyle/>
          <a:p>
            <a:r>
              <a:rPr lang="en-US" sz="2800" dirty="0"/>
              <a:t>One claim , one owner: no race restrictions , no companies, no multiple claims</a:t>
            </a:r>
          </a:p>
          <a:p>
            <a:r>
              <a:rPr lang="en-US" sz="2800" dirty="0"/>
              <a:t>Introduction of shared claims and sub-division of claims.</a:t>
            </a:r>
          </a:p>
          <a:p>
            <a:r>
              <a:rPr lang="en-US" sz="2800" dirty="0"/>
              <a:t>New claims restricted to whites</a:t>
            </a:r>
          </a:p>
          <a:p>
            <a:r>
              <a:rPr lang="en-US" sz="2800" dirty="0"/>
              <a:t>Blacks forced to sell claims to whites</a:t>
            </a:r>
          </a:p>
          <a:p>
            <a:r>
              <a:rPr lang="en-US" sz="2800" dirty="0"/>
              <a:t>Formation of companies and consolidation of claims</a:t>
            </a:r>
          </a:p>
          <a:p>
            <a:r>
              <a:rPr lang="en-US" sz="2800" dirty="0"/>
              <a:t>Company mergers into a monopoly under Rhodes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3660949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B573-E2C7-456F-A215-A6B0CB48B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CHANGES IN OWNERSHIP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C0987-8264-41DC-B44E-AF33123D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791" y="2076450"/>
            <a:ext cx="5518845" cy="4417115"/>
          </a:xfrm>
        </p:spPr>
        <p:txBody>
          <a:bodyPr>
            <a:noAutofit/>
          </a:bodyPr>
          <a:lstStyle/>
          <a:p>
            <a:r>
              <a:rPr lang="en-US" sz="2800" dirty="0"/>
              <a:t>Costs – as mines got deeper more expensive equipment was needed</a:t>
            </a:r>
          </a:p>
          <a:p>
            <a:r>
              <a:rPr lang="en-US" sz="2800" dirty="0"/>
              <a:t>Safety – Boundary walls between claims would collapse</a:t>
            </a:r>
          </a:p>
          <a:p>
            <a:r>
              <a:rPr lang="en-US" sz="2800" dirty="0" err="1"/>
              <a:t>Labour</a:t>
            </a:r>
            <a:r>
              <a:rPr lang="en-US" sz="2800" dirty="0"/>
              <a:t>  costs – Digging and processing had to be separated</a:t>
            </a:r>
          </a:p>
          <a:p>
            <a:r>
              <a:rPr lang="en-US" sz="2800" dirty="0"/>
              <a:t>Miners moving into other fields</a:t>
            </a:r>
          </a:p>
          <a:p>
            <a:r>
              <a:rPr lang="en-US" sz="2800" dirty="0"/>
              <a:t>Illicit diamond trade</a:t>
            </a:r>
            <a:endParaRPr lang="en-ZA" sz="2800" dirty="0"/>
          </a:p>
        </p:txBody>
      </p:sp>
      <p:pic>
        <p:nvPicPr>
          <p:cNvPr id="2050" name="Picture 2" descr="Kimberly Diamond Mines: Discovery and Exploitation (1860-1870s) - Global  Black History">
            <a:extLst>
              <a:ext uri="{FF2B5EF4-FFF2-40B4-BE49-F238E27FC236}">
                <a16:creationId xmlns:a16="http://schemas.microsoft.com/office/drawing/2014/main" id="{16D72647-8F54-4F68-8D37-961D61CAE68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965" y="1603512"/>
            <a:ext cx="6056244" cy="478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79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035CA-104D-4B3B-97AD-9F70EED0A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45774"/>
            <a:ext cx="10353762" cy="1068664"/>
          </a:xfrm>
        </p:spPr>
        <p:txBody>
          <a:bodyPr/>
          <a:lstStyle/>
          <a:p>
            <a:r>
              <a:rPr lang="en-US" dirty="0"/>
              <a:t>RHODES AND MONOPOLY</a:t>
            </a:r>
            <a:endParaRPr lang="en-ZA" dirty="0"/>
          </a:p>
        </p:txBody>
      </p:sp>
      <p:pic>
        <p:nvPicPr>
          <p:cNvPr id="3074" name="Picture 2" descr="Harvard Business School Case Study | De Beers Monopoly">
            <a:extLst>
              <a:ext uri="{FF2B5EF4-FFF2-40B4-BE49-F238E27FC236}">
                <a16:creationId xmlns:a16="http://schemas.microsoft.com/office/drawing/2014/main" id="{4475A04C-97B1-4547-8987-9FC5C8C21F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7" y="1214438"/>
            <a:ext cx="10946296" cy="549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234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2988-3FEC-4BC5-A950-2B2B1B59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RHODES AND BARNATO</a:t>
            </a:r>
            <a:endParaRPr lang="en-ZA" dirty="0"/>
          </a:p>
        </p:txBody>
      </p:sp>
      <p:pic>
        <p:nvPicPr>
          <p:cNvPr id="4098" name="Picture 2" descr="The History Of De Beers And Diamonds">
            <a:extLst>
              <a:ext uri="{FF2B5EF4-FFF2-40B4-BE49-F238E27FC236}">
                <a16:creationId xmlns:a16="http://schemas.microsoft.com/office/drawing/2014/main" id="{4B315E96-2A6A-4C99-8A40-71F4FCBD906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0" y="1871472"/>
            <a:ext cx="5705360" cy="45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KILLING OF BRO. BARNEY BARNATO – Fragments of History">
            <a:extLst>
              <a:ext uri="{FF2B5EF4-FFF2-40B4-BE49-F238E27FC236}">
                <a16:creationId xmlns:a16="http://schemas.microsoft.com/office/drawing/2014/main" id="{22BC5E0E-6DF9-494F-823C-716532C0BE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426" y="1726388"/>
            <a:ext cx="4631933" cy="452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97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286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Goudy Old Style</vt:lpstr>
      <vt:lpstr>Wingdings 2</vt:lpstr>
      <vt:lpstr>SlateVTI</vt:lpstr>
      <vt:lpstr>The Kimberley Diamond Rush</vt:lpstr>
      <vt:lpstr>BEGINNINGS</vt:lpstr>
      <vt:lpstr>“WET” AND “DRY” DIGGINGS</vt:lpstr>
      <vt:lpstr>CLAIMS</vt:lpstr>
      <vt:lpstr>SHIFTING RULES OF OWNERSHIP</vt:lpstr>
      <vt:lpstr>REASONS FOR CHANGES IN OWNERSHIP</vt:lpstr>
      <vt:lpstr>RHODES AND MONOPOLY</vt:lpstr>
      <vt:lpstr>RHODES AND BARNATO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Kimberley Diamond Rush</dc:title>
  <dc:creator>Johan Rich</dc:creator>
  <cp:lastModifiedBy>Johan Rich</cp:lastModifiedBy>
  <cp:revision>9</cp:revision>
  <dcterms:created xsi:type="dcterms:W3CDTF">2021-04-14T03:56:07Z</dcterms:created>
  <dcterms:modified xsi:type="dcterms:W3CDTF">2021-04-14T12:43:39Z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