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73" r:id="rId5"/>
    <p:sldId id="324" r:id="rId6"/>
    <p:sldId id="325" r:id="rId7"/>
    <p:sldId id="326" r:id="rId8"/>
    <p:sldId id="328" r:id="rId9"/>
    <p:sldId id="327" r:id="rId10"/>
    <p:sldId id="329" r:id="rId11"/>
    <p:sldId id="334" r:id="rId12"/>
    <p:sldId id="330" r:id="rId13"/>
    <p:sldId id="331" r:id="rId14"/>
    <p:sldId id="336" r:id="rId15"/>
    <p:sldId id="337" r:id="rId16"/>
    <p:sldId id="335" r:id="rId17"/>
    <p:sldId id="338" r:id="rId18"/>
    <p:sldId id="339" r:id="rId19"/>
    <p:sldId id="341" r:id="rId20"/>
    <p:sldId id="34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4/5/2021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4/5/2021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4/5/2021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4/5/2021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4/5/2021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4/5/2021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4/5/2021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4/5/2021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4/5/2021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40" name="Rectangle 39">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8372723" y="850791"/>
            <a:ext cx="3202016" cy="4198288"/>
          </a:xfrm>
        </p:spPr>
        <p:txBody>
          <a:bodyPr anchor="ctr">
            <a:normAutofit fontScale="90000"/>
          </a:bodyPr>
          <a:lstStyle/>
          <a:p>
            <a:r>
              <a:rPr lang="en-US" dirty="0">
                <a:solidFill>
                  <a:srgbClr val="FFFFFF"/>
                </a:solidFill>
              </a:rPr>
              <a:t>Climatology – m2 global air circulation– specific winds and air masses (unit 4)</a:t>
            </a:r>
            <a:endParaRPr lang="en-US" sz="3600" dirty="0">
              <a:solidFill>
                <a:srgbClr val="FFFFFF"/>
              </a:solidFill>
            </a:endParaRPr>
          </a:p>
        </p:txBody>
      </p:sp>
      <p:sp>
        <p:nvSpPr>
          <p:cNvPr id="42" name="Rectangle 41">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8372723" y="5545331"/>
            <a:ext cx="3202016" cy="649222"/>
          </a:xfrm>
          <a:noFill/>
        </p:spPr>
        <p:txBody>
          <a:bodyPr anchor="ctr">
            <a:normAutofit lnSpcReduction="10000"/>
          </a:bodyPr>
          <a:lstStyle/>
          <a:p>
            <a:r>
              <a:rPr lang="en-US" sz="1800" dirty="0">
                <a:solidFill>
                  <a:srgbClr val="FFFFFF">
                    <a:alpha val="75000"/>
                  </a:srgbClr>
                </a:solidFill>
              </a:rPr>
              <a:t>© </a:t>
            </a:r>
            <a:r>
              <a:rPr lang="en-US" sz="1800" dirty="0" err="1">
                <a:solidFill>
                  <a:srgbClr val="FFFFFF">
                    <a:alpha val="75000"/>
                  </a:srgbClr>
                </a:solidFill>
              </a:rPr>
              <a:t>johan</a:t>
            </a:r>
            <a:r>
              <a:rPr lang="en-US" sz="1800" dirty="0">
                <a:solidFill>
                  <a:srgbClr val="FFFFFF">
                    <a:alpha val="75000"/>
                  </a:srgbClr>
                </a:solidFill>
              </a:rPr>
              <a:t> rich 2021 geography grade 11</a:t>
            </a:r>
          </a:p>
        </p:txBody>
      </p:sp>
      <p:pic>
        <p:nvPicPr>
          <p:cNvPr id="1028" name="Picture 4" descr="Image result for wind and air circulation">
            <a:extLst>
              <a:ext uri="{FF2B5EF4-FFF2-40B4-BE49-F238E27FC236}">
                <a16:creationId xmlns:a16="http://schemas.microsoft.com/office/drawing/2014/main" id="{C2648BD9-97C8-4561-8AE4-1F86107E1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302" y="457199"/>
            <a:ext cx="7417349" cy="5738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003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A943F-5179-414F-B1F8-E3099C32F5F6}"/>
              </a:ext>
            </a:extLst>
          </p:cNvPr>
          <p:cNvSpPr>
            <a:spLocks noGrp="1"/>
          </p:cNvSpPr>
          <p:nvPr>
            <p:ph type="title"/>
          </p:nvPr>
        </p:nvSpPr>
        <p:spPr>
          <a:xfrm>
            <a:off x="581192" y="530088"/>
            <a:ext cx="11029616" cy="742122"/>
          </a:xfrm>
        </p:spPr>
        <p:txBody>
          <a:bodyPr>
            <a:normAutofit/>
          </a:bodyPr>
          <a:lstStyle/>
          <a:p>
            <a:r>
              <a:rPr lang="en-US" sz="4000" dirty="0"/>
              <a:t>monsoon</a:t>
            </a:r>
            <a:endParaRPr lang="en-ZA" sz="4000" dirty="0"/>
          </a:p>
        </p:txBody>
      </p:sp>
      <p:pic>
        <p:nvPicPr>
          <p:cNvPr id="1026" name="Picture 2" descr="Climate Monday: Visualizing the South Asian Monsoon | Wooster Geologists">
            <a:extLst>
              <a:ext uri="{FF2B5EF4-FFF2-40B4-BE49-F238E27FC236}">
                <a16:creationId xmlns:a16="http://schemas.microsoft.com/office/drawing/2014/main" id="{F0B0CD0C-DA69-4DE3-AF7B-B5B0D88AA4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5617" y="1272211"/>
            <a:ext cx="11029616" cy="5486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1219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C0166-DDC1-402E-B730-0C5287786E80}"/>
              </a:ext>
            </a:extLst>
          </p:cNvPr>
          <p:cNvSpPr>
            <a:spLocks noGrp="1"/>
          </p:cNvSpPr>
          <p:nvPr>
            <p:ph type="title"/>
          </p:nvPr>
        </p:nvSpPr>
        <p:spPr>
          <a:xfrm>
            <a:off x="581192" y="543339"/>
            <a:ext cx="11029616" cy="834887"/>
          </a:xfrm>
        </p:spPr>
        <p:txBody>
          <a:bodyPr>
            <a:normAutofit/>
          </a:bodyPr>
          <a:lstStyle/>
          <a:p>
            <a:r>
              <a:rPr lang="en-US" sz="4000" dirty="0"/>
              <a:t>Monsoon – south </a:t>
            </a:r>
            <a:r>
              <a:rPr lang="en-US" sz="4000" dirty="0" err="1"/>
              <a:t>asia</a:t>
            </a:r>
            <a:endParaRPr lang="en-ZA" sz="4000" dirty="0"/>
          </a:p>
        </p:txBody>
      </p:sp>
      <p:pic>
        <p:nvPicPr>
          <p:cNvPr id="2050" name="Picture 2" descr="Topic 1: Monsoon Winds Diagram | Quizlet">
            <a:extLst>
              <a:ext uri="{FF2B5EF4-FFF2-40B4-BE49-F238E27FC236}">
                <a16:creationId xmlns:a16="http://schemas.microsoft.com/office/drawing/2014/main" id="{EC9D8415-992C-480B-A238-698D933BCE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4643" y="1616765"/>
            <a:ext cx="10736165" cy="5009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1337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CAC19-D7B8-41C7-A453-143719C45757}"/>
              </a:ext>
            </a:extLst>
          </p:cNvPr>
          <p:cNvSpPr>
            <a:spLocks noGrp="1"/>
          </p:cNvSpPr>
          <p:nvPr>
            <p:ph type="title"/>
          </p:nvPr>
        </p:nvSpPr>
        <p:spPr>
          <a:xfrm>
            <a:off x="581193" y="490330"/>
            <a:ext cx="11029616" cy="901148"/>
          </a:xfrm>
        </p:spPr>
        <p:txBody>
          <a:bodyPr>
            <a:normAutofit/>
          </a:bodyPr>
          <a:lstStyle/>
          <a:p>
            <a:r>
              <a:rPr lang="en-US" sz="4000" dirty="0"/>
              <a:t>Monsoon flooding </a:t>
            </a:r>
            <a:endParaRPr lang="en-ZA" sz="4000" dirty="0"/>
          </a:p>
        </p:txBody>
      </p:sp>
      <p:sp>
        <p:nvSpPr>
          <p:cNvPr id="5" name="Content Placeholder 4">
            <a:extLst>
              <a:ext uri="{FF2B5EF4-FFF2-40B4-BE49-F238E27FC236}">
                <a16:creationId xmlns:a16="http://schemas.microsoft.com/office/drawing/2014/main" id="{D611F327-BC7B-4928-B55B-17C7B517DE51}"/>
              </a:ext>
            </a:extLst>
          </p:cNvPr>
          <p:cNvSpPr>
            <a:spLocks noGrp="1"/>
          </p:cNvSpPr>
          <p:nvPr>
            <p:ph sz="half" idx="2"/>
          </p:nvPr>
        </p:nvSpPr>
        <p:spPr>
          <a:xfrm>
            <a:off x="6416039" y="1717991"/>
            <a:ext cx="5194769" cy="4908096"/>
          </a:xfrm>
        </p:spPr>
        <p:txBody>
          <a:bodyPr>
            <a:normAutofit fontScale="92500"/>
          </a:bodyPr>
          <a:lstStyle/>
          <a:p>
            <a:r>
              <a:rPr lang="en-US" sz="2800" dirty="0"/>
              <a:t>The </a:t>
            </a:r>
            <a:r>
              <a:rPr lang="en-US" sz="2800" dirty="0">
                <a:solidFill>
                  <a:srgbClr val="FF0000"/>
                </a:solidFill>
              </a:rPr>
              <a:t>summer monsoon </a:t>
            </a:r>
            <a:r>
              <a:rPr lang="en-US" sz="2800" dirty="0"/>
              <a:t>often brings very </a:t>
            </a:r>
            <a:r>
              <a:rPr lang="en-US" sz="2800" dirty="0">
                <a:solidFill>
                  <a:srgbClr val="FF0000"/>
                </a:solidFill>
              </a:rPr>
              <a:t>heavy rain</a:t>
            </a:r>
            <a:r>
              <a:rPr lang="en-US" sz="2800" dirty="0"/>
              <a:t>.</a:t>
            </a:r>
          </a:p>
          <a:p>
            <a:r>
              <a:rPr lang="en-US" sz="2800" dirty="0"/>
              <a:t>This may also coincide with </a:t>
            </a:r>
            <a:r>
              <a:rPr lang="en-US" sz="2800" dirty="0">
                <a:solidFill>
                  <a:srgbClr val="FF0000"/>
                </a:solidFill>
              </a:rPr>
              <a:t>snow melting</a:t>
            </a:r>
            <a:r>
              <a:rPr lang="en-US" sz="2800" dirty="0"/>
              <a:t> and raising river levels </a:t>
            </a:r>
          </a:p>
          <a:p>
            <a:r>
              <a:rPr lang="en-US" sz="2800" dirty="0"/>
              <a:t>In Bangladesh there are regularly devastating </a:t>
            </a:r>
            <a:r>
              <a:rPr lang="en-US" sz="2800" dirty="0">
                <a:solidFill>
                  <a:srgbClr val="FF0000"/>
                </a:solidFill>
              </a:rPr>
              <a:t>floods in the Ganges delta</a:t>
            </a:r>
          </a:p>
          <a:p>
            <a:r>
              <a:rPr lang="en-US" sz="2800" dirty="0"/>
              <a:t>The resultant </a:t>
            </a:r>
            <a:r>
              <a:rPr lang="en-US" sz="2800" dirty="0">
                <a:solidFill>
                  <a:srgbClr val="FF0000"/>
                </a:solidFill>
              </a:rPr>
              <a:t>silt deposits </a:t>
            </a:r>
            <a:r>
              <a:rPr lang="en-US" sz="2800" dirty="0"/>
              <a:t>when the floods recede make the area extremely </a:t>
            </a:r>
            <a:r>
              <a:rPr lang="en-US" sz="2800" dirty="0">
                <a:solidFill>
                  <a:srgbClr val="FF0000"/>
                </a:solidFill>
              </a:rPr>
              <a:t>fertile</a:t>
            </a:r>
            <a:endParaRPr lang="en-ZA" sz="2800" dirty="0">
              <a:solidFill>
                <a:srgbClr val="FF0000"/>
              </a:solidFill>
            </a:endParaRPr>
          </a:p>
        </p:txBody>
      </p:sp>
      <p:pic>
        <p:nvPicPr>
          <p:cNvPr id="3074" name="Picture 2" descr="At least 15 people killed after rain, flooding , house collapses in  southern India | Al Arabiya English">
            <a:extLst>
              <a:ext uri="{FF2B5EF4-FFF2-40B4-BE49-F238E27FC236}">
                <a16:creationId xmlns:a16="http://schemas.microsoft.com/office/drawing/2014/main" id="{B8835124-9C51-461D-B728-C802A049EDB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49720" y="1537707"/>
            <a:ext cx="4468053" cy="25170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onsoon 2020: India Received Above Normal Rainfall This Year, Says Met  Office">
            <a:extLst>
              <a:ext uri="{FF2B5EF4-FFF2-40B4-BE49-F238E27FC236}">
                <a16:creationId xmlns:a16="http://schemas.microsoft.com/office/drawing/2014/main" id="{956E3057-4F4A-4E48-B5D7-0D714F405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4200939"/>
            <a:ext cx="4802257" cy="2657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9727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0B7F3-5DA3-4966-B9C5-59D28F11F536}"/>
              </a:ext>
            </a:extLst>
          </p:cNvPr>
          <p:cNvSpPr>
            <a:spLocks noGrp="1"/>
          </p:cNvSpPr>
          <p:nvPr>
            <p:ph type="title"/>
          </p:nvPr>
        </p:nvSpPr>
        <p:spPr>
          <a:xfrm>
            <a:off x="581192" y="569844"/>
            <a:ext cx="11029616" cy="702366"/>
          </a:xfrm>
        </p:spPr>
        <p:txBody>
          <a:bodyPr>
            <a:normAutofit/>
          </a:bodyPr>
          <a:lstStyle/>
          <a:p>
            <a:r>
              <a:rPr lang="en-US" sz="4000" dirty="0" err="1"/>
              <a:t>Föhn</a:t>
            </a:r>
            <a:r>
              <a:rPr lang="en-US" sz="4000" dirty="0"/>
              <a:t> winds</a:t>
            </a:r>
            <a:endParaRPr lang="en-ZA" sz="4000" dirty="0"/>
          </a:p>
        </p:txBody>
      </p:sp>
      <p:pic>
        <p:nvPicPr>
          <p:cNvPr id="4098" name="Picture 2" descr="Image result for Foehn wind | Winter air, Wind, Mountain range">
            <a:extLst>
              <a:ext uri="{FF2B5EF4-FFF2-40B4-BE49-F238E27FC236}">
                <a16:creationId xmlns:a16="http://schemas.microsoft.com/office/drawing/2014/main" id="{835061E7-0218-47B9-8C63-01A1ECB103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2123" y="1497496"/>
            <a:ext cx="10588486" cy="5049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7856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91B2B-75CE-4455-AA9B-A29D3D906413}"/>
              </a:ext>
            </a:extLst>
          </p:cNvPr>
          <p:cNvSpPr>
            <a:spLocks noGrp="1"/>
          </p:cNvSpPr>
          <p:nvPr>
            <p:ph type="title"/>
          </p:nvPr>
        </p:nvSpPr>
        <p:spPr>
          <a:xfrm>
            <a:off x="581192" y="556592"/>
            <a:ext cx="11029616" cy="728870"/>
          </a:xfrm>
        </p:spPr>
        <p:txBody>
          <a:bodyPr>
            <a:normAutofit/>
          </a:bodyPr>
          <a:lstStyle/>
          <a:p>
            <a:r>
              <a:rPr lang="en-US" sz="4000" dirty="0" err="1"/>
              <a:t>Föhn</a:t>
            </a:r>
            <a:r>
              <a:rPr lang="en-US" sz="4000" dirty="0"/>
              <a:t> winds</a:t>
            </a:r>
            <a:endParaRPr lang="en-ZA" sz="4000" dirty="0"/>
          </a:p>
        </p:txBody>
      </p:sp>
      <p:pic>
        <p:nvPicPr>
          <p:cNvPr id="5122" name="Picture 2" descr="PPT - Foehn Winds PowerPoint Presentation, free download - ID:6215778">
            <a:extLst>
              <a:ext uri="{FF2B5EF4-FFF2-40B4-BE49-F238E27FC236}">
                <a16:creationId xmlns:a16="http://schemas.microsoft.com/office/drawing/2014/main" id="{35B79062-3225-445C-B8C2-455E420A360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8627" y="1285463"/>
            <a:ext cx="10588486" cy="5221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04391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5BE55-E895-4C5A-BA0B-FE3C80F1CBD8}"/>
              </a:ext>
            </a:extLst>
          </p:cNvPr>
          <p:cNvSpPr>
            <a:spLocks noGrp="1"/>
          </p:cNvSpPr>
          <p:nvPr>
            <p:ph type="title"/>
          </p:nvPr>
        </p:nvSpPr>
        <p:spPr>
          <a:xfrm>
            <a:off x="581193" y="543340"/>
            <a:ext cx="11029616" cy="715618"/>
          </a:xfrm>
        </p:spPr>
        <p:txBody>
          <a:bodyPr>
            <a:normAutofit/>
          </a:bodyPr>
          <a:lstStyle/>
          <a:p>
            <a:r>
              <a:rPr lang="en-US" sz="4000" dirty="0" err="1"/>
              <a:t>Föhn</a:t>
            </a:r>
            <a:r>
              <a:rPr lang="en-US" sz="4000" dirty="0"/>
              <a:t> cooling rates</a:t>
            </a:r>
            <a:endParaRPr lang="en-ZA" sz="4000" dirty="0"/>
          </a:p>
        </p:txBody>
      </p:sp>
      <p:sp>
        <p:nvSpPr>
          <p:cNvPr id="4" name="Content Placeholder 3">
            <a:extLst>
              <a:ext uri="{FF2B5EF4-FFF2-40B4-BE49-F238E27FC236}">
                <a16:creationId xmlns:a16="http://schemas.microsoft.com/office/drawing/2014/main" id="{1CABFFD8-14DB-467C-8CEC-56CBDAB54B84}"/>
              </a:ext>
            </a:extLst>
          </p:cNvPr>
          <p:cNvSpPr>
            <a:spLocks noGrp="1"/>
          </p:cNvSpPr>
          <p:nvPr>
            <p:ph sz="half" idx="1"/>
          </p:nvPr>
        </p:nvSpPr>
        <p:spPr>
          <a:xfrm>
            <a:off x="581193" y="1510748"/>
            <a:ext cx="5194767" cy="4803911"/>
          </a:xfrm>
        </p:spPr>
        <p:txBody>
          <a:bodyPr>
            <a:normAutofit fontScale="77500" lnSpcReduction="20000"/>
          </a:bodyPr>
          <a:lstStyle/>
          <a:p>
            <a:r>
              <a:rPr lang="en-US" sz="2800" dirty="0">
                <a:solidFill>
                  <a:srgbClr val="FF0000"/>
                </a:solidFill>
              </a:rPr>
              <a:t>Adiabatic lapse rate </a:t>
            </a:r>
            <a:r>
              <a:rPr lang="en-US" sz="2800" dirty="0"/>
              <a:t>= rate at which air temperature changes</a:t>
            </a:r>
          </a:p>
          <a:p>
            <a:r>
              <a:rPr lang="en-US" sz="2800" dirty="0"/>
              <a:t>Initially moisture in the air is less dense and air cools at dry adiabatic lapse rate (DALR)</a:t>
            </a:r>
          </a:p>
          <a:p>
            <a:r>
              <a:rPr lang="en-US" sz="2800" dirty="0"/>
              <a:t>When it reaches </a:t>
            </a:r>
            <a:r>
              <a:rPr lang="en-US" sz="2800" dirty="0">
                <a:solidFill>
                  <a:srgbClr val="FF0000"/>
                </a:solidFill>
              </a:rPr>
              <a:t>dewpoint </a:t>
            </a:r>
            <a:r>
              <a:rPr lang="en-US" sz="2800" dirty="0"/>
              <a:t>the moisture condenses to form clouds and rain.</a:t>
            </a:r>
          </a:p>
          <a:p>
            <a:r>
              <a:rPr lang="en-US" sz="2800" dirty="0"/>
              <a:t>It </a:t>
            </a:r>
            <a:r>
              <a:rPr lang="en-US" sz="2800" dirty="0">
                <a:solidFill>
                  <a:srgbClr val="FF0000"/>
                </a:solidFill>
              </a:rPr>
              <a:t>releases latent hea</a:t>
            </a:r>
            <a:r>
              <a:rPr lang="en-US" sz="2800" dirty="0"/>
              <a:t>t and cools at the slower </a:t>
            </a:r>
            <a:r>
              <a:rPr lang="en-US" sz="2800" dirty="0">
                <a:solidFill>
                  <a:srgbClr val="FF0000"/>
                </a:solidFill>
              </a:rPr>
              <a:t>saturated adiabatic lapse rate </a:t>
            </a:r>
            <a:r>
              <a:rPr lang="en-US" sz="2800" dirty="0"/>
              <a:t>(SALR)</a:t>
            </a:r>
          </a:p>
          <a:p>
            <a:r>
              <a:rPr lang="en-US" sz="2800" dirty="0"/>
              <a:t>Descending dry air warms more quickly at DALR thus raising temperature at the surface on the leeward side</a:t>
            </a:r>
          </a:p>
          <a:p>
            <a:pPr marL="0" indent="0">
              <a:buNone/>
            </a:pPr>
            <a:endParaRPr lang="en-ZA" sz="2800" dirty="0"/>
          </a:p>
        </p:txBody>
      </p:sp>
      <p:pic>
        <p:nvPicPr>
          <p:cNvPr id="6146" name="Picture 2" descr="What Is a Foehn Wind?">
            <a:extLst>
              <a:ext uri="{FF2B5EF4-FFF2-40B4-BE49-F238E27FC236}">
                <a16:creationId xmlns:a16="http://schemas.microsoft.com/office/drawing/2014/main" id="{FA3ED05D-76A0-45A5-B3AF-4F4C645B8F8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6000" y="1510748"/>
            <a:ext cx="5674191" cy="4678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97406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43EC7-EBBC-4C8D-A422-961276731895}"/>
              </a:ext>
            </a:extLst>
          </p:cNvPr>
          <p:cNvSpPr>
            <a:spLocks noGrp="1"/>
          </p:cNvSpPr>
          <p:nvPr>
            <p:ph type="title"/>
          </p:nvPr>
        </p:nvSpPr>
        <p:spPr>
          <a:xfrm>
            <a:off x="581192" y="569843"/>
            <a:ext cx="11029616" cy="808383"/>
          </a:xfrm>
        </p:spPr>
        <p:txBody>
          <a:bodyPr>
            <a:normAutofit/>
          </a:bodyPr>
          <a:lstStyle/>
          <a:p>
            <a:r>
              <a:rPr lang="en-US" sz="4000" dirty="0"/>
              <a:t>Check your knowledge (2)</a:t>
            </a:r>
            <a:endParaRPr lang="en-ZA" sz="4000" dirty="0"/>
          </a:p>
        </p:txBody>
      </p:sp>
      <p:sp>
        <p:nvSpPr>
          <p:cNvPr id="3" name="Content Placeholder 2">
            <a:extLst>
              <a:ext uri="{FF2B5EF4-FFF2-40B4-BE49-F238E27FC236}">
                <a16:creationId xmlns:a16="http://schemas.microsoft.com/office/drawing/2014/main" id="{3B9E84D5-D300-4131-BE13-BE2054647A5A}"/>
              </a:ext>
            </a:extLst>
          </p:cNvPr>
          <p:cNvSpPr>
            <a:spLocks noGrp="1"/>
          </p:cNvSpPr>
          <p:nvPr>
            <p:ph idx="1"/>
          </p:nvPr>
        </p:nvSpPr>
        <p:spPr>
          <a:xfrm>
            <a:off x="581192" y="1378226"/>
            <a:ext cx="11029615" cy="4597124"/>
          </a:xfrm>
        </p:spPr>
        <p:txBody>
          <a:bodyPr>
            <a:normAutofit fontScale="92500" lnSpcReduction="10000"/>
          </a:bodyPr>
          <a:lstStyle/>
          <a:p>
            <a:pPr marL="514350" indent="-514350">
              <a:buFont typeface="+mj-lt"/>
              <a:buAutoNum type="arabicPeriod"/>
            </a:pPr>
            <a:r>
              <a:rPr lang="en-US" sz="2800" dirty="0"/>
              <a:t>The Chinook is a warm dry wind that blows east (inland side) of the Rocky mountains. It is an example of what type of local wind?</a:t>
            </a:r>
          </a:p>
          <a:p>
            <a:pPr marL="514350" indent="-514350">
              <a:buFont typeface="+mj-lt"/>
              <a:buAutoNum type="arabicPeriod"/>
            </a:pPr>
            <a:r>
              <a:rPr lang="en-US" sz="2800" dirty="0"/>
              <a:t>How does the monsoon system affect the weather in India?</a:t>
            </a:r>
          </a:p>
          <a:p>
            <a:pPr marL="514350" indent="-514350">
              <a:buFont typeface="+mj-lt"/>
              <a:buAutoNum type="arabicPeriod"/>
            </a:pPr>
            <a:r>
              <a:rPr lang="en-US" sz="2800" dirty="0"/>
              <a:t>What is the adiabatic lapse rate?</a:t>
            </a:r>
          </a:p>
          <a:p>
            <a:pPr marL="514350" indent="-514350">
              <a:buFont typeface="+mj-lt"/>
              <a:buAutoNum type="arabicPeriod"/>
            </a:pPr>
            <a:r>
              <a:rPr lang="en-US" sz="2800" dirty="0"/>
              <a:t>Name two types of natural disasters that could be associated with </a:t>
            </a:r>
            <a:r>
              <a:rPr lang="en-US" sz="2800" dirty="0" err="1"/>
              <a:t>Föhn</a:t>
            </a:r>
            <a:r>
              <a:rPr lang="en-US" sz="2800" dirty="0"/>
              <a:t> winds.</a:t>
            </a:r>
          </a:p>
          <a:p>
            <a:pPr marL="514350" indent="-514350">
              <a:buFont typeface="+mj-lt"/>
              <a:buAutoNum type="arabicPeriod"/>
            </a:pPr>
            <a:r>
              <a:rPr lang="en-US" sz="2800" dirty="0"/>
              <a:t>Parts of South Carolina enjoy cool dry winters, rapidly warming springs and heavy summer rains often flooding farmlands making the area ideal for growing rice. What sort of local winds produce these conditions?</a:t>
            </a:r>
            <a:endParaRPr lang="en-ZA" sz="2800" dirty="0"/>
          </a:p>
        </p:txBody>
      </p:sp>
    </p:spTree>
    <p:extLst>
      <p:ext uri="{BB962C8B-B14F-4D97-AF65-F5344CB8AC3E}">
        <p14:creationId xmlns:p14="http://schemas.microsoft.com/office/powerpoint/2010/main" val="161546590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CF7F0-15A1-49B4-805E-A01528058C02}"/>
              </a:ext>
            </a:extLst>
          </p:cNvPr>
          <p:cNvSpPr>
            <a:spLocks noGrp="1"/>
          </p:cNvSpPr>
          <p:nvPr>
            <p:ph type="title"/>
          </p:nvPr>
        </p:nvSpPr>
        <p:spPr>
          <a:xfrm>
            <a:off x="581192" y="583096"/>
            <a:ext cx="11029616" cy="728869"/>
          </a:xfrm>
        </p:spPr>
        <p:txBody>
          <a:bodyPr>
            <a:normAutofit/>
          </a:bodyPr>
          <a:lstStyle/>
          <a:p>
            <a:r>
              <a:rPr lang="en-US" sz="4000" dirty="0"/>
              <a:t>Effects of </a:t>
            </a:r>
            <a:r>
              <a:rPr lang="en-US" sz="4000" dirty="0" err="1"/>
              <a:t>föhn</a:t>
            </a:r>
            <a:r>
              <a:rPr lang="en-US" sz="4000" dirty="0"/>
              <a:t> winds</a:t>
            </a:r>
            <a:endParaRPr lang="en-ZA" sz="4000" dirty="0"/>
          </a:p>
        </p:txBody>
      </p:sp>
      <p:sp>
        <p:nvSpPr>
          <p:cNvPr id="5" name="Content Placeholder 4">
            <a:extLst>
              <a:ext uri="{FF2B5EF4-FFF2-40B4-BE49-F238E27FC236}">
                <a16:creationId xmlns:a16="http://schemas.microsoft.com/office/drawing/2014/main" id="{DEE96FF9-69F3-4443-B3FC-1A7C28117BBB}"/>
              </a:ext>
            </a:extLst>
          </p:cNvPr>
          <p:cNvSpPr>
            <a:spLocks noGrp="1"/>
          </p:cNvSpPr>
          <p:nvPr>
            <p:ph idx="1"/>
          </p:nvPr>
        </p:nvSpPr>
        <p:spPr/>
        <p:txBody>
          <a:bodyPr>
            <a:normAutofit/>
          </a:bodyPr>
          <a:lstStyle/>
          <a:p>
            <a:r>
              <a:rPr lang="en-US" sz="2800" dirty="0"/>
              <a:t>Milder, drier continental winters</a:t>
            </a:r>
          </a:p>
          <a:p>
            <a:r>
              <a:rPr lang="en-US" sz="2800" dirty="0"/>
              <a:t>Snow melts and avalanches or floods</a:t>
            </a:r>
          </a:p>
          <a:p>
            <a:r>
              <a:rPr lang="en-US" sz="2800" dirty="0"/>
              <a:t>Droughts and scorching of crops</a:t>
            </a:r>
          </a:p>
          <a:p>
            <a:r>
              <a:rPr lang="en-US" sz="2800" dirty="0"/>
              <a:t>Forest or veld fires</a:t>
            </a:r>
            <a:endParaRPr lang="en-ZA" sz="2800" dirty="0"/>
          </a:p>
        </p:txBody>
      </p:sp>
    </p:spTree>
    <p:extLst>
      <p:ext uri="{BB962C8B-B14F-4D97-AF65-F5344CB8AC3E}">
        <p14:creationId xmlns:p14="http://schemas.microsoft.com/office/powerpoint/2010/main" val="23626165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5A86E-DC65-4279-BB0C-83EF37297000}"/>
              </a:ext>
            </a:extLst>
          </p:cNvPr>
          <p:cNvSpPr>
            <a:spLocks noGrp="1"/>
          </p:cNvSpPr>
          <p:nvPr>
            <p:ph type="title"/>
          </p:nvPr>
        </p:nvSpPr>
        <p:spPr>
          <a:xfrm>
            <a:off x="581192" y="702156"/>
            <a:ext cx="11029616" cy="795340"/>
          </a:xfrm>
        </p:spPr>
        <p:txBody>
          <a:bodyPr/>
          <a:lstStyle/>
          <a:p>
            <a:r>
              <a:rPr lang="en-US" sz="4000" dirty="0"/>
              <a:t>Reviewing</a:t>
            </a:r>
            <a:r>
              <a:rPr lang="en-US" dirty="0"/>
              <a:t> </a:t>
            </a:r>
            <a:r>
              <a:rPr lang="en-US" sz="4000" dirty="0"/>
              <a:t>what you know</a:t>
            </a:r>
            <a:endParaRPr lang="en-ZA" sz="4000" dirty="0"/>
          </a:p>
        </p:txBody>
      </p:sp>
      <p:sp>
        <p:nvSpPr>
          <p:cNvPr id="3" name="Content Placeholder 2">
            <a:extLst>
              <a:ext uri="{FF2B5EF4-FFF2-40B4-BE49-F238E27FC236}">
                <a16:creationId xmlns:a16="http://schemas.microsoft.com/office/drawing/2014/main" id="{3B9E3EA2-D634-4E8A-B9D9-B42ECDE639EB}"/>
              </a:ext>
            </a:extLst>
          </p:cNvPr>
          <p:cNvSpPr>
            <a:spLocks noGrp="1"/>
          </p:cNvSpPr>
          <p:nvPr>
            <p:ph idx="1"/>
          </p:nvPr>
        </p:nvSpPr>
        <p:spPr>
          <a:xfrm>
            <a:off x="581192" y="1497496"/>
            <a:ext cx="11029615" cy="5360504"/>
          </a:xfrm>
        </p:spPr>
        <p:txBody>
          <a:bodyPr>
            <a:normAutofit fontScale="85000" lnSpcReduction="20000"/>
          </a:bodyPr>
          <a:lstStyle/>
          <a:p>
            <a:r>
              <a:rPr lang="en-US" sz="2800" dirty="0">
                <a:solidFill>
                  <a:schemeClr val="tx1"/>
                </a:solidFill>
              </a:rPr>
              <a:t>Air can move heat and moisture around the earth because of its </a:t>
            </a:r>
          </a:p>
          <a:p>
            <a:pPr marL="0" indent="0">
              <a:buNone/>
            </a:pPr>
            <a:r>
              <a:rPr lang="en-US" sz="2800" dirty="0">
                <a:solidFill>
                  <a:srgbClr val="FF0000"/>
                </a:solidFill>
              </a:rPr>
              <a:t>		adaptability, mobility and thermal capacity</a:t>
            </a:r>
          </a:p>
          <a:p>
            <a:r>
              <a:rPr lang="en-US" sz="2800" dirty="0">
                <a:solidFill>
                  <a:srgbClr val="FF0000"/>
                </a:solidFill>
              </a:rPr>
              <a:t>Isobars</a:t>
            </a:r>
            <a:r>
              <a:rPr lang="en-US" sz="2800" dirty="0">
                <a:solidFill>
                  <a:schemeClr val="tx1"/>
                </a:solidFill>
              </a:rPr>
              <a:t> </a:t>
            </a:r>
          </a:p>
          <a:p>
            <a:pPr marL="0" indent="0">
              <a:buNone/>
            </a:pPr>
            <a:r>
              <a:rPr lang="en-US" sz="2800" dirty="0">
                <a:solidFill>
                  <a:schemeClr val="tx1"/>
                </a:solidFill>
              </a:rPr>
              <a:t>		join points of the same pressure on a synoptic chart</a:t>
            </a:r>
          </a:p>
          <a:p>
            <a:r>
              <a:rPr lang="en-US" sz="2800" dirty="0">
                <a:solidFill>
                  <a:schemeClr val="tx1"/>
                </a:solidFill>
              </a:rPr>
              <a:t>The difference between high and low air pressure is called </a:t>
            </a:r>
          </a:p>
          <a:p>
            <a:pPr marL="0" indent="0">
              <a:buNone/>
            </a:pPr>
            <a:r>
              <a:rPr lang="en-US" sz="2800" dirty="0">
                <a:solidFill>
                  <a:schemeClr val="tx1"/>
                </a:solidFill>
              </a:rPr>
              <a:t>		</a:t>
            </a:r>
            <a:r>
              <a:rPr lang="en-US" sz="2800" dirty="0">
                <a:solidFill>
                  <a:srgbClr val="FF0000"/>
                </a:solidFill>
              </a:rPr>
              <a:t>pressure gradient </a:t>
            </a:r>
            <a:r>
              <a:rPr lang="en-US" sz="2800" dirty="0">
                <a:solidFill>
                  <a:schemeClr val="tx1"/>
                </a:solidFill>
              </a:rPr>
              <a:t>and determines the direction of air flow</a:t>
            </a:r>
          </a:p>
          <a:p>
            <a:r>
              <a:rPr lang="en-US" sz="2800" dirty="0">
                <a:solidFill>
                  <a:schemeClr val="tx1"/>
                </a:solidFill>
              </a:rPr>
              <a:t>The </a:t>
            </a:r>
            <a:r>
              <a:rPr lang="en-US" sz="2800" dirty="0">
                <a:solidFill>
                  <a:srgbClr val="FF0000"/>
                </a:solidFill>
              </a:rPr>
              <a:t>Coriolis force </a:t>
            </a:r>
            <a:r>
              <a:rPr lang="en-US" sz="2800" dirty="0">
                <a:solidFill>
                  <a:schemeClr val="tx1"/>
                </a:solidFill>
              </a:rPr>
              <a:t>caused by the earth’s </a:t>
            </a:r>
            <a:r>
              <a:rPr lang="en-US" sz="2800" dirty="0">
                <a:solidFill>
                  <a:srgbClr val="FF0000"/>
                </a:solidFill>
              </a:rPr>
              <a:t>rotation</a:t>
            </a:r>
            <a:r>
              <a:rPr lang="en-US" sz="2800" dirty="0">
                <a:solidFill>
                  <a:schemeClr val="tx1"/>
                </a:solidFill>
              </a:rPr>
              <a:t> deflects winds to the </a:t>
            </a:r>
          </a:p>
          <a:p>
            <a:pPr marL="0" indent="0">
              <a:buNone/>
            </a:pPr>
            <a:r>
              <a:rPr lang="en-US" sz="2800" dirty="0">
                <a:solidFill>
                  <a:schemeClr val="tx1"/>
                </a:solidFill>
              </a:rPr>
              <a:t>		right in northern hemisphere and in the southern hemisphere to the left.</a:t>
            </a:r>
          </a:p>
          <a:p>
            <a:r>
              <a:rPr lang="en-US" sz="2800" dirty="0">
                <a:solidFill>
                  <a:schemeClr val="tx1"/>
                </a:solidFill>
              </a:rPr>
              <a:t>The interaction between pressure gradient force and Coriolis  force results in </a:t>
            </a:r>
          </a:p>
          <a:p>
            <a:pPr marL="0" indent="0">
              <a:buNone/>
            </a:pPr>
            <a:r>
              <a:rPr lang="en-US" sz="2800" dirty="0">
                <a:solidFill>
                  <a:schemeClr val="tx1"/>
                </a:solidFill>
              </a:rPr>
              <a:t>		</a:t>
            </a:r>
            <a:r>
              <a:rPr lang="en-US" sz="2800" dirty="0">
                <a:solidFill>
                  <a:srgbClr val="FF0000"/>
                </a:solidFill>
              </a:rPr>
              <a:t>prevailing wind systems</a:t>
            </a:r>
            <a:r>
              <a:rPr lang="en-US" sz="2800" dirty="0">
                <a:solidFill>
                  <a:schemeClr val="tx1"/>
                </a:solidFill>
              </a:rPr>
              <a:t>: easterly trades, mid-latitude westerlies and polar 			easterlies</a:t>
            </a:r>
          </a:p>
        </p:txBody>
      </p:sp>
    </p:spTree>
    <p:extLst>
      <p:ext uri="{BB962C8B-B14F-4D97-AF65-F5344CB8AC3E}">
        <p14:creationId xmlns:p14="http://schemas.microsoft.com/office/powerpoint/2010/main" val="2117644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49591-7B0E-486D-87DD-77585A02351C}"/>
              </a:ext>
            </a:extLst>
          </p:cNvPr>
          <p:cNvSpPr>
            <a:spLocks noGrp="1"/>
          </p:cNvSpPr>
          <p:nvPr>
            <p:ph type="title"/>
          </p:nvPr>
        </p:nvSpPr>
        <p:spPr>
          <a:xfrm>
            <a:off x="581192" y="702156"/>
            <a:ext cx="11029616" cy="808592"/>
          </a:xfrm>
        </p:spPr>
        <p:txBody>
          <a:bodyPr>
            <a:normAutofit/>
          </a:bodyPr>
          <a:lstStyle/>
          <a:p>
            <a:r>
              <a:rPr lang="en-US" sz="4000" dirty="0"/>
              <a:t>What you will learn in this unit</a:t>
            </a:r>
            <a:endParaRPr lang="en-ZA" sz="4000" dirty="0"/>
          </a:p>
        </p:txBody>
      </p:sp>
      <p:sp>
        <p:nvSpPr>
          <p:cNvPr id="3" name="Content Placeholder 2">
            <a:extLst>
              <a:ext uri="{FF2B5EF4-FFF2-40B4-BE49-F238E27FC236}">
                <a16:creationId xmlns:a16="http://schemas.microsoft.com/office/drawing/2014/main" id="{D2372494-0C90-4D7F-86FE-DF6182DA4105}"/>
              </a:ext>
            </a:extLst>
          </p:cNvPr>
          <p:cNvSpPr>
            <a:spLocks noGrp="1"/>
          </p:cNvSpPr>
          <p:nvPr>
            <p:ph idx="1"/>
          </p:nvPr>
        </p:nvSpPr>
        <p:spPr>
          <a:xfrm>
            <a:off x="581192" y="1890876"/>
            <a:ext cx="11029615" cy="4967124"/>
          </a:xfrm>
        </p:spPr>
        <p:txBody>
          <a:bodyPr>
            <a:normAutofit/>
          </a:bodyPr>
          <a:lstStyle/>
          <a:p>
            <a:pPr marL="0" indent="0">
              <a:buNone/>
            </a:pPr>
            <a:r>
              <a:rPr lang="en-US" sz="2800" dirty="0">
                <a:solidFill>
                  <a:srgbClr val="FF0000"/>
                </a:solidFill>
              </a:rPr>
              <a:t>When you have  completed this unit you will be able to:</a:t>
            </a:r>
          </a:p>
          <a:p>
            <a:r>
              <a:rPr lang="en-US" sz="2800" b="1" dirty="0">
                <a:solidFill>
                  <a:schemeClr val="tx1"/>
                </a:solidFill>
              </a:rPr>
              <a:t>Identify</a:t>
            </a:r>
            <a:r>
              <a:rPr lang="en-US" sz="2800" dirty="0">
                <a:solidFill>
                  <a:schemeClr val="tx1"/>
                </a:solidFill>
              </a:rPr>
              <a:t> three major global wind systems and explain how they arise</a:t>
            </a:r>
          </a:p>
          <a:p>
            <a:r>
              <a:rPr lang="en-US" sz="2800" b="1" dirty="0">
                <a:solidFill>
                  <a:schemeClr val="tx1"/>
                </a:solidFill>
              </a:rPr>
              <a:t>Define</a:t>
            </a:r>
            <a:r>
              <a:rPr lang="en-US" sz="2800" dirty="0">
                <a:solidFill>
                  <a:schemeClr val="tx1"/>
                </a:solidFill>
              </a:rPr>
              <a:t> what air masses are and </a:t>
            </a:r>
            <a:r>
              <a:rPr lang="en-US" sz="2800" b="1" dirty="0">
                <a:solidFill>
                  <a:schemeClr val="tx1"/>
                </a:solidFill>
              </a:rPr>
              <a:t>describe</a:t>
            </a:r>
            <a:r>
              <a:rPr lang="en-US" sz="2800" dirty="0">
                <a:solidFill>
                  <a:schemeClr val="tx1"/>
                </a:solidFill>
              </a:rPr>
              <a:t> how they operate</a:t>
            </a:r>
          </a:p>
          <a:p>
            <a:r>
              <a:rPr lang="en-US" sz="2800" b="1" dirty="0">
                <a:solidFill>
                  <a:schemeClr val="tx1"/>
                </a:solidFill>
              </a:rPr>
              <a:t>Explain </a:t>
            </a:r>
            <a:r>
              <a:rPr lang="en-US" sz="2800" dirty="0">
                <a:solidFill>
                  <a:schemeClr val="tx1"/>
                </a:solidFill>
              </a:rPr>
              <a:t>what monsoon and </a:t>
            </a:r>
            <a:r>
              <a:rPr lang="en-US" sz="2800" dirty="0" err="1">
                <a:solidFill>
                  <a:schemeClr val="tx1"/>
                </a:solidFill>
              </a:rPr>
              <a:t>Föhn</a:t>
            </a:r>
            <a:r>
              <a:rPr lang="en-US" sz="2800" dirty="0">
                <a:solidFill>
                  <a:schemeClr val="tx1"/>
                </a:solidFill>
              </a:rPr>
              <a:t> winds are and how they operate</a:t>
            </a:r>
          </a:p>
          <a:p>
            <a:endParaRPr lang="en-ZA" sz="2800" dirty="0">
              <a:solidFill>
                <a:srgbClr val="FF0000"/>
              </a:solidFill>
            </a:endParaRPr>
          </a:p>
        </p:txBody>
      </p:sp>
    </p:spTree>
    <p:extLst>
      <p:ext uri="{BB962C8B-B14F-4D97-AF65-F5344CB8AC3E}">
        <p14:creationId xmlns:p14="http://schemas.microsoft.com/office/powerpoint/2010/main" val="33369260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496EB-9C3C-4259-BDD5-0A99974A4A89}"/>
              </a:ext>
            </a:extLst>
          </p:cNvPr>
          <p:cNvSpPr>
            <a:spLocks noGrp="1"/>
          </p:cNvSpPr>
          <p:nvPr>
            <p:ph type="title"/>
          </p:nvPr>
        </p:nvSpPr>
        <p:spPr>
          <a:xfrm>
            <a:off x="581193" y="543339"/>
            <a:ext cx="11029616" cy="834887"/>
          </a:xfrm>
        </p:spPr>
        <p:txBody>
          <a:bodyPr>
            <a:normAutofit/>
          </a:bodyPr>
          <a:lstStyle/>
          <a:p>
            <a:r>
              <a:rPr lang="en-US" sz="4000" dirty="0"/>
              <a:t>Global wind systems</a:t>
            </a:r>
            <a:endParaRPr lang="en-ZA" sz="4000" dirty="0"/>
          </a:p>
        </p:txBody>
      </p:sp>
      <p:pic>
        <p:nvPicPr>
          <p:cNvPr id="6" name="Content Placeholder 5">
            <a:extLst>
              <a:ext uri="{FF2B5EF4-FFF2-40B4-BE49-F238E27FC236}">
                <a16:creationId xmlns:a16="http://schemas.microsoft.com/office/drawing/2014/main" id="{12F2D690-9178-4197-BE0C-B9B4A9AF2E26}"/>
              </a:ext>
            </a:extLst>
          </p:cNvPr>
          <p:cNvPicPr>
            <a:picLocks noGrp="1" noChangeAspect="1"/>
          </p:cNvPicPr>
          <p:nvPr>
            <p:ph sz="half" idx="1"/>
          </p:nvPr>
        </p:nvPicPr>
        <p:blipFill>
          <a:blip r:embed="rId2"/>
          <a:stretch>
            <a:fillRect/>
          </a:stretch>
        </p:blipFill>
        <p:spPr>
          <a:xfrm>
            <a:off x="331304" y="1550505"/>
            <a:ext cx="5764696" cy="4764156"/>
          </a:xfrm>
          <a:prstGeom prst="rect">
            <a:avLst/>
          </a:prstGeom>
        </p:spPr>
      </p:pic>
      <p:sp>
        <p:nvSpPr>
          <p:cNvPr id="5" name="Content Placeholder 4">
            <a:extLst>
              <a:ext uri="{FF2B5EF4-FFF2-40B4-BE49-F238E27FC236}">
                <a16:creationId xmlns:a16="http://schemas.microsoft.com/office/drawing/2014/main" id="{3E2C6E2A-C973-498A-B27E-42C4712BE7AD}"/>
              </a:ext>
            </a:extLst>
          </p:cNvPr>
          <p:cNvSpPr>
            <a:spLocks noGrp="1"/>
          </p:cNvSpPr>
          <p:nvPr>
            <p:ph sz="half" idx="2"/>
          </p:nvPr>
        </p:nvSpPr>
        <p:spPr>
          <a:xfrm>
            <a:off x="6416039" y="1550505"/>
            <a:ext cx="5194769" cy="4764156"/>
          </a:xfrm>
        </p:spPr>
        <p:txBody>
          <a:bodyPr>
            <a:normAutofit/>
          </a:bodyPr>
          <a:lstStyle/>
          <a:p>
            <a:r>
              <a:rPr lang="en-US" sz="2800" dirty="0"/>
              <a:t>Pressure gradient force draws air from high pressure zones to low pressure zones in a north/south direction</a:t>
            </a:r>
          </a:p>
          <a:p>
            <a:r>
              <a:rPr lang="en-US" sz="2800" dirty="0"/>
              <a:t>Coriolis force deflects the air flow in an easterly or westerly direction </a:t>
            </a:r>
            <a:endParaRPr lang="en-ZA" sz="2800" dirty="0"/>
          </a:p>
        </p:txBody>
      </p:sp>
    </p:spTree>
    <p:extLst>
      <p:ext uri="{BB962C8B-B14F-4D97-AF65-F5344CB8AC3E}">
        <p14:creationId xmlns:p14="http://schemas.microsoft.com/office/powerpoint/2010/main" val="41293887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845C4-0119-4DAA-9362-EC2F079CF8C5}"/>
              </a:ext>
            </a:extLst>
          </p:cNvPr>
          <p:cNvSpPr>
            <a:spLocks noGrp="1"/>
          </p:cNvSpPr>
          <p:nvPr>
            <p:ph type="title"/>
          </p:nvPr>
        </p:nvSpPr>
        <p:spPr>
          <a:xfrm>
            <a:off x="581192" y="569844"/>
            <a:ext cx="11029616" cy="742122"/>
          </a:xfrm>
        </p:spPr>
        <p:txBody>
          <a:bodyPr>
            <a:normAutofit/>
          </a:bodyPr>
          <a:lstStyle/>
          <a:p>
            <a:r>
              <a:rPr lang="en-US" sz="4000" dirty="0"/>
              <a:t>AIR masses</a:t>
            </a:r>
            <a:endParaRPr lang="en-ZA" sz="4000" dirty="0"/>
          </a:p>
        </p:txBody>
      </p:sp>
      <p:sp>
        <p:nvSpPr>
          <p:cNvPr id="4" name="Content Placeholder 3">
            <a:extLst>
              <a:ext uri="{FF2B5EF4-FFF2-40B4-BE49-F238E27FC236}">
                <a16:creationId xmlns:a16="http://schemas.microsoft.com/office/drawing/2014/main" id="{89FDF5CE-0DA1-444C-94F0-90E68BA92EF2}"/>
              </a:ext>
            </a:extLst>
          </p:cNvPr>
          <p:cNvSpPr>
            <a:spLocks noGrp="1"/>
          </p:cNvSpPr>
          <p:nvPr>
            <p:ph idx="1"/>
          </p:nvPr>
        </p:nvSpPr>
        <p:spPr>
          <a:xfrm>
            <a:off x="581192" y="1431235"/>
            <a:ext cx="11029615" cy="4544115"/>
          </a:xfrm>
        </p:spPr>
        <p:txBody>
          <a:bodyPr>
            <a:normAutofit/>
          </a:bodyPr>
          <a:lstStyle/>
          <a:p>
            <a:r>
              <a:rPr lang="en-US" sz="2800" dirty="0">
                <a:solidFill>
                  <a:srgbClr val="FF0000"/>
                </a:solidFill>
              </a:rPr>
              <a:t>Air mass </a:t>
            </a:r>
            <a:r>
              <a:rPr lang="en-US" sz="2800" dirty="0"/>
              <a:t>= a large volume of air with similar temperature, pressure and humidity</a:t>
            </a:r>
          </a:p>
          <a:p>
            <a:r>
              <a:rPr lang="en-US" sz="2800" dirty="0">
                <a:solidFill>
                  <a:srgbClr val="FF0000"/>
                </a:solidFill>
              </a:rPr>
              <a:t>Unstable </a:t>
            </a:r>
            <a:r>
              <a:rPr lang="en-US" sz="2800" dirty="0">
                <a:solidFill>
                  <a:schemeClr val="tx1"/>
                </a:solidFill>
              </a:rPr>
              <a:t>air mass – air is likely to rise, cool, condense and rain</a:t>
            </a:r>
          </a:p>
          <a:p>
            <a:r>
              <a:rPr lang="en-US" sz="2800" dirty="0">
                <a:solidFill>
                  <a:srgbClr val="FF0000"/>
                </a:solidFill>
              </a:rPr>
              <a:t>Stable </a:t>
            </a:r>
            <a:r>
              <a:rPr lang="en-US" sz="2800" dirty="0">
                <a:solidFill>
                  <a:schemeClr val="tx1"/>
                </a:solidFill>
              </a:rPr>
              <a:t>air mass = air is subsiding, warming and unlikely to cause rain</a:t>
            </a:r>
          </a:p>
          <a:p>
            <a:r>
              <a:rPr lang="en-US" sz="2800" dirty="0">
                <a:solidFill>
                  <a:schemeClr val="tx1"/>
                </a:solidFill>
              </a:rPr>
              <a:t>Tend to cover a </a:t>
            </a:r>
            <a:r>
              <a:rPr lang="en-US" sz="2800" dirty="0">
                <a:solidFill>
                  <a:srgbClr val="FF0000"/>
                </a:solidFill>
              </a:rPr>
              <a:t>fairly uniform </a:t>
            </a:r>
            <a:r>
              <a:rPr lang="en-US" sz="2800" dirty="0">
                <a:solidFill>
                  <a:schemeClr val="tx1"/>
                </a:solidFill>
              </a:rPr>
              <a:t>area of land or ocean</a:t>
            </a:r>
          </a:p>
          <a:p>
            <a:r>
              <a:rPr lang="en-US" sz="2800" dirty="0">
                <a:solidFill>
                  <a:srgbClr val="FF0000"/>
                </a:solidFill>
              </a:rPr>
              <a:t>Maritime </a:t>
            </a:r>
            <a:r>
              <a:rPr lang="en-US" sz="2800" dirty="0">
                <a:solidFill>
                  <a:schemeClr val="tx1"/>
                </a:solidFill>
              </a:rPr>
              <a:t>air masses over sea or </a:t>
            </a:r>
            <a:r>
              <a:rPr lang="en-US" sz="2800" dirty="0">
                <a:solidFill>
                  <a:srgbClr val="FF0000"/>
                </a:solidFill>
              </a:rPr>
              <a:t>continental </a:t>
            </a:r>
            <a:r>
              <a:rPr lang="en-US" sz="2800" dirty="0">
                <a:solidFill>
                  <a:schemeClr val="tx1"/>
                </a:solidFill>
              </a:rPr>
              <a:t>over land</a:t>
            </a:r>
            <a:endParaRPr lang="en-US" sz="2800" dirty="0">
              <a:solidFill>
                <a:srgbClr val="FF0000"/>
              </a:solidFill>
            </a:endParaRPr>
          </a:p>
          <a:p>
            <a:endParaRPr lang="en-ZA" sz="2800" dirty="0">
              <a:solidFill>
                <a:srgbClr val="FF0000"/>
              </a:solidFill>
            </a:endParaRPr>
          </a:p>
        </p:txBody>
      </p:sp>
    </p:spTree>
    <p:extLst>
      <p:ext uri="{BB962C8B-B14F-4D97-AF65-F5344CB8AC3E}">
        <p14:creationId xmlns:p14="http://schemas.microsoft.com/office/powerpoint/2010/main" val="17852917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213E3-F65D-464D-A441-3F40290681D5}"/>
              </a:ext>
            </a:extLst>
          </p:cNvPr>
          <p:cNvSpPr>
            <a:spLocks noGrp="1"/>
          </p:cNvSpPr>
          <p:nvPr>
            <p:ph type="title"/>
          </p:nvPr>
        </p:nvSpPr>
        <p:spPr/>
        <p:txBody>
          <a:bodyPr>
            <a:normAutofit/>
          </a:bodyPr>
          <a:lstStyle/>
          <a:p>
            <a:r>
              <a:rPr lang="en-US" sz="4000" dirty="0"/>
              <a:t>Four major types of air mass</a:t>
            </a:r>
            <a:endParaRPr lang="en-ZA" sz="4000" dirty="0"/>
          </a:p>
        </p:txBody>
      </p:sp>
      <p:sp>
        <p:nvSpPr>
          <p:cNvPr id="3" name="Content Placeholder 2">
            <a:extLst>
              <a:ext uri="{FF2B5EF4-FFF2-40B4-BE49-F238E27FC236}">
                <a16:creationId xmlns:a16="http://schemas.microsoft.com/office/drawing/2014/main" id="{D5CA1B45-B8F5-4342-95B0-0A95EC28E0FE}"/>
              </a:ext>
            </a:extLst>
          </p:cNvPr>
          <p:cNvSpPr>
            <a:spLocks noGrp="1"/>
          </p:cNvSpPr>
          <p:nvPr>
            <p:ph idx="1"/>
          </p:nvPr>
        </p:nvSpPr>
        <p:spPr>
          <a:xfrm>
            <a:off x="581192" y="2301107"/>
            <a:ext cx="11359016" cy="3634486"/>
          </a:xfrm>
        </p:spPr>
        <p:txBody>
          <a:bodyPr>
            <a:normAutofit/>
          </a:bodyPr>
          <a:lstStyle/>
          <a:p>
            <a:r>
              <a:rPr lang="en-US" sz="2800" dirty="0">
                <a:solidFill>
                  <a:srgbClr val="FF0000"/>
                </a:solidFill>
              </a:rPr>
              <a:t>Equatorial air mass </a:t>
            </a:r>
            <a:r>
              <a:rPr lang="en-US" sz="2800" dirty="0">
                <a:solidFill>
                  <a:schemeClr val="tx1"/>
                </a:solidFill>
              </a:rPr>
              <a:t>over equatorial oceans; hot moist air; unstable</a:t>
            </a:r>
          </a:p>
          <a:p>
            <a:r>
              <a:rPr lang="en-US" sz="2800" dirty="0">
                <a:solidFill>
                  <a:srgbClr val="FF0000"/>
                </a:solidFill>
              </a:rPr>
              <a:t>Tropical air mass </a:t>
            </a:r>
            <a:r>
              <a:rPr lang="en-US" sz="2800" dirty="0">
                <a:solidFill>
                  <a:schemeClr val="tx1"/>
                </a:solidFill>
              </a:rPr>
              <a:t>around the tropics; hot dry stable air that subsides and warms</a:t>
            </a:r>
          </a:p>
          <a:p>
            <a:r>
              <a:rPr lang="en-US" sz="2800" dirty="0">
                <a:solidFill>
                  <a:srgbClr val="FF0000"/>
                </a:solidFill>
              </a:rPr>
              <a:t>Polar air mass </a:t>
            </a:r>
            <a:r>
              <a:rPr lang="en-US" sz="2800" dirty="0">
                <a:solidFill>
                  <a:schemeClr val="tx1"/>
                </a:solidFill>
              </a:rPr>
              <a:t>around 50-60 deg N or S; cool unstable air</a:t>
            </a:r>
          </a:p>
          <a:p>
            <a:r>
              <a:rPr lang="en-US" sz="2800" dirty="0">
                <a:solidFill>
                  <a:srgbClr val="FF0000"/>
                </a:solidFill>
              </a:rPr>
              <a:t>Arctic and Antarctic air masses </a:t>
            </a:r>
            <a:r>
              <a:rPr lang="en-US" sz="2800" dirty="0">
                <a:solidFill>
                  <a:schemeClr val="tx1"/>
                </a:solidFill>
              </a:rPr>
              <a:t>at the poles; very cold and stable</a:t>
            </a:r>
            <a:r>
              <a:rPr lang="en-US" sz="2800" dirty="0">
                <a:solidFill>
                  <a:srgbClr val="FF0000"/>
                </a:solidFill>
              </a:rPr>
              <a:t>.</a:t>
            </a:r>
            <a:endParaRPr lang="en-ZA" sz="2800" dirty="0">
              <a:solidFill>
                <a:schemeClr val="tx1"/>
              </a:solidFill>
            </a:endParaRPr>
          </a:p>
        </p:txBody>
      </p:sp>
    </p:spTree>
    <p:extLst>
      <p:ext uri="{BB962C8B-B14F-4D97-AF65-F5344CB8AC3E}">
        <p14:creationId xmlns:p14="http://schemas.microsoft.com/office/powerpoint/2010/main" val="26249611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A6448-BCBE-411E-9E75-A5FD4E02CB07}"/>
              </a:ext>
            </a:extLst>
          </p:cNvPr>
          <p:cNvSpPr>
            <a:spLocks noGrp="1"/>
          </p:cNvSpPr>
          <p:nvPr>
            <p:ph type="title"/>
          </p:nvPr>
        </p:nvSpPr>
        <p:spPr/>
        <p:txBody>
          <a:bodyPr>
            <a:normAutofit/>
          </a:bodyPr>
          <a:lstStyle/>
          <a:p>
            <a:r>
              <a:rPr lang="en-US" sz="4000" dirty="0"/>
              <a:t>convergence</a:t>
            </a:r>
            <a:endParaRPr lang="en-ZA" sz="4000" dirty="0"/>
          </a:p>
        </p:txBody>
      </p:sp>
      <p:sp>
        <p:nvSpPr>
          <p:cNvPr id="3" name="Content Placeholder 2">
            <a:extLst>
              <a:ext uri="{FF2B5EF4-FFF2-40B4-BE49-F238E27FC236}">
                <a16:creationId xmlns:a16="http://schemas.microsoft.com/office/drawing/2014/main" id="{84D538CA-8C8C-47CA-AE82-EB9EE4F2A081}"/>
              </a:ext>
            </a:extLst>
          </p:cNvPr>
          <p:cNvSpPr>
            <a:spLocks noGrp="1"/>
          </p:cNvSpPr>
          <p:nvPr>
            <p:ph idx="1"/>
          </p:nvPr>
        </p:nvSpPr>
        <p:spPr/>
        <p:txBody>
          <a:bodyPr>
            <a:normAutofit/>
          </a:bodyPr>
          <a:lstStyle/>
          <a:p>
            <a:r>
              <a:rPr lang="en-US" sz="2800" dirty="0"/>
              <a:t>When different air masses meet or </a:t>
            </a:r>
            <a:r>
              <a:rPr lang="en-US" sz="2800" dirty="0">
                <a:solidFill>
                  <a:srgbClr val="FF0000"/>
                </a:solidFill>
              </a:rPr>
              <a:t>converge </a:t>
            </a:r>
            <a:r>
              <a:rPr lang="en-US" sz="2800" dirty="0">
                <a:solidFill>
                  <a:schemeClr val="tx1"/>
                </a:solidFill>
              </a:rPr>
              <a:t>the resulting zone is called a </a:t>
            </a:r>
            <a:r>
              <a:rPr lang="en-US" sz="2800" dirty="0">
                <a:solidFill>
                  <a:srgbClr val="FF0000"/>
                </a:solidFill>
              </a:rPr>
              <a:t>front</a:t>
            </a:r>
          </a:p>
          <a:p>
            <a:r>
              <a:rPr lang="en-US" sz="2800" dirty="0">
                <a:solidFill>
                  <a:schemeClr val="tx1"/>
                </a:solidFill>
              </a:rPr>
              <a:t>An important front for Africa’s climate is the </a:t>
            </a:r>
            <a:r>
              <a:rPr lang="en-US" sz="2800" dirty="0">
                <a:solidFill>
                  <a:srgbClr val="FF0000"/>
                </a:solidFill>
              </a:rPr>
              <a:t>intertropical convergence zone (ITCZ) </a:t>
            </a:r>
            <a:endParaRPr lang="en-ZA" sz="2800" dirty="0">
              <a:solidFill>
                <a:schemeClr val="tx1"/>
              </a:solidFill>
            </a:endParaRPr>
          </a:p>
        </p:txBody>
      </p:sp>
    </p:spTree>
    <p:extLst>
      <p:ext uri="{BB962C8B-B14F-4D97-AF65-F5344CB8AC3E}">
        <p14:creationId xmlns:p14="http://schemas.microsoft.com/office/powerpoint/2010/main" val="40918829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B42B1-F7F2-4F1B-9F07-9F61E5522109}"/>
              </a:ext>
            </a:extLst>
          </p:cNvPr>
          <p:cNvSpPr>
            <a:spLocks noGrp="1"/>
          </p:cNvSpPr>
          <p:nvPr>
            <p:ph type="title"/>
          </p:nvPr>
        </p:nvSpPr>
        <p:spPr>
          <a:xfrm>
            <a:off x="581192" y="569843"/>
            <a:ext cx="11029616" cy="808383"/>
          </a:xfrm>
        </p:spPr>
        <p:txBody>
          <a:bodyPr>
            <a:normAutofit/>
          </a:bodyPr>
          <a:lstStyle/>
          <a:p>
            <a:r>
              <a:rPr lang="en-US" sz="4000" dirty="0"/>
              <a:t>Check your knowledge (1)</a:t>
            </a:r>
            <a:endParaRPr lang="en-ZA" sz="4000" dirty="0"/>
          </a:p>
        </p:txBody>
      </p:sp>
      <p:sp>
        <p:nvSpPr>
          <p:cNvPr id="3" name="Content Placeholder 2">
            <a:extLst>
              <a:ext uri="{FF2B5EF4-FFF2-40B4-BE49-F238E27FC236}">
                <a16:creationId xmlns:a16="http://schemas.microsoft.com/office/drawing/2014/main" id="{110CEA64-E829-497A-A543-BE24669AEF47}"/>
              </a:ext>
            </a:extLst>
          </p:cNvPr>
          <p:cNvSpPr>
            <a:spLocks noGrp="1"/>
          </p:cNvSpPr>
          <p:nvPr>
            <p:ph idx="1"/>
          </p:nvPr>
        </p:nvSpPr>
        <p:spPr>
          <a:xfrm>
            <a:off x="251792" y="1656522"/>
            <a:ext cx="11648660" cy="4929808"/>
          </a:xfrm>
        </p:spPr>
        <p:txBody>
          <a:bodyPr>
            <a:normAutofit fontScale="92500" lnSpcReduction="10000"/>
          </a:bodyPr>
          <a:lstStyle/>
          <a:p>
            <a:pPr marL="514350" indent="-514350">
              <a:buFont typeface="+mj-lt"/>
              <a:buAutoNum type="arabicPeriod"/>
            </a:pPr>
            <a:r>
              <a:rPr lang="en-US" sz="2800" dirty="0"/>
              <a:t>Planetary wind systems result from the combination of which two forces?</a:t>
            </a:r>
          </a:p>
          <a:p>
            <a:pPr marL="514350" indent="-514350">
              <a:buFont typeface="+mj-lt"/>
              <a:buAutoNum type="arabicPeriod"/>
            </a:pPr>
            <a:r>
              <a:rPr lang="en-US" sz="2800" dirty="0"/>
              <a:t>Trade winds occur between which latitudes and blow in which direction?</a:t>
            </a:r>
          </a:p>
          <a:p>
            <a:pPr marL="514350" indent="-514350">
              <a:buFont typeface="+mj-lt"/>
              <a:buAutoNum type="arabicPeriod"/>
            </a:pPr>
            <a:r>
              <a:rPr lang="en-US" sz="2800" dirty="0"/>
              <a:t>The air in an air mass has similar ________, ________ , and ________</a:t>
            </a:r>
          </a:p>
          <a:p>
            <a:pPr marL="514350" indent="-514350">
              <a:buFont typeface="+mj-lt"/>
              <a:buAutoNum type="arabicPeriod"/>
            </a:pPr>
            <a:r>
              <a:rPr lang="en-US" sz="2800" dirty="0"/>
              <a:t>What happens to the air in a stable air mass?</a:t>
            </a:r>
          </a:p>
          <a:p>
            <a:pPr marL="514350" indent="-514350">
              <a:buFont typeface="+mj-lt"/>
              <a:buAutoNum type="arabicPeriod"/>
            </a:pPr>
            <a:r>
              <a:rPr lang="en-US" sz="2800" dirty="0"/>
              <a:t>What happens at a front?</a:t>
            </a:r>
          </a:p>
          <a:p>
            <a:pPr marL="514350" indent="-514350">
              <a:buFont typeface="+mj-lt"/>
              <a:buAutoNum type="arabicPeriod"/>
            </a:pPr>
            <a:r>
              <a:rPr lang="en-US" sz="2800" dirty="0"/>
              <a:t>What is the ITCZ and where is it found?</a:t>
            </a:r>
          </a:p>
          <a:p>
            <a:pPr marL="514350" indent="-514350">
              <a:buFont typeface="+mj-lt"/>
              <a:buAutoNum type="arabicPeriod"/>
            </a:pPr>
            <a:r>
              <a:rPr lang="en-US" sz="2800" dirty="0"/>
              <a:t>The “roaring forties” are strong winds that occur just north of the Antarctic circle. In what direction do they blow and what sorts of air masses air common there?</a:t>
            </a:r>
          </a:p>
          <a:p>
            <a:endParaRPr lang="en-ZA" sz="2800" dirty="0"/>
          </a:p>
        </p:txBody>
      </p:sp>
    </p:spTree>
    <p:extLst>
      <p:ext uri="{BB962C8B-B14F-4D97-AF65-F5344CB8AC3E}">
        <p14:creationId xmlns:p14="http://schemas.microsoft.com/office/powerpoint/2010/main" val="259162690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FD4B1-9021-43C2-9F58-C3AF96A2A202}"/>
              </a:ext>
            </a:extLst>
          </p:cNvPr>
          <p:cNvSpPr>
            <a:spLocks noGrp="1"/>
          </p:cNvSpPr>
          <p:nvPr>
            <p:ph type="title"/>
          </p:nvPr>
        </p:nvSpPr>
        <p:spPr/>
        <p:txBody>
          <a:bodyPr>
            <a:normAutofit/>
          </a:bodyPr>
          <a:lstStyle/>
          <a:p>
            <a:r>
              <a:rPr lang="en-US" sz="4000" dirty="0"/>
              <a:t>Regional and local winds</a:t>
            </a:r>
            <a:endParaRPr lang="en-ZA" sz="4000" dirty="0"/>
          </a:p>
        </p:txBody>
      </p:sp>
      <p:sp>
        <p:nvSpPr>
          <p:cNvPr id="3" name="Content Placeholder 2">
            <a:extLst>
              <a:ext uri="{FF2B5EF4-FFF2-40B4-BE49-F238E27FC236}">
                <a16:creationId xmlns:a16="http://schemas.microsoft.com/office/drawing/2014/main" id="{5F2B5F72-E9DD-41DD-A9C6-173E87FB435D}"/>
              </a:ext>
            </a:extLst>
          </p:cNvPr>
          <p:cNvSpPr>
            <a:spLocks noGrp="1"/>
          </p:cNvSpPr>
          <p:nvPr>
            <p:ph idx="1"/>
          </p:nvPr>
        </p:nvSpPr>
        <p:spPr/>
        <p:txBody>
          <a:bodyPr>
            <a:normAutofit/>
          </a:bodyPr>
          <a:lstStyle/>
          <a:p>
            <a:r>
              <a:rPr lang="en-US" sz="2800" dirty="0"/>
              <a:t>Apart from planetary wind systems there are also regional systems</a:t>
            </a:r>
          </a:p>
          <a:p>
            <a:r>
              <a:rPr lang="en-US" sz="2800" dirty="0"/>
              <a:t>Arise from pressure patterns that regularly arise at certain times and in specific areas</a:t>
            </a:r>
            <a:endParaRPr lang="en-ZA" sz="2800" dirty="0"/>
          </a:p>
        </p:txBody>
      </p:sp>
    </p:spTree>
    <p:extLst>
      <p:ext uri="{BB962C8B-B14F-4D97-AF65-F5344CB8AC3E}">
        <p14:creationId xmlns:p14="http://schemas.microsoft.com/office/powerpoint/2010/main" val="11522472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D2D995-20F0-4C14-BF62-1248AB4B484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3242A4-1E6A-4E02-809C-4A24066EC0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{ECF4413A-28D8-4073-80A6-12C66FBD7316}tf67061901_win32</Template>
  <TotalTime>838</TotalTime>
  <Words>769</Words>
  <Application>Microsoft Office PowerPoint</Application>
  <PresentationFormat>Widescreen</PresentationFormat>
  <Paragraphs>72</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Franklin Gothic Book</vt:lpstr>
      <vt:lpstr>Franklin Gothic Demi</vt:lpstr>
      <vt:lpstr>Gill Sans MT</vt:lpstr>
      <vt:lpstr>Wingdings 2</vt:lpstr>
      <vt:lpstr>DividendVTI</vt:lpstr>
      <vt:lpstr>Climatology – m2 global air circulation– specific winds and air masses (unit 4)</vt:lpstr>
      <vt:lpstr>Reviewing what you know</vt:lpstr>
      <vt:lpstr>What you will learn in this unit</vt:lpstr>
      <vt:lpstr>Global wind systems</vt:lpstr>
      <vt:lpstr>AIR masses</vt:lpstr>
      <vt:lpstr>Four major types of air mass</vt:lpstr>
      <vt:lpstr>convergence</vt:lpstr>
      <vt:lpstr>Check your knowledge (1)</vt:lpstr>
      <vt:lpstr>Regional and local winds</vt:lpstr>
      <vt:lpstr>monsoon</vt:lpstr>
      <vt:lpstr>Monsoon – south asia</vt:lpstr>
      <vt:lpstr>Monsoon flooding </vt:lpstr>
      <vt:lpstr>Föhn winds</vt:lpstr>
      <vt:lpstr>Föhn winds</vt:lpstr>
      <vt:lpstr>Föhn cooling rates</vt:lpstr>
      <vt:lpstr>Check your knowledge (2)</vt:lpstr>
      <vt:lpstr>Effects of föhn winds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Climatology - the earth’s energy balance</dc:title>
  <dc:creator>Johan Rich</dc:creator>
  <cp:lastModifiedBy>Johan Rich</cp:lastModifiedBy>
  <cp:revision>70</cp:revision>
  <dcterms:created xsi:type="dcterms:W3CDTF">2021-01-26T09:45:26Z</dcterms:created>
  <dcterms:modified xsi:type="dcterms:W3CDTF">2021-04-05T07:25:07Z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