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73" r:id="rId5"/>
    <p:sldId id="289" r:id="rId6"/>
    <p:sldId id="290" r:id="rId7"/>
    <p:sldId id="332" r:id="rId8"/>
    <p:sldId id="333" r:id="rId9"/>
    <p:sldId id="334" r:id="rId10"/>
    <p:sldId id="335" r:id="rId11"/>
    <p:sldId id="336" r:id="rId12"/>
    <p:sldId id="33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an Rich" initials="JR" lastIdx="13" clrIdx="0">
    <p:extLst>
      <p:ext uri="{19B8F6BF-5375-455C-9EA6-DF929625EA0E}">
        <p15:presenceInfo xmlns:p15="http://schemas.microsoft.com/office/powerpoint/2012/main" userId="a3ffb759cc769d2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8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15T11:54:13.717" idx="12">
    <p:pos x="3362" y="2616"/>
    <p:text>What are these high pressure cells called?</p:text>
    <p:extLst>
      <p:ext uri="{C676402C-5697-4E1C-873F-D02D1690AC5C}">
        <p15:threadingInfo xmlns:p15="http://schemas.microsoft.com/office/powerpoint/2012/main" timeZoneBias="-120"/>
      </p:ext>
    </p:extLst>
  </p:cm>
  <p:cm authorId="1" dt="2021-03-15T11:55:51.647" idx="13">
    <p:pos x="4230" y="3277"/>
    <p:text>Relative humidity = the amount of moisture in the air relative to the total amount there could be at that temperature.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2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5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6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9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8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8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42D4960A-896E-4F6B-BF65-B4662AC9DE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684944A-8803-462C-84C5-4576C56A7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457199"/>
            <a:ext cx="3618827" cy="48224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9870" y="748146"/>
            <a:ext cx="3454869" cy="4531520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CLIMATE AND WEATHER 3 – sub-TROPICAL anti-cyclones</a:t>
            </a: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  <a:t>Unit 1 – High pressure systems</a:t>
            </a:r>
            <a:endParaRPr lang="en-US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07F3B49-8C20-42F5-831D-59306D05F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5367338"/>
            <a:ext cx="3618828" cy="989513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2723" y="5205040"/>
            <a:ext cx="3202016" cy="1151810"/>
          </a:xfrm>
          <a:noFill/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rgbClr val="FFFFFF">
                    <a:alpha val="75000"/>
                  </a:srgbClr>
                </a:solidFill>
              </a:rPr>
              <a:t>Geography grade 12  </a:t>
            </a:r>
          </a:p>
          <a:p>
            <a:r>
              <a:rPr lang="en-US" sz="1800" dirty="0">
                <a:solidFill>
                  <a:srgbClr val="FFFFFF">
                    <a:alpha val="75000"/>
                  </a:srgbClr>
                </a:solidFill>
              </a:rPr>
              <a:t>©  j. rich 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F7A077-6261-4F2A-8406-8D1B46F71F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55" y="457198"/>
            <a:ext cx="6906912" cy="589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003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716D9D-EBFB-4808-A80C-E1D11229A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REVIEW – WHAT HAVE YOU ALREADY LEARNED?</a:t>
            </a:r>
            <a:endParaRPr lang="en-ZA" sz="4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F948B1-6752-4107-A586-B03AC1C42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60754"/>
            <a:ext cx="11029615" cy="3634486"/>
          </a:xfrm>
        </p:spPr>
        <p:txBody>
          <a:bodyPr>
            <a:normAutofit/>
          </a:bodyPr>
          <a:lstStyle/>
          <a:p>
            <a:r>
              <a:rPr lang="en-US" sz="2800" dirty="0"/>
              <a:t>Cyclonic systems result from intense low pressure causing warm air to rise and diverge and cool air to converge at the surface.</a:t>
            </a:r>
          </a:p>
          <a:p>
            <a:r>
              <a:rPr lang="en-US" sz="2800" dirty="0"/>
              <a:t>The movement of air spirals because of the Coriolis effect</a:t>
            </a:r>
          </a:p>
          <a:p>
            <a:r>
              <a:rPr lang="en-US" sz="2800" dirty="0"/>
              <a:t>Mid-latitude cyclones are associated with  the convergence of fronts</a:t>
            </a:r>
          </a:p>
          <a:p>
            <a:r>
              <a:rPr lang="en-US" sz="2800" dirty="0"/>
              <a:t>Cyclones are temporary and dissipate</a:t>
            </a:r>
          </a:p>
          <a:p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3B53C6-6A00-4D76-A1AF-AC34FB177032}"/>
              </a:ext>
            </a:extLst>
          </p:cNvPr>
          <p:cNvSpPr txBox="1"/>
          <p:nvPr/>
        </p:nvSpPr>
        <p:spPr>
          <a:xfrm>
            <a:off x="10474036" y="568182"/>
            <a:ext cx="1136771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 minute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5526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push dir="u"/>
        <p:sndAc>
          <p:stSnd>
            <p:snd r:embed="rId2" name="wind.wav"/>
          </p:stSnd>
        </p:sndAc>
      </p:transition>
    </mc:Choice>
    <mc:Fallback xmlns="">
      <p:transition spd="slow">
        <p:push dir="u"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679D5-B753-4E1A-A548-D95DEE817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83299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Overview – what you will learn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0B8E6-EA93-40DC-87C0-5AB23475E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603513"/>
            <a:ext cx="11029615" cy="51297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After you have finished this unit you should be able to:</a:t>
            </a:r>
          </a:p>
          <a:p>
            <a:r>
              <a:rPr lang="en-US" sz="2800" b="1" dirty="0"/>
              <a:t>Distinguish </a:t>
            </a:r>
            <a:r>
              <a:rPr lang="en-US" sz="2800" dirty="0"/>
              <a:t>how anti-cyclones differ from cyclones</a:t>
            </a:r>
          </a:p>
          <a:p>
            <a:r>
              <a:rPr lang="en-US" sz="2800" b="1" dirty="0"/>
              <a:t>Explain </a:t>
            </a:r>
            <a:r>
              <a:rPr lang="en-US" sz="2800" dirty="0"/>
              <a:t>how anti-cyclone systems work</a:t>
            </a:r>
          </a:p>
          <a:p>
            <a:r>
              <a:rPr lang="en-US" sz="2800" b="1" dirty="0"/>
              <a:t>Identify where </a:t>
            </a:r>
            <a:r>
              <a:rPr lang="en-US" sz="2800" dirty="0"/>
              <a:t>they operate in South Africa</a:t>
            </a:r>
            <a:endParaRPr lang="en-US" sz="2800" b="1" dirty="0"/>
          </a:p>
          <a:p>
            <a:r>
              <a:rPr lang="en-US" sz="2800" b="1" dirty="0"/>
              <a:t>Explain </a:t>
            </a:r>
            <a:r>
              <a:rPr lang="en-US" sz="2800" dirty="0"/>
              <a:t>what the temperature inversion is and how it works</a:t>
            </a: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79462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1EE35-A600-49F1-AD03-18BF7323C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70524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Where are the high pressure systems located</a:t>
            </a:r>
            <a:endParaRPr lang="en-ZA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E568B6-0C60-42BA-B784-032E670D8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6039" y="1434905"/>
            <a:ext cx="5527432" cy="5022302"/>
          </a:xfrm>
        </p:spPr>
        <p:txBody>
          <a:bodyPr>
            <a:normAutofit/>
          </a:bodyPr>
          <a:lstStyle/>
          <a:p>
            <a:r>
              <a:rPr lang="en-US" sz="2800" dirty="0"/>
              <a:t>Three fairly </a:t>
            </a:r>
            <a:r>
              <a:rPr lang="en-US" sz="2800" dirty="0">
                <a:solidFill>
                  <a:srgbClr val="FF0000"/>
                </a:solidFill>
              </a:rPr>
              <a:t>permanent</a:t>
            </a:r>
            <a:r>
              <a:rPr lang="en-US" sz="2800" dirty="0"/>
              <a:t> systems</a:t>
            </a:r>
          </a:p>
          <a:p>
            <a:r>
              <a:rPr lang="en-US" sz="2800" dirty="0"/>
              <a:t>The </a:t>
            </a:r>
            <a:r>
              <a:rPr lang="en-US" sz="2800" dirty="0">
                <a:solidFill>
                  <a:srgbClr val="FF0000"/>
                </a:solidFill>
              </a:rPr>
              <a:t>positions shift slightly </a:t>
            </a:r>
            <a:r>
              <a:rPr lang="en-US" sz="2800" dirty="0"/>
              <a:t>from time to time</a:t>
            </a:r>
          </a:p>
          <a:p>
            <a:r>
              <a:rPr lang="en-US" sz="2800" dirty="0"/>
              <a:t>Winds around the HP cells are </a:t>
            </a:r>
            <a:r>
              <a:rPr lang="en-US" sz="2800" dirty="0">
                <a:solidFill>
                  <a:srgbClr val="FF0000"/>
                </a:solidFill>
              </a:rPr>
              <a:t>anticlockwise</a:t>
            </a:r>
          </a:p>
          <a:p>
            <a:r>
              <a:rPr lang="en-US" sz="2800" dirty="0"/>
              <a:t>At the </a:t>
            </a:r>
            <a:r>
              <a:rPr lang="en-US" sz="2800" dirty="0">
                <a:solidFill>
                  <a:srgbClr val="FF0000"/>
                </a:solidFill>
              </a:rPr>
              <a:t>coast </a:t>
            </a:r>
            <a:r>
              <a:rPr lang="en-US" sz="2800" dirty="0"/>
              <a:t>the winds will be </a:t>
            </a:r>
            <a:r>
              <a:rPr lang="en-US" sz="2800" dirty="0">
                <a:solidFill>
                  <a:srgbClr val="FF0000"/>
                </a:solidFill>
              </a:rPr>
              <a:t>onshore</a:t>
            </a:r>
          </a:p>
          <a:p>
            <a:r>
              <a:rPr lang="en-ZA" sz="2800" dirty="0"/>
              <a:t>The </a:t>
            </a:r>
            <a:r>
              <a:rPr lang="en-ZA" sz="2800" dirty="0">
                <a:solidFill>
                  <a:srgbClr val="FF0000"/>
                </a:solidFill>
              </a:rPr>
              <a:t>Kalahari cell </a:t>
            </a:r>
            <a:r>
              <a:rPr lang="en-ZA" sz="2800" dirty="0"/>
              <a:t>causes </a:t>
            </a:r>
            <a:r>
              <a:rPr lang="en-ZA" sz="2800" dirty="0">
                <a:solidFill>
                  <a:srgbClr val="FF0000"/>
                </a:solidFill>
              </a:rPr>
              <a:t>offshore </a:t>
            </a:r>
            <a:r>
              <a:rPr lang="en-ZA" sz="2800" dirty="0"/>
              <a:t>winds</a:t>
            </a:r>
          </a:p>
        </p:txBody>
      </p:sp>
      <p:pic>
        <p:nvPicPr>
          <p:cNvPr id="1026" name="Picture 2" descr="SESSION THREE: FACTORS THAT INFLUENCE WEATHER IN SOUTH AFRICA">
            <a:extLst>
              <a:ext uri="{FF2B5EF4-FFF2-40B4-BE49-F238E27FC236}">
                <a16:creationId xmlns:a16="http://schemas.microsoft.com/office/drawing/2014/main" id="{2C735C9D-6FD8-49B8-AA7F-FE17CB36932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68" y="1899138"/>
            <a:ext cx="5194769" cy="4229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20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9563D-ABD8-4DC3-8AE3-716BAD401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464695"/>
            <a:ext cx="11029616" cy="1253295"/>
          </a:xfrm>
        </p:spPr>
        <p:txBody>
          <a:bodyPr>
            <a:noAutofit/>
          </a:bodyPr>
          <a:lstStyle/>
          <a:p>
            <a:r>
              <a:rPr lang="en-US" sz="4000" dirty="0"/>
              <a:t>Global air circulation and pressure cells</a:t>
            </a:r>
            <a:endParaRPr lang="en-ZA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6D4DD7-8B9D-4ABF-BCF9-9E5F5D4654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4813" y="1717990"/>
            <a:ext cx="6625653" cy="5140009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Equator is a low pressure belt and warm air rises there and diverges towards the poles</a:t>
            </a:r>
          </a:p>
          <a:p>
            <a:r>
              <a:rPr lang="en-US" sz="2800" dirty="0"/>
              <a:t>As the air moves it cools and becomes more dense so it subsides around 30 deg  N or S causing increase in air pressure.</a:t>
            </a:r>
          </a:p>
          <a:p>
            <a:r>
              <a:rPr lang="en-US" sz="2800" dirty="0"/>
              <a:t>As the air subsides it warms up closer to the surface and its </a:t>
            </a:r>
            <a:r>
              <a:rPr lang="en-US" sz="2800" dirty="0">
                <a:solidFill>
                  <a:srgbClr val="FF0000"/>
                </a:solidFill>
              </a:rPr>
              <a:t>relative humidity</a:t>
            </a:r>
            <a:r>
              <a:rPr lang="en-US" sz="2800" dirty="0"/>
              <a:t> decreases.</a:t>
            </a:r>
          </a:p>
          <a:p>
            <a:r>
              <a:rPr lang="en-US" sz="2800" dirty="0"/>
              <a:t>The warm air diverges along the surface</a:t>
            </a:r>
            <a:endParaRPr lang="en-ZA" sz="2800" dirty="0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6AA415AC-2CA1-49BD-B124-7FC0B3AFC47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10466" y="1717991"/>
            <a:ext cx="5281534" cy="4862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63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8B98624-DD14-4C30-9AE8-4F0BE5A18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SOUTH ATLANTIC ANTI-CYCLONE</a:t>
            </a:r>
            <a:endParaRPr lang="en-ZA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5A637B-AB3B-4D86-832F-DB1BC28AD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onshore winds cross a cold current so there is not much evaporation ad the temperature is kept low.</a:t>
            </a:r>
          </a:p>
          <a:p>
            <a:r>
              <a:rPr lang="en-US" sz="2800" dirty="0"/>
              <a:t>The High pressure cell is close to shore so there is little opportunity to pick up moisture</a:t>
            </a:r>
          </a:p>
          <a:p>
            <a:r>
              <a:rPr lang="en-US" sz="2800" dirty="0"/>
              <a:t>The west coast is exposed to cool dry winds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69216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DC959-A01F-46F9-896F-29229F417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SOUTH </a:t>
            </a:r>
            <a:r>
              <a:rPr lang="en-US" sz="4000" dirty="0" err="1"/>
              <a:t>indian</a:t>
            </a:r>
            <a:r>
              <a:rPr lang="en-US" sz="4000" dirty="0"/>
              <a:t> ANTI-CYCLONE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F4995-16BB-4E5E-8D22-F931E65FA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onshore winds cross a warm current so there is high evaporation and the temperature is raised.</a:t>
            </a:r>
          </a:p>
          <a:p>
            <a:r>
              <a:rPr lang="en-US" sz="2800" dirty="0"/>
              <a:t>The high pressure cell is further from shore so there is more opportunity to pick up moisture</a:t>
            </a:r>
          </a:p>
          <a:p>
            <a:r>
              <a:rPr lang="en-US" sz="2800" dirty="0"/>
              <a:t>The east coast is exposed to </a:t>
            </a:r>
            <a:r>
              <a:rPr lang="en-US" sz="2800"/>
              <a:t>warm moist winds</a:t>
            </a:r>
            <a:endParaRPr lang="en-ZA" sz="28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04116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ED777-7102-49CB-B89C-61C3AEEEF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555674"/>
            <a:ext cx="11029616" cy="837028"/>
          </a:xfrm>
        </p:spPr>
        <p:txBody>
          <a:bodyPr>
            <a:normAutofit/>
          </a:bodyPr>
          <a:lstStyle/>
          <a:p>
            <a:r>
              <a:rPr lang="en-US" sz="4000" dirty="0"/>
              <a:t>Temperature inversion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6EA51-62F5-45CA-BA13-B8FD7E3885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1717990"/>
            <a:ext cx="5650795" cy="4753147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Usually the higher one goes the colder the air becomes</a:t>
            </a:r>
          </a:p>
          <a:p>
            <a:r>
              <a:rPr lang="en-US" sz="2800" dirty="0"/>
              <a:t>In high pressure cells after a certain height the temperature starts to rise again because air warmed during the day is stuck above air cooled at night</a:t>
            </a:r>
          </a:p>
          <a:p>
            <a:r>
              <a:rPr lang="en-US" sz="2800" dirty="0"/>
              <a:t>If the cooler air is more humid a dense layer of cloud becomes trapped under the lid of warm air</a:t>
            </a:r>
            <a:endParaRPr lang="en-ZA" sz="2800" dirty="0"/>
          </a:p>
        </p:txBody>
      </p:sp>
      <p:pic>
        <p:nvPicPr>
          <p:cNvPr id="1026" name="Picture 2" descr="What is Temperature Inversion? - Stellar IAS Academy">
            <a:extLst>
              <a:ext uri="{FF2B5EF4-FFF2-40B4-BE49-F238E27FC236}">
                <a16:creationId xmlns:a16="http://schemas.microsoft.com/office/drawing/2014/main" id="{CBB4BF51-A5B7-4144-8DFE-9BD08A4F212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774" y="1717990"/>
            <a:ext cx="4783357" cy="458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167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FC98E-F109-471E-8783-D86369CFF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520505"/>
            <a:ext cx="11029616" cy="872197"/>
          </a:xfrm>
        </p:spPr>
        <p:txBody>
          <a:bodyPr>
            <a:normAutofit/>
          </a:bodyPr>
          <a:lstStyle/>
          <a:p>
            <a:r>
              <a:rPr lang="en-US" sz="4000" dirty="0"/>
              <a:t>Temperature inversion</a:t>
            </a:r>
            <a:endParaRPr lang="en-ZA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2D206E-3FE6-46A6-AC54-C2B55E2FAE4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area where the warm air collects is called the </a:t>
            </a:r>
            <a:r>
              <a:rPr lang="en-US" sz="2800" dirty="0">
                <a:solidFill>
                  <a:srgbClr val="FF0000"/>
                </a:solidFill>
              </a:rPr>
              <a:t>inversion layer</a:t>
            </a:r>
            <a:endParaRPr lang="en-ZA" sz="28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Investigation of inversion characteristics in atmospheric boundary layer: a  case study of Tehran, Iran | SpringerLink">
            <a:extLst>
              <a:ext uri="{FF2B5EF4-FFF2-40B4-BE49-F238E27FC236}">
                <a16:creationId xmlns:a16="http://schemas.microsoft.com/office/drawing/2014/main" id="{F53AA382-5FAC-46A2-B063-8F9E49A9AC0D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392702"/>
            <a:ext cx="5194300" cy="5598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056690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65255AC-12AC-4323-AA35-9BAC798B66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D2D995-20F0-4C14-BF62-1248AB4B484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{8939D534-246F-4A62-9731-47609A4F611F}tf67061901_win32</Template>
  <TotalTime>3368</TotalTime>
  <Words>408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Franklin Gothic Book</vt:lpstr>
      <vt:lpstr>Franklin Gothic Demi</vt:lpstr>
      <vt:lpstr>Gill Sans MT</vt:lpstr>
      <vt:lpstr>Wingdings 2</vt:lpstr>
      <vt:lpstr>DividendVTI</vt:lpstr>
      <vt:lpstr>CLIMATE AND WEATHER 3 – sub-TROPICAL anti-cyclones  Unit 1 – High pressure systems</vt:lpstr>
      <vt:lpstr>REVIEW – WHAT HAVE YOU ALREADY LEARNED?</vt:lpstr>
      <vt:lpstr>Overview – what you will learn</vt:lpstr>
      <vt:lpstr>Where are the high pressure systems located</vt:lpstr>
      <vt:lpstr>Global air circulation and pressure cells</vt:lpstr>
      <vt:lpstr>THE SOUTH ATLANTIC ANTI-CYCLONE</vt:lpstr>
      <vt:lpstr>THE SOUTH indian ANTI-CYCLONE</vt:lpstr>
      <vt:lpstr>Temperature inversion</vt:lpstr>
      <vt:lpstr>Temperature inversion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AND WEATHER 1 – Mid-latitude cyclones</dc:title>
  <dc:creator>Johan Rich</dc:creator>
  <cp:lastModifiedBy>Johan Rich</cp:lastModifiedBy>
  <cp:revision>127</cp:revision>
  <dcterms:created xsi:type="dcterms:W3CDTF">2020-10-24T06:33:26Z</dcterms:created>
  <dcterms:modified xsi:type="dcterms:W3CDTF">2021-03-15T18:43:10Z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