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273" r:id="rId5"/>
    <p:sldId id="290" r:id="rId6"/>
    <p:sldId id="291" r:id="rId7"/>
    <p:sldId id="351" r:id="rId8"/>
    <p:sldId id="352" r:id="rId9"/>
    <p:sldId id="353" r:id="rId10"/>
    <p:sldId id="354" r:id="rId11"/>
    <p:sldId id="356" r:id="rId12"/>
    <p:sldId id="355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6120A-185C-4F39-9D6B-E29A7419986A}" type="datetimeFigureOut">
              <a:rPr lang="en-ZA" smtClean="0"/>
              <a:t>2021/03/30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4411F-B212-4F33-9A9B-4870A0A01D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211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E36BC-D096-43A9-9023-C30201C0F4D2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475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CLIMATE AND WEATHER 5 – URBAN CLIMATES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cap="none" dirty="0">
                <a:solidFill>
                  <a:schemeClr val="bg1"/>
                </a:solidFill>
              </a:rPr>
              <a:t>Unit 1 – The micro-climate of cities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fontScale="85000" lnSpcReduction="20000"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Geography grade 12 </a:t>
            </a:r>
          </a:p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© J. rich 2021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E694C-8199-474F-9CF1-98FA10417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01" y="595486"/>
            <a:ext cx="7620660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9912-E2C4-4573-9FBB-F80713A6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3531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CAUSE 3: AIR QUALITY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7BBEE-B972-47BC-9AB0-8465E58A3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364974"/>
            <a:ext cx="5194767" cy="3445566"/>
          </a:xfrm>
        </p:spPr>
        <p:txBody>
          <a:bodyPr/>
          <a:lstStyle/>
          <a:p>
            <a:r>
              <a:rPr lang="en-US" sz="2800" dirty="0"/>
              <a:t>Greater pollution = greater heat absorption ability = raised temperatures</a:t>
            </a:r>
          </a:p>
          <a:p>
            <a:r>
              <a:rPr lang="en-US" sz="2800" dirty="0"/>
              <a:t>The 50 most polluted cities in the world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2050" name="Picture 2" descr="Tackling poor air quality: Lessons from three cities">
            <a:extLst>
              <a:ext uri="{FF2B5EF4-FFF2-40B4-BE49-F238E27FC236}">
                <a16:creationId xmlns:a16="http://schemas.microsoft.com/office/drawing/2014/main" id="{7B6CFDD8-3608-4B81-AE1A-5561FA7A8D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90689"/>
            <a:ext cx="5628249" cy="42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D059F99-0BF7-42E7-8C3F-CCFB1D5E3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308"/>
              </p:ext>
            </p:extLst>
          </p:nvPr>
        </p:nvGraphicFramePr>
        <p:xfrm>
          <a:off x="1096557" y="4253086"/>
          <a:ext cx="416403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087">
                  <a:extLst>
                    <a:ext uri="{9D8B030D-6E8A-4147-A177-3AD203B41FA5}">
                      <a16:colId xmlns:a16="http://schemas.microsoft.com/office/drawing/2014/main" val="1030982753"/>
                    </a:ext>
                  </a:extLst>
                </a:gridCol>
                <a:gridCol w="1364174">
                  <a:extLst>
                    <a:ext uri="{9D8B030D-6E8A-4147-A177-3AD203B41FA5}">
                      <a16:colId xmlns:a16="http://schemas.microsoft.com/office/drawing/2014/main" val="1080218934"/>
                    </a:ext>
                  </a:extLst>
                </a:gridCol>
                <a:gridCol w="576776">
                  <a:extLst>
                    <a:ext uri="{9D8B030D-6E8A-4147-A177-3AD203B41FA5}">
                      <a16:colId xmlns:a16="http://schemas.microsoft.com/office/drawing/2014/main" val="1299148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of cities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96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66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60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Pakistan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051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Bangladesh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49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Indonesia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814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403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0441C-0675-4FE1-9757-ADF1A8F8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5" y="365126"/>
            <a:ext cx="10959905" cy="78842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CAUSE 4: EVAPORATION AND EVAPOTRANSPIRATION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BEA3-5D53-43D8-B62A-8E9FBA793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Evaporation from water surfaces and evapotranspiration from plant leaves uses heat and causes cooling</a:t>
            </a:r>
          </a:p>
          <a:p>
            <a:r>
              <a:rPr lang="en-US" sz="2800" dirty="0"/>
              <a:t>Less of these processes in cities because of less surface water due to runoff over hard surfaces into stormwater system</a:t>
            </a:r>
          </a:p>
          <a:p>
            <a:r>
              <a:rPr lang="en-US" sz="2800" dirty="0"/>
              <a:t>Less vegetation cover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8656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EB31-B465-4206-840C-74AD8456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EFFECTS OF HEAT ISLANDS</a:t>
            </a:r>
            <a:endParaRPr lang="en-ZA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E32801-FEE7-48FD-9665-DA48BFD9D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 EFFECTS</a:t>
            </a:r>
            <a:endParaRPr lang="en-Z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6A9076-A7D9-4B1B-873E-7F44FECABF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Less energy used for heating</a:t>
            </a:r>
          </a:p>
          <a:p>
            <a:r>
              <a:rPr lang="en-US" sz="2800" dirty="0"/>
              <a:t>Snowfall and frost reduced</a:t>
            </a:r>
          </a:p>
          <a:p>
            <a:r>
              <a:rPr lang="en-US" sz="2800" dirty="0"/>
              <a:t>Rainfall is increased</a:t>
            </a:r>
            <a:endParaRPr lang="en-ZA" sz="2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191662-20EB-4657-8B72-A6EF393B0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NEGATIVE EFFECTS</a:t>
            </a:r>
            <a:endParaRPr lang="en-Z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7BABB8-0117-4BE6-9444-1E290524E0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Airconditioning use increased using up energy</a:t>
            </a:r>
          </a:p>
          <a:p>
            <a:r>
              <a:rPr lang="en-US" sz="2800" dirty="0"/>
              <a:t>Heatwaves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1702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C874-48A5-4934-9772-83F2884F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POLLUTION DOMES</a:t>
            </a:r>
            <a:endParaRPr lang="en-ZA" sz="4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156AF3-DCEA-4288-852D-8BF21F843F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90687"/>
            <a:ext cx="5569634" cy="4569435"/>
          </a:xfrm>
          <a:prstGeom prst="rect">
            <a:avLst/>
          </a:prstGeom>
        </p:spPr>
      </p:pic>
      <p:pic>
        <p:nvPicPr>
          <p:cNvPr id="3074" name="Picture 2" descr="VALLEY &amp; URBAN CLIMATES 27 FEBRUARY 2014 Lesson Description Summary">
            <a:extLst>
              <a:ext uri="{FF2B5EF4-FFF2-40B4-BE49-F238E27FC236}">
                <a16:creationId xmlns:a16="http://schemas.microsoft.com/office/drawing/2014/main" id="{F956CE1F-E072-46D7-947E-972ADEC792A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" y="1690688"/>
            <a:ext cx="537385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A32BC3-9DD1-413C-9740-AAE000A18752}"/>
              </a:ext>
            </a:extLst>
          </p:cNvPr>
          <p:cNvSpPr txBox="1"/>
          <p:nvPr/>
        </p:nvSpPr>
        <p:spPr>
          <a:xfrm>
            <a:off x="6879102" y="230710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Cooler air – note condensation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51658-4166-445A-80B0-CFEC7D414967}"/>
              </a:ext>
            </a:extLst>
          </p:cNvPr>
          <p:cNvSpPr txBox="1"/>
          <p:nvPr/>
        </p:nvSpPr>
        <p:spPr>
          <a:xfrm flipH="1">
            <a:off x="7318716" y="3840480"/>
            <a:ext cx="321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Thermal inversion layer 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1F18A-C422-4994-B2AE-8AD07F711ED8}"/>
              </a:ext>
            </a:extLst>
          </p:cNvPr>
          <p:cNvSpPr txBox="1"/>
          <p:nvPr/>
        </p:nvSpPr>
        <p:spPr>
          <a:xfrm>
            <a:off x="7244862" y="5233182"/>
            <a:ext cx="333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Pollution dome – air trapped under inversion layer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166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AE3D-8968-4064-8D1C-A84D3702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CAUSES OF POLLUTION DOMES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1EBF6-ED8A-4CEC-A73B-6D2EF60B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682202"/>
          </a:xfrm>
        </p:spPr>
        <p:txBody>
          <a:bodyPr>
            <a:noAutofit/>
          </a:bodyPr>
          <a:lstStyle/>
          <a:p>
            <a:r>
              <a:rPr lang="en-US" sz="2800" dirty="0"/>
              <a:t>Temperatures are highest in the city </a:t>
            </a:r>
            <a:r>
              <a:rPr lang="en-US" sz="2800" dirty="0" err="1"/>
              <a:t>centre</a:t>
            </a:r>
            <a:endParaRPr lang="en-US" sz="2800" dirty="0"/>
          </a:p>
          <a:p>
            <a:r>
              <a:rPr lang="en-US" sz="2800" dirty="0"/>
              <a:t>A convection cell is set up over the city.</a:t>
            </a:r>
          </a:p>
          <a:p>
            <a:r>
              <a:rPr lang="en-US" sz="2800" dirty="0"/>
              <a:t>Cooler air from the edge of the city moves in to the </a:t>
            </a:r>
            <a:r>
              <a:rPr lang="en-US" sz="2800" dirty="0" err="1"/>
              <a:t>centre</a:t>
            </a:r>
            <a:r>
              <a:rPr lang="en-US" sz="2800" dirty="0"/>
              <a:t> low pressure caused by the rising hot air</a:t>
            </a:r>
          </a:p>
          <a:p>
            <a:r>
              <a:rPr lang="en-US" sz="2800" dirty="0"/>
              <a:t>This circulation spreads the pollution through the dome</a:t>
            </a:r>
          </a:p>
          <a:p>
            <a:r>
              <a:rPr lang="en-US" sz="2800" dirty="0"/>
              <a:t>Pollution is densest and closest to the ground at night.</a:t>
            </a:r>
          </a:p>
          <a:p>
            <a:r>
              <a:rPr lang="en-US" sz="2800" dirty="0"/>
              <a:t>By day the air warms and the top of the dome rises higher dispersing the pollution to some extent.</a:t>
            </a:r>
          </a:p>
        </p:txBody>
      </p:sp>
    </p:spTree>
    <p:extLst>
      <p:ext uri="{BB962C8B-B14F-4D97-AF65-F5344CB8AC3E}">
        <p14:creationId xmlns:p14="http://schemas.microsoft.com/office/powerpoint/2010/main" val="20652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BEE06-2E3E-41E5-B769-684B8A62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22064"/>
          </a:xfrm>
        </p:spPr>
        <p:txBody>
          <a:bodyPr>
            <a:noAutofit/>
          </a:bodyPr>
          <a:lstStyle/>
          <a:p>
            <a:r>
              <a:rPr lang="en-US" sz="4000" dirty="0"/>
              <a:t>POLLUTION PLUMES</a:t>
            </a:r>
            <a:endParaRPr lang="en-ZA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D2FBC-10A4-4493-9CAC-1ECD43173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900339"/>
          </a:xfrm>
        </p:spPr>
        <p:txBody>
          <a:bodyPr>
            <a:noAutofit/>
          </a:bodyPr>
          <a:lstStyle/>
          <a:p>
            <a:r>
              <a:rPr lang="en-US" sz="2800" dirty="0"/>
              <a:t>When there is little or no wind the pollution remains trapped in the dome</a:t>
            </a:r>
          </a:p>
          <a:p>
            <a:r>
              <a:rPr lang="en-US" sz="2800" dirty="0"/>
              <a:t>When there is a stronger wind,  the polluted air is blown out of the dome in a down wind direction in the form of a </a:t>
            </a:r>
            <a:r>
              <a:rPr lang="en-US" sz="2800" dirty="0">
                <a:solidFill>
                  <a:srgbClr val="FF0000"/>
                </a:solidFill>
              </a:rPr>
              <a:t>pollution plume</a:t>
            </a:r>
          </a:p>
          <a:p>
            <a:r>
              <a:rPr lang="en-US" sz="2800" dirty="0"/>
              <a:t>This can carry pollution into </a:t>
            </a:r>
            <a:r>
              <a:rPr lang="en-US" sz="2800" dirty="0" err="1"/>
              <a:t>neighbouring</a:t>
            </a:r>
            <a:r>
              <a:rPr lang="en-US" sz="2800" dirty="0"/>
              <a:t> rural areas</a:t>
            </a:r>
            <a:endParaRPr lang="en-ZA" sz="2800" dirty="0"/>
          </a:p>
        </p:txBody>
      </p:sp>
      <p:pic>
        <p:nvPicPr>
          <p:cNvPr id="4098" name="Picture 2" descr="MetLink - Royal Meteorological Society Microclimates -">
            <a:extLst>
              <a:ext uri="{FF2B5EF4-FFF2-40B4-BE49-F238E27FC236}">
                <a16:creationId xmlns:a16="http://schemas.microsoft.com/office/drawing/2014/main" id="{A0E8B924-22E7-4096-8ADF-0F905F651D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85" y="1575582"/>
            <a:ext cx="5181600" cy="472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5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66BF-97A2-4544-AE73-6536EDD5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POLLUTION DOMES</a:t>
            </a:r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4BB8F8-2F7E-4DC7-BD86-D95B7668BC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Increases risk of respiratory problems</a:t>
            </a:r>
          </a:p>
          <a:p>
            <a:r>
              <a:rPr lang="en-US" sz="2800" dirty="0"/>
              <a:t>Dirties windows and building surfaces</a:t>
            </a:r>
          </a:p>
          <a:p>
            <a:r>
              <a:rPr lang="en-US" sz="2800" dirty="0"/>
              <a:t>Acid rain</a:t>
            </a:r>
            <a:endParaRPr lang="en-ZA" sz="2800" dirty="0"/>
          </a:p>
        </p:txBody>
      </p:sp>
      <p:pic>
        <p:nvPicPr>
          <p:cNvPr id="5122" name="Picture 2" descr="China's battle plans in war on air pollution under scrutiny - Los Angeles  Times">
            <a:extLst>
              <a:ext uri="{FF2B5EF4-FFF2-40B4-BE49-F238E27FC236}">
                <a16:creationId xmlns:a16="http://schemas.microsoft.com/office/drawing/2014/main" id="{482A52D6-42BC-4D61-9EA3-52C46D4EA8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7"/>
            <a:ext cx="5805268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69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CB6E18-A0D9-4A44-A846-06DCD2AC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0053"/>
          </a:xfrm>
        </p:spPr>
        <p:txBody>
          <a:bodyPr>
            <a:noAutofit/>
          </a:bodyPr>
          <a:lstStyle/>
          <a:p>
            <a:r>
              <a:rPr lang="en-US" sz="4000" b="1" dirty="0"/>
              <a:t>HOW TO REDUCE HEAT ISLAND EFFECT</a:t>
            </a:r>
            <a:endParaRPr lang="en-ZA" sz="4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5326D-BCDD-4744-88B4-A7205513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44487"/>
            <a:ext cx="11029615" cy="5221356"/>
          </a:xfrm>
        </p:spPr>
        <p:txBody>
          <a:bodyPr>
            <a:noAutofit/>
          </a:bodyPr>
          <a:lstStyle/>
          <a:p>
            <a:r>
              <a:rPr lang="en-US" sz="2000" dirty="0"/>
              <a:t>Change urban surfaces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0B050"/>
                </a:solidFill>
              </a:rPr>
              <a:t>Use light </a:t>
            </a:r>
            <a:r>
              <a:rPr lang="en-US" sz="2000" dirty="0" err="1">
                <a:solidFill>
                  <a:srgbClr val="00B050"/>
                </a:solidFill>
              </a:rPr>
              <a:t>colours</a:t>
            </a:r>
            <a:r>
              <a:rPr lang="en-US" sz="2000" dirty="0">
                <a:solidFill>
                  <a:srgbClr val="00B050"/>
                </a:solidFill>
              </a:rPr>
              <a:t> for roofs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	Concrete instead of tar roads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	Permeable surfaces such as gravel, cobbles and grass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	Maintain and develop wetlands</a:t>
            </a:r>
            <a:r>
              <a:rPr lang="en-US" sz="2000" dirty="0"/>
              <a:t>	 </a:t>
            </a:r>
          </a:p>
          <a:p>
            <a:r>
              <a:rPr lang="en-US" sz="2000" dirty="0"/>
              <a:t>Greening the city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0B050"/>
                </a:solidFill>
              </a:rPr>
              <a:t>Trees, parks, roof gardens</a:t>
            </a:r>
          </a:p>
          <a:p>
            <a:r>
              <a:rPr lang="en-US" sz="2000" dirty="0"/>
              <a:t>Reducing pollution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0B050"/>
                </a:solidFill>
              </a:rPr>
              <a:t>Insulation, solar and “clean” energy, pedestrian and cycle zones</a:t>
            </a:r>
          </a:p>
          <a:p>
            <a:r>
              <a:rPr lang="en-US" sz="2000" dirty="0"/>
              <a:t>Reducing urban density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0B050"/>
                </a:solidFill>
              </a:rPr>
              <a:t>Industrial decentralization,  lower density housing and height limits</a:t>
            </a:r>
            <a:endParaRPr lang="en-ZA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74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716D9D-EBFB-4808-A80C-E1D11229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REVIEW – WHAT HAVE YOU ALREADY LEARNED?</a:t>
            </a:r>
            <a:endParaRPr lang="en-ZA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948B1-6752-4107-A586-B03AC1C42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60754"/>
            <a:ext cx="11029615" cy="3634486"/>
          </a:xfrm>
        </p:spPr>
        <p:txBody>
          <a:bodyPr>
            <a:normAutofit/>
          </a:bodyPr>
          <a:lstStyle/>
          <a:p>
            <a:r>
              <a:rPr lang="en-US" sz="2800" dirty="0"/>
              <a:t>Incoming solar radiation can be absorbed, reflected or dispersed depending on the surfaces.</a:t>
            </a:r>
          </a:p>
          <a:p>
            <a:r>
              <a:rPr lang="en-US" sz="2800" dirty="0"/>
              <a:t>Temperature inversions can trap pollution</a:t>
            </a:r>
          </a:p>
          <a:p>
            <a:r>
              <a:rPr lang="en-US" sz="2800" dirty="0"/>
              <a:t>Pollution in the air can cause acid rain.</a:t>
            </a:r>
          </a:p>
          <a:p>
            <a:r>
              <a:rPr lang="en-US" sz="2800" dirty="0"/>
              <a:t>In the southern hemisphere north facing surfaces heat up more than south facing surfaces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B53C6-6A00-4D76-A1AF-AC34FB177032}"/>
              </a:ext>
            </a:extLst>
          </p:cNvPr>
          <p:cNvSpPr txBox="1"/>
          <p:nvPr/>
        </p:nvSpPr>
        <p:spPr>
          <a:xfrm>
            <a:off x="10474036" y="568182"/>
            <a:ext cx="11367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 minute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526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2" name="wind.wav"/>
          </p:stSnd>
        </p:sndAc>
      </p:transition>
    </mc:Choice>
    <mc:Fallback xmlns="">
      <p:transition spd="slow">
        <p:push dir="u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79D5-B753-4E1A-A548-D95DEE81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8329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Overview – what you will learn 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B8E6-EA93-40DC-87C0-5AB23475E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603513"/>
            <a:ext cx="11704320" cy="51297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After you have finished this unit you should be able to:       </a:t>
            </a:r>
          </a:p>
          <a:p>
            <a:r>
              <a:rPr lang="en-US" sz="2800" b="1" dirty="0"/>
              <a:t>Explain  and identify </a:t>
            </a:r>
            <a:r>
              <a:rPr lang="en-US" sz="2800" dirty="0"/>
              <a:t>six important differences between urban and rural climates</a:t>
            </a:r>
          </a:p>
          <a:p>
            <a:r>
              <a:rPr lang="en-US" sz="2800" b="1" dirty="0"/>
              <a:t>Explain </a:t>
            </a:r>
            <a:r>
              <a:rPr lang="en-US" sz="2800" dirty="0"/>
              <a:t>the term </a:t>
            </a:r>
            <a:r>
              <a:rPr lang="en-US" sz="2800" dirty="0">
                <a:solidFill>
                  <a:srgbClr val="FF0000"/>
                </a:solidFill>
              </a:rPr>
              <a:t>heat islands </a:t>
            </a:r>
            <a:r>
              <a:rPr lang="en-US" sz="2800" dirty="0"/>
              <a:t>and discuss how these form</a:t>
            </a:r>
          </a:p>
          <a:p>
            <a:r>
              <a:rPr lang="en-US" sz="2800" b="1" dirty="0"/>
              <a:t>Explain </a:t>
            </a:r>
            <a:r>
              <a:rPr lang="en-US" sz="2800" dirty="0"/>
              <a:t>the term </a:t>
            </a:r>
            <a:r>
              <a:rPr lang="en-US" sz="2800" dirty="0">
                <a:solidFill>
                  <a:srgbClr val="FF0000"/>
                </a:solidFill>
              </a:rPr>
              <a:t>pollution domes </a:t>
            </a:r>
            <a:r>
              <a:rPr lang="en-US" sz="2800" dirty="0"/>
              <a:t>and discuss how these form</a:t>
            </a:r>
          </a:p>
          <a:p>
            <a:r>
              <a:rPr lang="en-US" sz="2800" b="1" dirty="0"/>
              <a:t>Discuss</a:t>
            </a:r>
            <a:r>
              <a:rPr lang="en-US" sz="2800" dirty="0"/>
              <a:t> strategies for managing the negative aspects of urban climates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F64F81-BADD-4D1C-9BAD-0422719644C0}"/>
              </a:ext>
            </a:extLst>
          </p:cNvPr>
          <p:cNvSpPr txBox="1"/>
          <p:nvPr/>
        </p:nvSpPr>
        <p:spPr>
          <a:xfrm>
            <a:off x="10450222" y="667226"/>
            <a:ext cx="116058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 minute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946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2246-77DB-4C93-B370-AAD7841D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17155"/>
          </a:xfrm>
        </p:spPr>
        <p:txBody>
          <a:bodyPr>
            <a:normAutofit/>
          </a:bodyPr>
          <a:lstStyle/>
          <a:p>
            <a:r>
              <a:rPr lang="en-US" sz="4000" dirty="0"/>
              <a:t>Key climate issues in cities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9C94D-811D-4D9E-B804-6F726C52B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Lower vegetation 									</a:t>
            </a:r>
          </a:p>
          <a:p>
            <a:r>
              <a:rPr lang="en-US" sz="3600" dirty="0"/>
              <a:t>Heat islands</a:t>
            </a:r>
          </a:p>
          <a:p>
            <a:r>
              <a:rPr lang="en-US" sz="3600" dirty="0"/>
              <a:t>Pollution domes</a:t>
            </a:r>
            <a:endParaRPr lang="en-ZA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701B73-B1FC-4893-880E-817621C5BD65}"/>
              </a:ext>
            </a:extLst>
          </p:cNvPr>
          <p:cNvSpPr txBox="1"/>
          <p:nvPr/>
        </p:nvSpPr>
        <p:spPr>
          <a:xfrm>
            <a:off x="10396024" y="517490"/>
            <a:ext cx="10550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 minute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45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45EF-2D55-4E21-AF57-C484CE4B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56" y="176956"/>
            <a:ext cx="11301319" cy="76354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DIFFERENCES BETWEEN URBAN AND RURAL CLIMATE</a:t>
            </a:r>
            <a:endParaRPr lang="en-ZA" sz="4000" b="1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1DAFB1C5-4120-45BE-B1DD-AB7B1E77D0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941099"/>
          <a:ext cx="11029950" cy="6288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993">
                  <a:extLst>
                    <a:ext uri="{9D8B030D-6E8A-4147-A177-3AD203B41FA5}">
                      <a16:colId xmlns:a16="http://schemas.microsoft.com/office/drawing/2014/main" val="2177589463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3062445740"/>
                    </a:ext>
                  </a:extLst>
                </a:gridCol>
                <a:gridCol w="7559480">
                  <a:extLst>
                    <a:ext uri="{9D8B030D-6E8A-4147-A177-3AD203B41FA5}">
                      <a16:colId xmlns:a16="http://schemas.microsoft.com/office/drawing/2014/main" val="1938035798"/>
                    </a:ext>
                  </a:extLst>
                </a:gridCol>
              </a:tblGrid>
              <a:tr h="721269">
                <a:tc>
                  <a:txBody>
                    <a:bodyPr/>
                    <a:lstStyle/>
                    <a:p>
                      <a:r>
                        <a:rPr lang="en-US" sz="2400" dirty="0"/>
                        <a:t>ELEMENT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 CITIES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REASON</a:t>
                      </a:r>
                      <a:endParaRPr lang="en-Z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588870"/>
                  </a:ext>
                </a:extLst>
              </a:tr>
              <a:tr h="721269">
                <a:tc>
                  <a:txBody>
                    <a:bodyPr/>
                    <a:lstStyle/>
                    <a:p>
                      <a:r>
                        <a:rPr lang="en-US" sz="1600" dirty="0"/>
                        <a:t>Temperature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Cities are warmer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Less vegetation and water; artificial surfaces like concrete, tar, brick and wood absorb and lose heat rapidly causing hotter nights</a:t>
                      </a:r>
                    </a:p>
                    <a:p>
                      <a:r>
                        <a:rPr lang="en-US" sz="1600" dirty="0"/>
                        <a:t>Increased pollution levels cause higher absorption of radiation and increased heat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669617"/>
                  </a:ext>
                </a:extLst>
              </a:tr>
              <a:tr h="721269">
                <a:tc>
                  <a:txBody>
                    <a:bodyPr/>
                    <a:lstStyle/>
                    <a:p>
                      <a:r>
                        <a:rPr lang="en-US" sz="1600" dirty="0"/>
                        <a:t>Wind speed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Lower wind speeds except in channels between buildings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Buildings generate friction and act as windbreaks, but tall buildings can channel wind along streets between them forming wind tunnels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2471"/>
                  </a:ext>
                </a:extLst>
              </a:tr>
              <a:tr h="721269">
                <a:tc>
                  <a:txBody>
                    <a:bodyPr/>
                    <a:lstStyle/>
                    <a:p>
                      <a:r>
                        <a:rPr lang="en-US" sz="1600" dirty="0"/>
                        <a:t>Humidity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Humidity is lower, air is drier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Fewer plants  so less water </a:t>
                      </a:r>
                      <a:r>
                        <a:rPr lang="en-US" sz="1600" dirty="0" err="1"/>
                        <a:t>vapour</a:t>
                      </a:r>
                      <a:r>
                        <a:rPr lang="en-US" sz="1600" dirty="0"/>
                        <a:t> through transpiration.</a:t>
                      </a:r>
                    </a:p>
                    <a:p>
                      <a:r>
                        <a:rPr lang="en-US" sz="1600" dirty="0"/>
                        <a:t>Less absorption of  groundwater because of runoff into stormwater drains, so less evaporation</a:t>
                      </a:r>
                    </a:p>
                    <a:p>
                      <a:r>
                        <a:rPr lang="en-US" sz="1600" dirty="0"/>
                        <a:t>Warmer air can hold more moisture so higher temperatures cause lower relative humidity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570154"/>
                  </a:ext>
                </a:extLst>
              </a:tr>
              <a:tr h="721269">
                <a:tc>
                  <a:txBody>
                    <a:bodyPr/>
                    <a:lstStyle/>
                    <a:p>
                      <a:r>
                        <a:rPr lang="en-US" sz="1600" dirty="0"/>
                        <a:t>Clouds and precipitation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More cloud cover, fog, smog and precipitation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Cities produce more dust and particles in air that act as condensation nuclei leading to cloud formation.</a:t>
                      </a:r>
                    </a:p>
                    <a:p>
                      <a:r>
                        <a:rPr lang="en-US" sz="1600" dirty="0"/>
                        <a:t>Higher temperatures cause convection – warm air rises cools, condenses and increases chance of rain.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679013"/>
                  </a:ext>
                </a:extLst>
              </a:tr>
              <a:tr h="721269">
                <a:tc>
                  <a:txBody>
                    <a:bodyPr/>
                    <a:lstStyle/>
                    <a:p>
                      <a:r>
                        <a:rPr lang="en-US" sz="1600" dirty="0"/>
                        <a:t>Sunshine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Less sunshine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More cloud cover so greater absorption and reflection of radiation.</a:t>
                      </a:r>
                    </a:p>
                    <a:p>
                      <a:r>
                        <a:rPr lang="en-US" sz="1600" dirty="0"/>
                        <a:t>High rise buildings block incoming radiation and cast shadows.</a:t>
                      </a:r>
                    </a:p>
                    <a:p>
                      <a:r>
                        <a:rPr lang="en-US" sz="1600" dirty="0"/>
                        <a:t>More dust reflects and absorbs sunlight reducing the amount at the surface.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815043"/>
                  </a:ext>
                </a:extLst>
              </a:tr>
              <a:tr h="721269">
                <a:tc>
                  <a:txBody>
                    <a:bodyPr/>
                    <a:lstStyle/>
                    <a:p>
                      <a:r>
                        <a:rPr lang="en-US" sz="1600" dirty="0"/>
                        <a:t>Air pressure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Lower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Higher temperature leads to lower air pressure.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4434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B67D93E-0BA6-40E3-AED7-359EDE5016CE}"/>
              </a:ext>
            </a:extLst>
          </p:cNvPr>
          <p:cNvSpPr txBox="1"/>
          <p:nvPr/>
        </p:nvSpPr>
        <p:spPr>
          <a:xfrm>
            <a:off x="10443355" y="755835"/>
            <a:ext cx="11676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 minutes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8959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BC68E-5EDF-4DC2-83CF-C13A717DC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562708"/>
            <a:ext cx="11029616" cy="689317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URBAN HEAT ISLANDS</a:t>
            </a:r>
            <a:endParaRPr lang="en-ZA" sz="4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D02E5-459A-44DF-B2E1-75C6CD767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3840" y="1539549"/>
            <a:ext cx="3746968" cy="43215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Temperatures are usually  1-4 deg C higher over the city than the surrounding </a:t>
            </a:r>
            <a:r>
              <a:rPr lang="en-US" sz="2800" dirty="0" err="1"/>
              <a:t>rual</a:t>
            </a:r>
            <a:r>
              <a:rPr lang="en-US" sz="2800" dirty="0"/>
              <a:t> areas and may be as high as 10 deg more. </a:t>
            </a:r>
          </a:p>
          <a:p>
            <a:pPr marL="0" indent="0">
              <a:buNone/>
            </a:pPr>
            <a:r>
              <a:rPr lang="en-US" sz="2800" dirty="0"/>
              <a:t>The zone of hot air over the city which is most marked at night is called a </a:t>
            </a:r>
            <a:r>
              <a:rPr lang="en-US" sz="2800" dirty="0">
                <a:solidFill>
                  <a:srgbClr val="FF0000"/>
                </a:solidFill>
              </a:rPr>
              <a:t>heat island</a:t>
            </a:r>
            <a:endParaRPr lang="en-ZA" sz="2800" dirty="0"/>
          </a:p>
        </p:txBody>
      </p:sp>
      <p:pic>
        <p:nvPicPr>
          <p:cNvPr id="1042" name="Picture 18" descr="What is the Heat Island Effect? | SantaCruzArchitect.wordpress.com">
            <a:extLst>
              <a:ext uri="{FF2B5EF4-FFF2-40B4-BE49-F238E27FC236}">
                <a16:creationId xmlns:a16="http://schemas.microsoft.com/office/drawing/2014/main" id="{0CD50F25-D363-4540-A76A-9CE57F987D9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1" y="1645919"/>
            <a:ext cx="6916889" cy="45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34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B3BF-E384-4D4C-85F5-D9E131932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CAUSES OF URBAN HEAT ISLANDS</a:t>
            </a:r>
            <a:endParaRPr lang="en-ZA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431C2-3763-4C35-81C7-F43E0C9E6EC2}"/>
              </a:ext>
            </a:extLst>
          </p:cNvPr>
          <p:cNvSpPr txBox="1"/>
          <p:nvPr/>
        </p:nvSpPr>
        <p:spPr>
          <a:xfrm flipH="1">
            <a:off x="2842261" y="6060460"/>
            <a:ext cx="4572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ZA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61F715-99F8-4435-8BAD-2D78C0DD0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Heat islands are caused by differences in:</a:t>
            </a:r>
          </a:p>
          <a:p>
            <a:r>
              <a:rPr lang="en-US" sz="2800" dirty="0"/>
              <a:t>Surfaces</a:t>
            </a:r>
          </a:p>
          <a:p>
            <a:r>
              <a:rPr lang="en-US" sz="2800" dirty="0"/>
              <a:t>Amount of heat emission</a:t>
            </a:r>
          </a:p>
          <a:p>
            <a:r>
              <a:rPr lang="en-US" sz="2800" dirty="0"/>
              <a:t>Air quality</a:t>
            </a:r>
          </a:p>
          <a:p>
            <a:r>
              <a:rPr lang="en-US" sz="2800" dirty="0"/>
              <a:t>Amounts of evaporation and evapotranspiration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7745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D43D-8D40-44DC-B8D8-1E07841A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CAUSE 1: SURFACE DIFFERENCES</a:t>
            </a:r>
            <a:endParaRPr lang="en-ZA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88FB7F-45FD-45E2-B4D6-7BF154BA9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Many artificial surfaces like tarred roads are dark so absorb and don’t reflect radiation</a:t>
            </a:r>
          </a:p>
          <a:p>
            <a:r>
              <a:rPr lang="en-US" sz="2800" dirty="0"/>
              <a:t>More surfaces e.g. large buildings to absorb energy</a:t>
            </a:r>
          </a:p>
          <a:p>
            <a:r>
              <a:rPr lang="en-US" sz="2800" dirty="0"/>
              <a:t>Greater absorption = greater day time temperature and greater night time re-radiation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0664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C5E4-C921-408E-A807-7E761C1FA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CAUSE 2 : AMOUNT OF HEAT EMISSION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8927E-1165-4515-B9BE-BB9EDC03D3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More heat added to atmosphere by e.g. factories, vehicle exhaust heat, air conditioning</a:t>
            </a:r>
            <a:endParaRPr lang="en-ZA" sz="2800" dirty="0"/>
          </a:p>
        </p:txBody>
      </p:sp>
      <p:pic>
        <p:nvPicPr>
          <p:cNvPr id="1026" name="Picture 2" descr="Air Conditioner - an overview | ScienceDirect Topics">
            <a:extLst>
              <a:ext uri="{FF2B5EF4-FFF2-40B4-BE49-F238E27FC236}">
                <a16:creationId xmlns:a16="http://schemas.microsoft.com/office/drawing/2014/main" id="{FFF0E1C2-EF6C-44B7-B538-09CAC26701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547446"/>
            <a:ext cx="5546186" cy="47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9608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{D3CA8BFB-C861-43A0-8801-A2637DA111DB}tf67061901_win32</Template>
  <TotalTime>17</TotalTime>
  <Words>878</Words>
  <Application>Microsoft Office PowerPoint</Application>
  <PresentationFormat>Widescreen</PresentationFormat>
  <Paragraphs>132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Franklin Gothic Book</vt:lpstr>
      <vt:lpstr>Franklin Gothic Demi</vt:lpstr>
      <vt:lpstr>Gill Sans MT</vt:lpstr>
      <vt:lpstr>Wingdings 2</vt:lpstr>
      <vt:lpstr>DividendVTI</vt:lpstr>
      <vt:lpstr>CLIMATE AND WEATHER 5 – URBAN CLIMATES  Unit 1 – The micro-climate of cities</vt:lpstr>
      <vt:lpstr>REVIEW – WHAT HAVE YOU ALREADY LEARNED?</vt:lpstr>
      <vt:lpstr>Overview – what you will learn </vt:lpstr>
      <vt:lpstr>Key climate issues in cities</vt:lpstr>
      <vt:lpstr>DIFFERENCES BETWEEN URBAN AND RURAL CLIMATE</vt:lpstr>
      <vt:lpstr>URBAN HEAT ISLANDS</vt:lpstr>
      <vt:lpstr>CAUSES OF URBAN HEAT ISLANDS</vt:lpstr>
      <vt:lpstr>CAUSE 1: SURFACE DIFFERENCES</vt:lpstr>
      <vt:lpstr>CAUSE 2 : AMOUNT OF HEAT EMISSION</vt:lpstr>
      <vt:lpstr>CAUSE 3: AIR QUALITY</vt:lpstr>
      <vt:lpstr>CAUSE 4: EVAPORATION AND EVAPOTRANSPIRATION</vt:lpstr>
      <vt:lpstr>EFFECTS OF HEAT ISLANDS</vt:lpstr>
      <vt:lpstr>POLLUTION DOMES</vt:lpstr>
      <vt:lpstr>CAUSES OF POLLUTION DOMES</vt:lpstr>
      <vt:lpstr>POLLUTION PLUMES</vt:lpstr>
      <vt:lpstr>EFFECTS OF POLLUTION DOMES</vt:lpstr>
      <vt:lpstr>HOW TO REDUCE HEAT ISLAND EFFECT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AND WEATHER 5 – URBAN CLIMATES  Unit 1 – The micro-climate of cities</dc:title>
  <dc:creator>Johan Rich</dc:creator>
  <cp:lastModifiedBy>Johan Rich</cp:lastModifiedBy>
  <cp:revision>2</cp:revision>
  <dcterms:created xsi:type="dcterms:W3CDTF">2021-03-30T09:37:10Z</dcterms:created>
  <dcterms:modified xsi:type="dcterms:W3CDTF">2021-03-30T09:55:09Z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