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sldIdLst>
    <p:sldId id="256" r:id="rId2"/>
    <p:sldId id="273" r:id="rId3"/>
    <p:sldId id="275" r:id="rId4"/>
    <p:sldId id="293" r:id="rId5"/>
    <p:sldId id="277" r:id="rId6"/>
    <p:sldId id="295" r:id="rId7"/>
    <p:sldId id="296" r:id="rId8"/>
    <p:sldId id="259" r:id="rId9"/>
    <p:sldId id="294" r:id="rId10"/>
    <p:sldId id="276" r:id="rId11"/>
    <p:sldId id="257" r:id="rId12"/>
    <p:sldId id="258" r:id="rId13"/>
    <p:sldId id="278" r:id="rId14"/>
    <p:sldId id="260" r:id="rId15"/>
    <p:sldId id="297" r:id="rId16"/>
    <p:sldId id="298" r:id="rId17"/>
    <p:sldId id="261" r:id="rId18"/>
    <p:sldId id="279" r:id="rId19"/>
    <p:sldId id="262" r:id="rId20"/>
    <p:sldId id="280" r:id="rId21"/>
    <p:sldId id="281" r:id="rId22"/>
    <p:sldId id="282" r:id="rId23"/>
    <p:sldId id="299" r:id="rId24"/>
    <p:sldId id="283" r:id="rId25"/>
    <p:sldId id="309" r:id="rId26"/>
    <p:sldId id="310" r:id="rId27"/>
    <p:sldId id="263" r:id="rId28"/>
    <p:sldId id="300" r:id="rId29"/>
    <p:sldId id="301" r:id="rId30"/>
    <p:sldId id="303" r:id="rId31"/>
    <p:sldId id="284" r:id="rId32"/>
    <p:sldId id="304" r:id="rId33"/>
    <p:sldId id="285" r:id="rId34"/>
    <p:sldId id="308" r:id="rId35"/>
    <p:sldId id="264" r:id="rId36"/>
    <p:sldId id="307" r:id="rId37"/>
    <p:sldId id="306" r:id="rId38"/>
    <p:sldId id="305" r:id="rId39"/>
    <p:sldId id="286" r:id="rId40"/>
    <p:sldId id="287" r:id="rId41"/>
    <p:sldId id="288" r:id="rId42"/>
    <p:sldId id="289" r:id="rId43"/>
    <p:sldId id="290" r:id="rId44"/>
    <p:sldId id="291" r:id="rId45"/>
    <p:sldId id="292" r:id="rId46"/>
  </p:sldIdLst>
  <p:sldSz cx="9144000" cy="6858000" type="screen4x3"/>
  <p:notesSz cx="6858000" cy="9144000"/>
  <p:defaultTextStyle>
    <a:defPPr>
      <a:defRPr lang="en-US"/>
    </a:defPPr>
    <a:lvl1pPr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5pPr>
    <a:lvl6pPr marL="2286000" algn="l" defTabSz="914400" rtl="0" eaLnBrk="1" latinLnBrk="0" hangingPunct="1">
      <a:defRPr sz="6000" kern="1200">
        <a:solidFill>
          <a:schemeClr val="tx1"/>
        </a:solidFill>
        <a:latin typeface="Arial" charset="0"/>
        <a:ea typeface="ヒラギノ角ゴ Pro W3" pitchFamily="84" charset="-128"/>
        <a:cs typeface="+mn-cs"/>
      </a:defRPr>
    </a:lvl6pPr>
    <a:lvl7pPr marL="2743200" algn="l" defTabSz="914400" rtl="0" eaLnBrk="1" latinLnBrk="0" hangingPunct="1">
      <a:defRPr sz="6000" kern="1200">
        <a:solidFill>
          <a:schemeClr val="tx1"/>
        </a:solidFill>
        <a:latin typeface="Arial" charset="0"/>
        <a:ea typeface="ヒラギノ角ゴ Pro W3" pitchFamily="84" charset="-128"/>
        <a:cs typeface="+mn-cs"/>
      </a:defRPr>
    </a:lvl7pPr>
    <a:lvl8pPr marL="3200400" algn="l" defTabSz="914400" rtl="0" eaLnBrk="1" latinLnBrk="0" hangingPunct="1">
      <a:defRPr sz="6000" kern="1200">
        <a:solidFill>
          <a:schemeClr val="tx1"/>
        </a:solidFill>
        <a:latin typeface="Arial" charset="0"/>
        <a:ea typeface="ヒラギノ角ゴ Pro W3" pitchFamily="84" charset="-128"/>
        <a:cs typeface="+mn-cs"/>
      </a:defRPr>
    </a:lvl8pPr>
    <a:lvl9pPr marL="3657600" algn="l" defTabSz="914400" rtl="0" eaLnBrk="1" latinLnBrk="0" hangingPunct="1">
      <a:defRPr sz="6000" kern="1200">
        <a:solidFill>
          <a:schemeClr val="tx1"/>
        </a:solidFill>
        <a:latin typeface="Arial"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4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68" d="100"/>
          <a:sy n="68" d="100"/>
        </p:scale>
        <p:origin x="-12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D26CB82-D3B5-4B42-88B6-881396E5A76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84"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84"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84"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84"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04A04-FAE5-445F-9B3E-189A7DD8F068}" type="slidenum">
              <a:rPr lang="en-US"/>
              <a:pPr/>
              <a:t>1</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4FBA1-B575-4858-AF5F-D1DE67AC5BF4}" type="slidenum">
              <a:rPr lang="en-US"/>
              <a:pPr/>
              <a:t>10</a:t>
            </a:fld>
            <a:endParaRPr lang="en-US"/>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976C8-3A6C-4F60-B147-4E0983864B4B}" type="slidenum">
              <a:rPr lang="en-US"/>
              <a:pPr/>
              <a:t>11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A685A-5971-4172-BB14-40EC3F6096CD}" type="slidenum">
              <a:rPr lang="en-US"/>
              <a:pPr/>
              <a:t>12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7240A-33A2-4FEA-A916-9976FF5E00B1}" type="slidenum">
              <a:rPr lang="en-US"/>
              <a:pPr/>
              <a:t>13</a:t>
            </a:fld>
            <a:endParaRPr lang="en-US"/>
          </a:p>
        </p:txBody>
      </p:sp>
      <p:sp>
        <p:nvSpPr>
          <p:cNvPr id="37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1E511-8A92-4E97-9141-510E2E0BF6AD}" type="slidenum">
              <a:rPr lang="en-US"/>
              <a:pPr/>
              <a:t>14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0200B-AF4C-43D6-866E-BF6C5F29E89C}" type="slidenum">
              <a:rPr lang="en-US"/>
              <a:pPr/>
              <a:t>15</a:t>
            </a:fld>
            <a:endParaRPr lang="en-US"/>
          </a:p>
        </p:txBody>
      </p:sp>
      <p:sp>
        <p:nvSpPr>
          <p:cNvPr id="8806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1027"/>
          <p:cNvSpPr>
            <a:spLocks noGrp="1" noChangeArrowheads="1"/>
          </p:cNvSpPr>
          <p:nvPr>
            <p:ph type="body" idx="1"/>
          </p:nvPr>
        </p:nvSpPr>
        <p:spPr bwMode="auto">
          <a:xfrm>
            <a:off x="914400" y="4343400"/>
            <a:ext cx="5334000" cy="4114800"/>
          </a:xfrm>
          <a:prstGeom prst="rect">
            <a:avLst/>
          </a:prstGeom>
          <a:solidFill>
            <a:srgbClr val="FFFFFF"/>
          </a:solidFill>
          <a:ln>
            <a:miter lim="800000"/>
            <a:headEnd/>
            <a:tailEnd/>
          </a:ln>
        </p:spPr>
        <p:txBody>
          <a:bodyPr/>
          <a:lstStyle/>
          <a:p>
            <a:pPr>
              <a:buClr>
                <a:srgbClr val="339933"/>
              </a:buClr>
            </a:pPr>
            <a:r>
              <a:rPr lang="en-US" sz="800">
                <a:solidFill>
                  <a:srgbClr val="000000"/>
                </a:solidFill>
              </a:rPr>
              <a:t>Still, the epithelium is continually eroded, and the epithelium is completely replaced by mitosis every three days.</a:t>
            </a:r>
          </a:p>
          <a:p>
            <a:pPr>
              <a:buClr>
                <a:srgbClr val="339933"/>
              </a:buClr>
            </a:pPr>
            <a:r>
              <a:rPr lang="en-US" sz="800">
                <a:solidFill>
                  <a:srgbClr val="000000"/>
                </a:solidFill>
              </a:rPr>
              <a:t>Gastric ulcers, lesions in the stomach lining, are caused by the acid-tolerant bacterium </a:t>
            </a:r>
            <a:r>
              <a:rPr lang="en-US" sz="800" i="1">
                <a:solidFill>
                  <a:srgbClr val="000000"/>
                </a:solidFill>
              </a:rPr>
              <a:t>Heliobacter pylori</a:t>
            </a:r>
            <a:r>
              <a:rPr lang="en-US" sz="800">
                <a:solidFill>
                  <a:srgbClr val="000000"/>
                </a:solidFill>
              </a:rPr>
              <a:t>.</a:t>
            </a:r>
          </a:p>
          <a:p>
            <a:pPr marL="280988" lvl="1">
              <a:buClr>
                <a:srgbClr val="339933"/>
              </a:buClr>
            </a:pPr>
            <a:r>
              <a:rPr lang="en-US" sz="800">
                <a:solidFill>
                  <a:srgbClr val="000000"/>
                </a:solidFill>
              </a:rPr>
              <a:t>Ulcers are often treated with antibiotics.</a:t>
            </a:r>
          </a:p>
          <a:p>
            <a:pPr>
              <a:buClr>
                <a:srgbClr val="339933"/>
              </a:buClr>
            </a:pPr>
            <a:r>
              <a:rPr lang="en-US" sz="800">
                <a:solidFill>
                  <a:srgbClr val="000000"/>
                </a:solidFill>
              </a:rPr>
              <a:t>Pepsin is secreted in an </a:t>
            </a:r>
            <a:r>
              <a:rPr lang="en-US" sz="800" i="1">
                <a:solidFill>
                  <a:srgbClr val="000000"/>
                </a:solidFill>
              </a:rPr>
              <a:t>inactive</a:t>
            </a:r>
            <a:r>
              <a:rPr lang="en-US" sz="800">
                <a:solidFill>
                  <a:srgbClr val="000000"/>
                </a:solidFill>
              </a:rPr>
              <a:t> form, called </a:t>
            </a:r>
            <a:r>
              <a:rPr lang="en-US" sz="800" b="1">
                <a:solidFill>
                  <a:srgbClr val="000000"/>
                </a:solidFill>
              </a:rPr>
              <a:t>pepsinogen</a:t>
            </a:r>
            <a:r>
              <a:rPr lang="en-US" sz="800">
                <a:solidFill>
                  <a:srgbClr val="000000"/>
                </a:solidFill>
              </a:rPr>
              <a:t> by specialized chief cells in gastric pits.</a:t>
            </a:r>
          </a:p>
          <a:p>
            <a:pPr marL="280988" lvl="1">
              <a:buClr>
                <a:srgbClr val="339933"/>
              </a:buClr>
            </a:pPr>
            <a:r>
              <a:rPr lang="en-US" sz="800">
                <a:solidFill>
                  <a:srgbClr val="000000"/>
                </a:solidFill>
              </a:rPr>
              <a:t>Parietal cells, also in the pits, secrete hydrochloric acid which converts pepsinogen to the active pepsin only when both reach the lumen of the stomach, minimizing self-digestion.</a:t>
            </a:r>
          </a:p>
          <a:p>
            <a:pPr marL="280988" lvl="1">
              <a:buClr>
                <a:srgbClr val="339933"/>
              </a:buClr>
            </a:pPr>
            <a:r>
              <a:rPr lang="en-US" sz="800">
                <a:solidFill>
                  <a:srgbClr val="000000"/>
                </a:solidFill>
              </a:rPr>
              <a:t>Also, in a positive-feedback system, activated pepsin can activate more pepsinogen molecules.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2D475-E99E-49BF-AD6E-798A46EC0154}" type="slidenum">
              <a:rPr lang="en-US"/>
              <a:pPr/>
              <a:t>16</a:t>
            </a:fld>
            <a:endParaRPr lang="en-US"/>
          </a:p>
        </p:txBody>
      </p:sp>
      <p:sp>
        <p:nvSpPr>
          <p:cNvPr id="901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BDBED-6901-47E2-825F-FFD19E603C04}" type="slidenum">
              <a:rPr lang="en-US"/>
              <a:pPr/>
              <a:t>17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A80E7-AB03-4389-87E6-C758ED358499}" type="slidenum">
              <a:rPr lang="en-US"/>
              <a:pPr/>
              <a:t>18</a:t>
            </a:fld>
            <a:endParaRPr lang="en-US"/>
          </a:p>
        </p:txBody>
      </p:sp>
      <p:sp>
        <p:nvSpPr>
          <p:cNvPr id="39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03635-31F3-42C8-ADCF-B38552DB48C0}" type="slidenum">
              <a:rPr lang="en-US"/>
              <a:pPr/>
              <a:t>19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45885-A74B-40FC-BFB9-A723F86BA89F}" type="slidenum">
              <a:rPr lang="en-US"/>
              <a:pPr/>
              <a:t>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C4F78-B658-482A-A33A-36ABBB4249E1}" type="slidenum">
              <a:rPr lang="en-US"/>
              <a:pPr/>
              <a:t>20</a:t>
            </a:fld>
            <a:endParaRPr lang="en-US"/>
          </a:p>
        </p:txBody>
      </p:sp>
      <p:sp>
        <p:nvSpPr>
          <p:cNvPr id="41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11B1E-6E5A-445E-8906-D357468831EB}" type="slidenum">
              <a:rPr lang="en-US"/>
              <a:pPr/>
              <a:t>21</a:t>
            </a:fld>
            <a:endParaRPr lang="en-US"/>
          </a:p>
        </p:txBody>
      </p:sp>
      <p:sp>
        <p:nvSpPr>
          <p:cNvPr id="44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B0ACD-E3F1-4F62-A54E-B62294402A8A}" type="slidenum">
              <a:rPr lang="en-US"/>
              <a:pPr/>
              <a:t>22</a:t>
            </a:fld>
            <a:endParaRPr lang="en-US"/>
          </a:p>
        </p:txBody>
      </p:sp>
      <p:sp>
        <p:nvSpPr>
          <p:cNvPr id="460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6F1ED-AA45-47B4-92B9-E852BF33037E}" type="slidenum">
              <a:rPr lang="en-US"/>
              <a:pPr/>
              <a:t>23</a:t>
            </a:fld>
            <a:endParaRPr lang="en-US"/>
          </a:p>
        </p:txBody>
      </p:sp>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D4204-A6C7-4B00-A680-834BF8029DDF}" type="slidenum">
              <a:rPr lang="en-US"/>
              <a:pPr/>
              <a:t>24</a:t>
            </a:fld>
            <a:endParaRPr lang="en-US"/>
          </a:p>
        </p:txBody>
      </p:sp>
      <p:sp>
        <p:nvSpPr>
          <p:cNvPr id="48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45C7C-67C3-4C89-B718-84B43C87125A}" type="slidenum">
              <a:rPr lang="en-US"/>
              <a:pPr/>
              <a:t>25</a:t>
            </a:fld>
            <a:endParaRPr lang="en-US"/>
          </a:p>
        </p:txBody>
      </p:sp>
      <p:sp>
        <p:nvSpPr>
          <p:cNvPr id="112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7503E-B7CF-4E57-906B-7038D91AB49B}" type="slidenum">
              <a:rPr lang="en-US"/>
              <a:pPr/>
              <a:t>26</a:t>
            </a:fld>
            <a:endParaRPr lang="en-US"/>
          </a:p>
        </p:txBody>
      </p:sp>
      <p:sp>
        <p:nvSpPr>
          <p:cNvPr id="11469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0EC1F-CF6D-4C24-92A4-4E46D933EF40}" type="slidenum">
              <a:rPr lang="en-US"/>
              <a:pPr/>
              <a:t>27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6EF8B-3B0E-4295-A59D-335E1840E01F}" type="slidenum">
              <a:rPr lang="en-US"/>
              <a:pPr/>
              <a:t>28</a:t>
            </a:fld>
            <a:endParaRPr lang="en-US"/>
          </a:p>
        </p:txBody>
      </p:sp>
      <p:sp>
        <p:nvSpPr>
          <p:cNvPr id="9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pPr>
              <a:buClr>
                <a:srgbClr val="339933"/>
              </a:buClr>
            </a:pPr>
            <a:r>
              <a:rPr lang="en-US" sz="800">
                <a:solidFill>
                  <a:srgbClr val="000000"/>
                </a:solidFill>
              </a:rPr>
              <a:t>About every 20 seconds, the stomach contents are mixed by the churning action of smooth muscles.</a:t>
            </a:r>
          </a:p>
          <a:p>
            <a:pPr marL="280988" lvl="1">
              <a:buClr>
                <a:srgbClr val="339933"/>
              </a:buClr>
            </a:pPr>
            <a:r>
              <a:rPr lang="en-US" sz="800">
                <a:solidFill>
                  <a:srgbClr val="000000"/>
                </a:solidFill>
              </a:rPr>
              <a:t>As a result of mixing and enzyme action, what begins in the stomach as a recently swallowed meal becomes a nutrient-rich broth known as </a:t>
            </a:r>
            <a:r>
              <a:rPr lang="en-US" sz="800" b="1">
                <a:solidFill>
                  <a:srgbClr val="000000"/>
                </a:solidFill>
              </a:rPr>
              <a:t>acid chyme</a:t>
            </a:r>
            <a:r>
              <a:rPr lang="en-US" sz="800">
                <a:solidFill>
                  <a:srgbClr val="000000"/>
                </a:solidFill>
              </a:rPr>
              <a:t>.</a:t>
            </a:r>
          </a:p>
          <a:p>
            <a:pPr>
              <a:buClr>
                <a:srgbClr val="339933"/>
              </a:buClr>
            </a:pPr>
            <a:r>
              <a:rPr lang="en-US" sz="800">
                <a:solidFill>
                  <a:srgbClr val="000000"/>
                </a:solidFill>
              </a:rPr>
              <a:t>At the opening from the stomach to the small intestine is the </a:t>
            </a:r>
            <a:r>
              <a:rPr lang="en-US" sz="800" b="1">
                <a:solidFill>
                  <a:srgbClr val="000000"/>
                </a:solidFill>
              </a:rPr>
              <a:t>pyloric sphincter</a:t>
            </a:r>
            <a:r>
              <a:rPr lang="en-US" sz="800">
                <a:solidFill>
                  <a:srgbClr val="000000"/>
                </a:solidFill>
              </a:rPr>
              <a:t>, which helps regulate the passage of chyme into the intestine.</a:t>
            </a:r>
          </a:p>
          <a:p>
            <a:pPr marL="280988" lvl="1">
              <a:buClr>
                <a:srgbClr val="339933"/>
              </a:buClr>
            </a:pPr>
            <a:r>
              <a:rPr lang="en-US" sz="800">
                <a:solidFill>
                  <a:srgbClr val="000000"/>
                </a:solidFill>
              </a:rPr>
              <a:t>A squirt at a time, it takes about 2 to 6 hours after a meal for the stomach to empty.</a:t>
            </a:r>
            <a:endParaRPr lang="en-US" sz="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C50B3-6760-4D0E-9F46-277A8C9F1D06}" type="slidenum">
              <a:rPr lang="en-US"/>
              <a:pPr/>
              <a:t>29</a:t>
            </a:fld>
            <a:endParaRPr lang="en-US"/>
          </a:p>
        </p:txBody>
      </p:sp>
      <p:sp>
        <p:nvSpPr>
          <p:cNvPr id="96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0E9E3-0313-4B57-A4B2-C5EA3ACFAC5B}" type="slidenum">
              <a:rPr lang="en-US"/>
              <a:pPr/>
              <a:t>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D0A85-8E41-4BEC-94E3-431F279906BD}" type="slidenum">
              <a:rPr lang="en-US"/>
              <a:pPr/>
              <a:t>30</a:t>
            </a:fld>
            <a:endParaRPr lang="en-US"/>
          </a:p>
        </p:txBody>
      </p:sp>
      <p:sp>
        <p:nvSpPr>
          <p:cNvPr id="10035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0BF68-864C-454D-A534-E2E3DF9FE7F1}" type="slidenum">
              <a:rPr lang="en-US"/>
              <a:pPr/>
              <a:t>31</a:t>
            </a:fld>
            <a:endParaRPr lang="en-US"/>
          </a:p>
        </p:txBody>
      </p:sp>
      <p:sp>
        <p:nvSpPr>
          <p:cNvPr id="50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DE354-075D-4BBA-A943-FAAE6BC32EF5}" type="slidenum">
              <a:rPr lang="en-US"/>
              <a:pPr/>
              <a:t>32</a:t>
            </a:fld>
            <a:endParaRPr lang="en-US"/>
          </a:p>
        </p:txBody>
      </p:sp>
      <p:sp>
        <p:nvSpPr>
          <p:cNvPr id="10240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5409D-1E53-4C6F-A674-940A7C387FED}" type="slidenum">
              <a:rPr lang="en-US"/>
              <a:pPr/>
              <a:t>33</a:t>
            </a:fld>
            <a:endParaRPr lang="en-US"/>
          </a:p>
        </p:txBody>
      </p:sp>
      <p:sp>
        <p:nvSpPr>
          <p:cNvPr id="52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51E15-2256-442D-B36F-DF6B6DAC70E7}" type="slidenum">
              <a:rPr lang="en-US"/>
              <a:pPr/>
              <a:t>34</a:t>
            </a:fld>
            <a:endParaRPr lang="en-US"/>
          </a:p>
        </p:txBody>
      </p:sp>
      <p:sp>
        <p:nvSpPr>
          <p:cNvPr id="11059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433BA-4429-41FE-B9B8-BF55938CB7DF}" type="slidenum">
              <a:rPr lang="en-US"/>
              <a:pPr/>
              <a:t>35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EAA51-0DD5-4A23-BC26-E1DB063C5B08}" type="slidenum">
              <a:rPr lang="en-US"/>
              <a:pPr/>
              <a:t>36</a:t>
            </a:fld>
            <a:endParaRPr lang="en-US"/>
          </a:p>
        </p:txBody>
      </p:sp>
      <p:sp>
        <p:nvSpPr>
          <p:cNvPr id="10854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4C936-E808-45A2-A4FB-2CC30F143CF8}" type="slidenum">
              <a:rPr lang="en-US"/>
              <a:pPr/>
              <a:t>37</a:t>
            </a:fld>
            <a:endParaRPr lang="en-US"/>
          </a:p>
        </p:txBody>
      </p:sp>
      <p:sp>
        <p:nvSpPr>
          <p:cNvPr id="10649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CD17E-A3AA-4820-976F-81C682726FEB}" type="slidenum">
              <a:rPr lang="en-US"/>
              <a:pPr/>
              <a:t>38</a:t>
            </a:fld>
            <a:endParaRPr lang="en-US"/>
          </a:p>
        </p:txBody>
      </p:sp>
      <p:sp>
        <p:nvSpPr>
          <p:cNvPr id="10445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A6465-3349-4A1D-BCF9-43360B608B6D}" type="slidenum">
              <a:rPr lang="en-US"/>
              <a:pPr/>
              <a:t>39</a:t>
            </a:fld>
            <a:endParaRPr lang="en-US"/>
          </a:p>
        </p:txBody>
      </p:sp>
      <p:sp>
        <p:nvSpPr>
          <p:cNvPr id="542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8490B-0ACB-4834-BE99-CD136D2EBEB1}" type="slidenum">
              <a:rPr lang="en-US"/>
              <a:pPr/>
              <a:t>4</a:t>
            </a:fld>
            <a:endParaRPr lang="en-US"/>
          </a:p>
        </p:txBody>
      </p:sp>
      <p:sp>
        <p:nvSpPr>
          <p:cNvPr id="798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pPr>
              <a:buClr>
                <a:srgbClr val="339933"/>
              </a:buClr>
            </a:pPr>
            <a:r>
              <a:rPr lang="en-US" sz="800">
                <a:solidFill>
                  <a:srgbClr val="000000"/>
                </a:solidFill>
              </a:rPr>
              <a:t>After chewing and swallowing, it takes 5 to 10 seconds for food to pass down the esophagus to the stomach, where it spends 2 to 6 hours being partially digested.</a:t>
            </a:r>
          </a:p>
          <a:p>
            <a:pPr>
              <a:buClr>
                <a:srgbClr val="339933"/>
              </a:buClr>
            </a:pPr>
            <a:r>
              <a:rPr lang="en-US" sz="800">
                <a:solidFill>
                  <a:srgbClr val="000000"/>
                </a:solidFill>
              </a:rPr>
              <a:t>Final digestion and nutrient absorption occur in the small intestine over a period of 5 to 6 hours.</a:t>
            </a:r>
          </a:p>
          <a:p>
            <a:pPr>
              <a:buClr>
                <a:srgbClr val="339933"/>
              </a:buClr>
            </a:pPr>
            <a:r>
              <a:rPr lang="en-US" sz="800">
                <a:solidFill>
                  <a:srgbClr val="000000"/>
                </a:solidFill>
              </a:rPr>
              <a:t>In 12 to 24 hours, any undigested material passes through the large intestine, and feces are expelled through the anus.</a:t>
            </a:r>
          </a:p>
          <a:p>
            <a:endParaRPr lang="en-US" sz="8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BC02E-CC94-45B7-AA1F-8D2E3A9E71F0}" type="slidenum">
              <a:rPr lang="en-US"/>
              <a:pPr/>
              <a:t>40</a:t>
            </a:fld>
            <a:endParaRPr lang="en-US"/>
          </a:p>
        </p:txBody>
      </p:sp>
      <p:sp>
        <p:nvSpPr>
          <p:cNvPr id="56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C641B-75EA-4B0C-896C-43C7386740A0}" type="slidenum">
              <a:rPr lang="en-US"/>
              <a:pPr/>
              <a:t>41</a:t>
            </a:fld>
            <a:endParaRPr lang="en-US"/>
          </a:p>
        </p:txBody>
      </p:sp>
      <p:sp>
        <p:nvSpPr>
          <p:cNvPr id="583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BB3AC-2007-4880-BDCF-281E28DEDCC0}" type="slidenum">
              <a:rPr lang="en-US"/>
              <a:pPr/>
              <a:t>42</a:t>
            </a:fld>
            <a:endParaRPr lang="en-US"/>
          </a:p>
        </p:txBody>
      </p:sp>
      <p:sp>
        <p:nvSpPr>
          <p:cNvPr id="60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2EDB2-95B1-48F2-B2B9-66EC99DEBD74}" type="slidenum">
              <a:rPr lang="en-US"/>
              <a:pPr/>
              <a:t>43</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16B9B-AE5A-44E3-8CD7-623931360D7D}" type="slidenum">
              <a:rPr lang="en-US"/>
              <a:pPr/>
              <a:t>44</a:t>
            </a:fld>
            <a:endParaRPr lang="en-US"/>
          </a:p>
        </p:txBody>
      </p:sp>
      <p:sp>
        <p:nvSpPr>
          <p:cNvPr id="64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F7D6B-8697-429E-B249-B2A6BC4397FB}" type="slidenum">
              <a:rPr lang="en-US"/>
              <a:pPr/>
              <a:t>45</a:t>
            </a:fld>
            <a:endParaRPr lang="en-US"/>
          </a:p>
        </p:txBody>
      </p:sp>
      <p:sp>
        <p:nvSpPr>
          <p:cNvPr id="6656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347C7-368E-4906-8E7A-C2A1F163D523}" type="slidenum">
              <a:rPr lang="en-US"/>
              <a:pPr/>
              <a:t>5</a:t>
            </a:fld>
            <a:endParaRPr lang="en-US"/>
          </a:p>
        </p:txBody>
      </p:sp>
      <p:sp>
        <p:nvSpPr>
          <p:cNvPr id="35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A6483-D1D8-4582-8F6C-5EBF30BAFA11}" type="slidenum">
              <a:rPr lang="en-US"/>
              <a:pPr/>
              <a:t>6</a:t>
            </a:fld>
            <a:endParaRPr lang="en-US"/>
          </a:p>
        </p:txBody>
      </p:sp>
      <p:sp>
        <p:nvSpPr>
          <p:cNvPr id="8397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28F06-FE31-40DC-868F-DD181B292824}" type="slidenum">
              <a:rPr lang="en-US"/>
              <a:pPr/>
              <a:t>7</a:t>
            </a:fld>
            <a:endParaRPr lang="en-US"/>
          </a:p>
        </p:txBody>
      </p:sp>
      <p:sp>
        <p:nvSpPr>
          <p:cNvPr id="8601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E7207-110C-4DF8-B093-F391C02791AB}" type="slidenum">
              <a:rPr lang="en-US"/>
              <a:pPr/>
              <a:t>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34F2D-4569-4C54-8DD6-53E6B9F5B572}" type="slidenum">
              <a:rPr lang="en-US"/>
              <a:pPr/>
              <a:t>9</a:t>
            </a:fld>
            <a:endParaRPr lang="en-US"/>
          </a:p>
        </p:txBody>
      </p:sp>
      <p:sp>
        <p:nvSpPr>
          <p:cNvPr id="8192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F23AD-6045-4E0C-957E-0AB4EFC1CD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B62713-A168-4FB0-A73B-2B5F5AB14B4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C19457-EE23-400D-AB94-42000BD5AD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AEEBF9-CB73-47F5-8744-99EF5D27C83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DD65CE-8D30-412C-AFED-C505CEF958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0D731A-EAC1-4A15-8D64-0CB11F3907E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487E60-48CC-41A9-8804-F8D39131D79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CA3BEF-5005-4241-A2A9-C975459C081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414141-AC04-4F7C-8740-B3B13401128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10D002-74B2-4015-9530-9848D8948C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C108BC-DA8B-4A60-9B41-D21350970E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EC817B1-AF93-4E11-BDF2-6C2B8F55B4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pitchFamily="84" charset="-128"/>
        </a:defRPr>
      </a:lvl2pPr>
      <a:lvl3pPr algn="ctr" rtl="0" fontAlgn="base">
        <a:spcBef>
          <a:spcPct val="0"/>
        </a:spcBef>
        <a:spcAft>
          <a:spcPct val="0"/>
        </a:spcAft>
        <a:defRPr sz="4400">
          <a:solidFill>
            <a:schemeClr val="tx2"/>
          </a:solidFill>
          <a:latin typeface="Arial" charset="0"/>
          <a:ea typeface="ヒラギノ角ゴ Pro W3" pitchFamily="84" charset="-128"/>
        </a:defRPr>
      </a:lvl3pPr>
      <a:lvl4pPr algn="ctr" rtl="0" fontAlgn="base">
        <a:spcBef>
          <a:spcPct val="0"/>
        </a:spcBef>
        <a:spcAft>
          <a:spcPct val="0"/>
        </a:spcAft>
        <a:defRPr sz="4400">
          <a:solidFill>
            <a:schemeClr val="tx2"/>
          </a:solidFill>
          <a:latin typeface="Arial" charset="0"/>
          <a:ea typeface="ヒラギノ角ゴ Pro W3" pitchFamily="84" charset="-128"/>
        </a:defRPr>
      </a:lvl4pPr>
      <a:lvl5pPr algn="ctr" rtl="0" fontAlgn="base">
        <a:spcBef>
          <a:spcPct val="0"/>
        </a:spcBef>
        <a:spcAft>
          <a:spcPct val="0"/>
        </a:spcAft>
        <a:defRPr sz="4400">
          <a:solidFill>
            <a:schemeClr val="tx2"/>
          </a:solidFill>
          <a:latin typeface="Arial" charset="0"/>
          <a:ea typeface="ヒラギノ角ゴ Pro W3" pitchFamily="84" charset="-128"/>
        </a:defRPr>
      </a:lvl5pPr>
      <a:lvl6pPr marL="457200" algn="ctr" rtl="0" fontAlgn="base">
        <a:spcBef>
          <a:spcPct val="0"/>
        </a:spcBef>
        <a:spcAft>
          <a:spcPct val="0"/>
        </a:spcAft>
        <a:defRPr sz="4400">
          <a:solidFill>
            <a:schemeClr val="tx2"/>
          </a:solidFill>
          <a:latin typeface="Arial" charset="0"/>
          <a:ea typeface="ヒラギノ角ゴ Pro W3" pitchFamily="84" charset="-128"/>
        </a:defRPr>
      </a:lvl6pPr>
      <a:lvl7pPr marL="914400" algn="ctr" rtl="0" fontAlgn="base">
        <a:spcBef>
          <a:spcPct val="0"/>
        </a:spcBef>
        <a:spcAft>
          <a:spcPct val="0"/>
        </a:spcAft>
        <a:defRPr sz="4400">
          <a:solidFill>
            <a:schemeClr val="tx2"/>
          </a:solidFill>
          <a:latin typeface="Arial" charset="0"/>
          <a:ea typeface="ヒラギノ角ゴ Pro W3" pitchFamily="84" charset="-128"/>
        </a:defRPr>
      </a:lvl7pPr>
      <a:lvl8pPr marL="1371600" algn="ctr" rtl="0" fontAlgn="base">
        <a:spcBef>
          <a:spcPct val="0"/>
        </a:spcBef>
        <a:spcAft>
          <a:spcPct val="0"/>
        </a:spcAft>
        <a:defRPr sz="4400">
          <a:solidFill>
            <a:schemeClr val="tx2"/>
          </a:solidFill>
          <a:latin typeface="Arial" charset="0"/>
          <a:ea typeface="ヒラギノ角ゴ Pro W3" pitchFamily="84" charset="-128"/>
        </a:defRPr>
      </a:lvl8pPr>
      <a:lvl9pPr marL="1828800" algn="ctr" rtl="0" fontAlgn="base">
        <a:spcBef>
          <a:spcPct val="0"/>
        </a:spcBef>
        <a:spcAft>
          <a:spcPct val="0"/>
        </a:spcAft>
        <a:defRPr sz="4400">
          <a:solidFill>
            <a:schemeClr val="tx2"/>
          </a:solidFill>
          <a:latin typeface="Arial" charset="0"/>
          <a:ea typeface="ヒラギノ角ゴ Pro W3"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hyperlink" Target="http://images.google.com/imgres?imgurl=http://www.epa.gov/safewater/images/thirstin_hello.gif&amp;imgrefurl=http://www.epa.gov/safewater/new.html&amp;h=200&amp;w=200&amp;sz=15&amp;tbnid=Vqlo5_hLVGWRYM:&amp;tbnh=99&amp;tbnw=99&amp;hl=en&amp;start=15&amp;prev=/images?q=water+glass&amp;svnum=10&amp;hl=en&amp;lr=&amp;rls=GGLD,GGLD:2004-44,GGLD:en" TargetMode="External"/><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audio" Target="../media/audio3.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images.google.com/imgres?imgurl=http://www.harvardpilgrim.mimrx.com/harvard/SiteImages/PrdImages/200x200/0300450295125.JPG&amp;imgrefurl=http://www.harvardpilgrim.mimrx.com/harvard/usage.asp?sku=30045029512&amp;dept_id=1033&amp;h=200&amp;w=200&amp;sz=14&amp;tbnid=1djtcLRsr-ggLM:&amp;tbnh=99&amp;tbnw=99&amp;hl=en&amp;start=3&amp;prev=/images?q=immodium&amp;svnum=10&amp;hl=en&amp;lr=&amp;rls=GGLD,GGLD:2004-44,GGLD:e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audio" Target="../media/audio4.wav"/><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524000"/>
          </a:xfrm>
        </p:spPr>
        <p:txBody>
          <a:bodyPr/>
          <a:lstStyle/>
          <a:p>
            <a:r>
              <a:rPr lang="en-US" sz="6000" b="1">
                <a:latin typeface="Arial Rounded MT Bold" pitchFamily="84" charset="0"/>
              </a:rPr>
              <a:t>Human Digestion</a:t>
            </a:r>
            <a:endParaRPr lang="en-US" sz="6000" b="1"/>
          </a:p>
        </p:txBody>
      </p:sp>
      <p:sp>
        <p:nvSpPr>
          <p:cNvPr id="2051" name="Rectangle 3"/>
          <p:cNvSpPr>
            <a:spLocks noGrp="1" noChangeArrowheads="1"/>
          </p:cNvSpPr>
          <p:nvPr>
            <p:ph type="subTitle" idx="1"/>
          </p:nvPr>
        </p:nvSpPr>
        <p:spPr>
          <a:xfrm>
            <a:off x="1371600" y="1905000"/>
            <a:ext cx="6400800" cy="4495800"/>
          </a:xfrm>
        </p:spPr>
        <p:txBody>
          <a:bodyPr/>
          <a:lstStyle/>
          <a:p>
            <a:endParaRPr lang="en-US"/>
          </a:p>
        </p:txBody>
      </p:sp>
      <p:pic>
        <p:nvPicPr>
          <p:cNvPr id="2053" name="Picture 5" descr="8710"/>
          <p:cNvPicPr>
            <a:picLocks noChangeAspect="1" noChangeArrowheads="1"/>
          </p:cNvPicPr>
          <p:nvPr/>
        </p:nvPicPr>
        <p:blipFill>
          <a:blip r:embed="rId3"/>
          <a:srcRect/>
          <a:stretch>
            <a:fillRect/>
          </a:stretch>
        </p:blipFill>
        <p:spPr bwMode="auto">
          <a:xfrm>
            <a:off x="1447800" y="1828800"/>
            <a:ext cx="5943600" cy="4752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931863" y="-152400"/>
            <a:ext cx="7450137" cy="1412875"/>
          </a:xfrm>
        </p:spPr>
        <p:txBody>
          <a:bodyPr/>
          <a:lstStyle/>
          <a:p>
            <a:r>
              <a:rPr lang="en-US" sz="3600"/>
              <a:t>Which type of digestion is the following? </a:t>
            </a:r>
          </a:p>
        </p:txBody>
      </p:sp>
      <p:sp>
        <p:nvSpPr>
          <p:cNvPr id="33795" name="Rectangle 1027"/>
          <p:cNvSpPr>
            <a:spLocks noGrp="1" noChangeArrowheads="1"/>
          </p:cNvSpPr>
          <p:nvPr>
            <p:ph type="body" idx="1"/>
          </p:nvPr>
        </p:nvSpPr>
        <p:spPr>
          <a:xfrm>
            <a:off x="152400" y="1752600"/>
            <a:ext cx="8991600" cy="4876800"/>
          </a:xfrm>
        </p:spPr>
        <p:txBody>
          <a:bodyPr/>
          <a:lstStyle/>
          <a:p>
            <a:pPr marL="609600" indent="-609600">
              <a:lnSpc>
                <a:spcPct val="80000"/>
              </a:lnSpc>
              <a:buFont typeface="Wingdings" pitchFamily="84" charset="2"/>
              <a:buAutoNum type="arabicPeriod"/>
            </a:pPr>
            <a:r>
              <a:rPr lang="en-US" sz="2800"/>
              <a:t>Chewing a saltine? -</a:t>
            </a:r>
          </a:p>
          <a:p>
            <a:pPr marL="609600" indent="-609600">
              <a:lnSpc>
                <a:spcPct val="80000"/>
              </a:lnSpc>
              <a:buFont typeface="Wingdings" pitchFamily="84" charset="2"/>
              <a:buAutoNum type="arabicPeriod"/>
            </a:pPr>
            <a:endParaRPr lang="en-US" sz="2800"/>
          </a:p>
          <a:p>
            <a:pPr marL="609600" indent="-609600">
              <a:lnSpc>
                <a:spcPct val="80000"/>
              </a:lnSpc>
              <a:buFontTx/>
              <a:buNone/>
            </a:pPr>
            <a:r>
              <a:rPr lang="en-US" sz="2800"/>
              <a:t>2. Saliva breaking the saltine down into molecules of glucose? -</a:t>
            </a:r>
          </a:p>
          <a:p>
            <a:pPr marL="609600" indent="-609600">
              <a:lnSpc>
                <a:spcPct val="80000"/>
              </a:lnSpc>
              <a:buFontTx/>
              <a:buNone/>
            </a:pPr>
            <a:endParaRPr lang="en-US" sz="2800"/>
          </a:p>
          <a:p>
            <a:pPr marL="609600" indent="-609600">
              <a:lnSpc>
                <a:spcPct val="80000"/>
              </a:lnSpc>
              <a:buFontTx/>
              <a:buNone/>
            </a:pPr>
            <a:r>
              <a:rPr lang="en-US" sz="2800"/>
              <a:t>3. Your tongue breaking pieces of a hamburger apart? </a:t>
            </a:r>
          </a:p>
          <a:p>
            <a:pPr marL="609600" indent="-609600">
              <a:lnSpc>
                <a:spcPct val="80000"/>
              </a:lnSpc>
              <a:buFontTx/>
              <a:buNone/>
            </a:pPr>
            <a:endParaRPr lang="en-US" sz="2800"/>
          </a:p>
          <a:p>
            <a:pPr marL="609600" indent="-609600">
              <a:lnSpc>
                <a:spcPct val="80000"/>
              </a:lnSpc>
              <a:buFontTx/>
              <a:buNone/>
            </a:pPr>
            <a:endParaRPr lang="en-US" sz="2800"/>
          </a:p>
          <a:p>
            <a:pPr marL="609600" indent="-609600">
              <a:lnSpc>
                <a:spcPct val="80000"/>
              </a:lnSpc>
              <a:buFontTx/>
              <a:buNone/>
            </a:pPr>
            <a:r>
              <a:rPr lang="en-US" sz="2800"/>
              <a:t>4. Pepsin (an enzyme) in your stomach breaking the hamburger into amino acids? </a:t>
            </a:r>
          </a:p>
          <a:p>
            <a:pPr marL="609600" indent="-609600">
              <a:lnSpc>
                <a:spcPct val="80000"/>
              </a:lnSpc>
              <a:buFontTx/>
              <a:buNone/>
            </a:pPr>
            <a:r>
              <a:rPr lang="en-US" sz="2800"/>
              <a:t>					</a:t>
            </a:r>
          </a:p>
        </p:txBody>
      </p:sp>
      <p:sp>
        <p:nvSpPr>
          <p:cNvPr id="33796" name="WordArt 1028"/>
          <p:cNvSpPr>
            <a:spLocks noChangeArrowheads="1" noChangeShapeType="1" noTextEdit="1"/>
          </p:cNvSpPr>
          <p:nvPr/>
        </p:nvSpPr>
        <p:spPr bwMode="auto">
          <a:xfrm>
            <a:off x="1219200" y="4381500"/>
            <a:ext cx="2438400" cy="495300"/>
          </a:xfrm>
          <a:prstGeom prst="rect">
            <a:avLst/>
          </a:prstGeom>
        </p:spPr>
        <p:txBody>
          <a:bodyPr wrap="none" fromWordArt="1">
            <a:prstTxWarp prst="textPlain">
              <a:avLst>
                <a:gd name="adj" fmla="val 50000"/>
              </a:avLst>
            </a:prstTxWarp>
          </a:bodyPr>
          <a:lstStyle/>
          <a:p>
            <a:pPr algn="ctr"/>
            <a:r>
              <a:rPr lang="en-ZA"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Mechanical</a:t>
            </a:r>
          </a:p>
        </p:txBody>
      </p:sp>
      <p:sp>
        <p:nvSpPr>
          <p:cNvPr id="33797" name="WordArt 1029"/>
          <p:cNvSpPr>
            <a:spLocks noChangeArrowheads="1" noChangeShapeType="1" noTextEdit="1"/>
          </p:cNvSpPr>
          <p:nvPr/>
        </p:nvSpPr>
        <p:spPr bwMode="auto">
          <a:xfrm>
            <a:off x="4267200" y="1714500"/>
            <a:ext cx="2438400" cy="495300"/>
          </a:xfrm>
          <a:prstGeom prst="rect">
            <a:avLst/>
          </a:prstGeom>
        </p:spPr>
        <p:txBody>
          <a:bodyPr wrap="none" fromWordArt="1">
            <a:prstTxWarp prst="textPlain">
              <a:avLst>
                <a:gd name="adj" fmla="val 50000"/>
              </a:avLst>
            </a:prstTxWarp>
          </a:bodyPr>
          <a:lstStyle/>
          <a:p>
            <a:pPr algn="ctr"/>
            <a:r>
              <a:rPr lang="en-ZA"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Mechanical</a:t>
            </a:r>
          </a:p>
        </p:txBody>
      </p:sp>
      <p:sp>
        <p:nvSpPr>
          <p:cNvPr id="33798" name="WordArt 1030"/>
          <p:cNvSpPr>
            <a:spLocks noChangeArrowheads="1" noChangeShapeType="1" noTextEdit="1"/>
          </p:cNvSpPr>
          <p:nvPr/>
        </p:nvSpPr>
        <p:spPr bwMode="auto">
          <a:xfrm>
            <a:off x="2667000" y="3162300"/>
            <a:ext cx="2333625" cy="495300"/>
          </a:xfrm>
          <a:prstGeom prst="rect">
            <a:avLst/>
          </a:prstGeom>
        </p:spPr>
        <p:txBody>
          <a:bodyPr wrap="none" fromWordArt="1">
            <a:prstTxWarp prst="textPlain">
              <a:avLst>
                <a:gd name="adj" fmla="val 50000"/>
              </a:avLst>
            </a:prstTxWarp>
          </a:bodyPr>
          <a:lstStyle/>
          <a:p>
            <a:pPr algn="ctr"/>
            <a:r>
              <a:rPr lang="en-ZA" sz="3600" kern="10" spc="72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Chemical</a:t>
            </a:r>
          </a:p>
        </p:txBody>
      </p:sp>
      <p:sp>
        <p:nvSpPr>
          <p:cNvPr id="33799" name="WordArt 1031"/>
          <p:cNvSpPr>
            <a:spLocks noChangeArrowheads="1" noChangeShapeType="1" noTextEdit="1"/>
          </p:cNvSpPr>
          <p:nvPr/>
        </p:nvSpPr>
        <p:spPr bwMode="auto">
          <a:xfrm>
            <a:off x="5667375" y="5600700"/>
            <a:ext cx="2333625" cy="495300"/>
          </a:xfrm>
          <a:prstGeom prst="rect">
            <a:avLst/>
          </a:prstGeom>
        </p:spPr>
        <p:txBody>
          <a:bodyPr wrap="none" fromWordArt="1">
            <a:prstTxWarp prst="textPlain">
              <a:avLst>
                <a:gd name="adj" fmla="val 50000"/>
              </a:avLst>
            </a:prstTxWarp>
          </a:bodyPr>
          <a:lstStyle/>
          <a:p>
            <a:pPr algn="ctr"/>
            <a:r>
              <a:rPr lang="en-ZA" sz="3600" kern="10" spc="72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Chemical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down)">
                                      <p:cBhvr>
                                        <p:cTn id="7" dur="580">
                                          <p:stCondLst>
                                            <p:cond delay="0"/>
                                          </p:stCondLst>
                                        </p:cTn>
                                        <p:tgtEl>
                                          <p:spTgt spid="33797"/>
                                        </p:tgtEl>
                                      </p:cBhvr>
                                    </p:animEffect>
                                    <p:anim calcmode="lin" valueType="num">
                                      <p:cBhvr>
                                        <p:cTn id="8" dur="1822"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7"/>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7"/>
                                        </p:tgtEl>
                                      </p:cBhvr>
                                      <p:to x="100000" y="60000"/>
                                    </p:animScale>
                                    <p:animScale>
                                      <p:cBhvr>
                                        <p:cTn id="14" dur="166" decel="50000">
                                          <p:stCondLst>
                                            <p:cond delay="676"/>
                                          </p:stCondLst>
                                        </p:cTn>
                                        <p:tgtEl>
                                          <p:spTgt spid="33797"/>
                                        </p:tgtEl>
                                      </p:cBhvr>
                                      <p:to x="100000" y="100000"/>
                                    </p:animScale>
                                    <p:animScale>
                                      <p:cBhvr>
                                        <p:cTn id="15" dur="26">
                                          <p:stCondLst>
                                            <p:cond delay="1312"/>
                                          </p:stCondLst>
                                        </p:cTn>
                                        <p:tgtEl>
                                          <p:spTgt spid="33797"/>
                                        </p:tgtEl>
                                      </p:cBhvr>
                                      <p:to x="100000" y="80000"/>
                                    </p:animScale>
                                    <p:animScale>
                                      <p:cBhvr>
                                        <p:cTn id="16" dur="166" decel="50000">
                                          <p:stCondLst>
                                            <p:cond delay="1338"/>
                                          </p:stCondLst>
                                        </p:cTn>
                                        <p:tgtEl>
                                          <p:spTgt spid="33797"/>
                                        </p:tgtEl>
                                      </p:cBhvr>
                                      <p:to x="100000" y="100000"/>
                                    </p:animScale>
                                    <p:animScale>
                                      <p:cBhvr>
                                        <p:cTn id="17" dur="26">
                                          <p:stCondLst>
                                            <p:cond delay="1642"/>
                                          </p:stCondLst>
                                        </p:cTn>
                                        <p:tgtEl>
                                          <p:spTgt spid="33797"/>
                                        </p:tgtEl>
                                      </p:cBhvr>
                                      <p:to x="100000" y="90000"/>
                                    </p:animScale>
                                    <p:animScale>
                                      <p:cBhvr>
                                        <p:cTn id="18" dur="166" decel="50000">
                                          <p:stCondLst>
                                            <p:cond delay="1668"/>
                                          </p:stCondLst>
                                        </p:cTn>
                                        <p:tgtEl>
                                          <p:spTgt spid="33797"/>
                                        </p:tgtEl>
                                      </p:cBhvr>
                                      <p:to x="100000" y="100000"/>
                                    </p:animScale>
                                    <p:animScale>
                                      <p:cBhvr>
                                        <p:cTn id="19" dur="26">
                                          <p:stCondLst>
                                            <p:cond delay="1808"/>
                                          </p:stCondLst>
                                        </p:cTn>
                                        <p:tgtEl>
                                          <p:spTgt spid="33797"/>
                                        </p:tgtEl>
                                      </p:cBhvr>
                                      <p:to x="100000" y="95000"/>
                                    </p:animScale>
                                    <p:animScale>
                                      <p:cBhvr>
                                        <p:cTn id="20" dur="166" decel="50000">
                                          <p:stCondLst>
                                            <p:cond delay="1834"/>
                                          </p:stCondLst>
                                        </p:cTn>
                                        <p:tgtEl>
                                          <p:spTgt spid="3379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 calcmode="lin" valueType="num">
                                      <p:cBhvr additive="base">
                                        <p:cTn id="25" dur="500" fill="hold"/>
                                        <p:tgtEl>
                                          <p:spTgt spid="33798"/>
                                        </p:tgtEl>
                                        <p:attrNameLst>
                                          <p:attrName>ppt_x</p:attrName>
                                        </p:attrNameLst>
                                      </p:cBhvr>
                                      <p:tavLst>
                                        <p:tav tm="0">
                                          <p:val>
                                            <p:strVal val="#ppt_x"/>
                                          </p:val>
                                        </p:tav>
                                        <p:tav tm="100000">
                                          <p:val>
                                            <p:strVal val="#ppt_x"/>
                                          </p:val>
                                        </p:tav>
                                      </p:tavLst>
                                    </p:anim>
                                    <p:anim calcmode="lin" valueType="num">
                                      <p:cBhvr additive="base">
                                        <p:cTn id="26"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3796"/>
                                        </p:tgtEl>
                                        <p:attrNameLst>
                                          <p:attrName>style.visibility</p:attrName>
                                        </p:attrNameLst>
                                      </p:cBhvr>
                                      <p:to>
                                        <p:strVal val="visible"/>
                                      </p:to>
                                    </p:set>
                                    <p:anim from="(-#ppt_w/2)" to="(#ppt_x)" calcmode="lin" valueType="num">
                                      <p:cBhvr>
                                        <p:cTn id="31" dur="600" fill="hold">
                                          <p:stCondLst>
                                            <p:cond delay="0"/>
                                          </p:stCondLst>
                                        </p:cTn>
                                        <p:tgtEl>
                                          <p:spTgt spid="33796"/>
                                        </p:tgtEl>
                                        <p:attrNameLst>
                                          <p:attrName>ppt_x</p:attrName>
                                        </p:attrNameLst>
                                      </p:cBhvr>
                                    </p:anim>
                                    <p:anim from="0" to="-1.0" calcmode="lin" valueType="num">
                                      <p:cBhvr>
                                        <p:cTn id="32" dur="200" decel="50000" autoRev="1" fill="hold">
                                          <p:stCondLst>
                                            <p:cond delay="600"/>
                                          </p:stCondLst>
                                        </p:cTn>
                                        <p:tgtEl>
                                          <p:spTgt spid="33796"/>
                                        </p:tgtEl>
                                        <p:attrNameLst>
                                          <p:attrName>xshear</p:attrName>
                                        </p:attrNameLst>
                                      </p:cBhvr>
                                    </p:anim>
                                    <p:animScale>
                                      <p:cBhvr>
                                        <p:cTn id="33" dur="200" decel="100000" autoRev="1" fill="hold">
                                          <p:stCondLst>
                                            <p:cond delay="600"/>
                                          </p:stCondLst>
                                        </p:cTn>
                                        <p:tgtEl>
                                          <p:spTgt spid="33796"/>
                                        </p:tgtEl>
                                      </p:cBhvr>
                                      <p:from x="100000" y="100000"/>
                                      <p:to x="80000" y="100000"/>
                                    </p:animScale>
                                    <p:anim by="(#ppt_h/3+#ppt_w*0.1)" calcmode="lin" valueType="num">
                                      <p:cBhvr additive="sum">
                                        <p:cTn id="34" dur="200" decel="100000" autoRev="1" fill="hold">
                                          <p:stCondLst>
                                            <p:cond delay="600"/>
                                          </p:stCondLst>
                                        </p:cTn>
                                        <p:tgtEl>
                                          <p:spTgt spid="33796"/>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3799"/>
                                        </p:tgtEl>
                                        <p:attrNameLst>
                                          <p:attrName>style.visibility</p:attrName>
                                        </p:attrNameLst>
                                      </p:cBhvr>
                                      <p:to>
                                        <p:strVal val="visible"/>
                                      </p:to>
                                    </p:set>
                                    <p:animEffect transition="in" filter="fade">
                                      <p:cBhvr>
                                        <p:cTn id="39" dur="2000"/>
                                        <p:tgtEl>
                                          <p:spTgt spid="33799"/>
                                        </p:tgtEl>
                                      </p:cBhvr>
                                    </p:animEffect>
                                    <p:anim calcmode="lin" valueType="num">
                                      <p:cBhvr>
                                        <p:cTn id="40" dur="2000" fill="hold"/>
                                        <p:tgtEl>
                                          <p:spTgt spid="33799"/>
                                        </p:tgtEl>
                                        <p:attrNameLst>
                                          <p:attrName>style.rotation</p:attrName>
                                        </p:attrNameLst>
                                      </p:cBhvr>
                                      <p:tavLst>
                                        <p:tav tm="0">
                                          <p:val>
                                            <p:fltVal val="720"/>
                                          </p:val>
                                        </p:tav>
                                        <p:tav tm="100000">
                                          <p:val>
                                            <p:fltVal val="0"/>
                                          </p:val>
                                        </p:tav>
                                      </p:tavLst>
                                    </p:anim>
                                    <p:anim calcmode="lin" valueType="num">
                                      <p:cBhvr>
                                        <p:cTn id="41" dur="2000" fill="hold"/>
                                        <p:tgtEl>
                                          <p:spTgt spid="33799"/>
                                        </p:tgtEl>
                                        <p:attrNameLst>
                                          <p:attrName>ppt_h</p:attrName>
                                        </p:attrNameLst>
                                      </p:cBhvr>
                                      <p:tavLst>
                                        <p:tav tm="0">
                                          <p:val>
                                            <p:fltVal val="0"/>
                                          </p:val>
                                        </p:tav>
                                        <p:tav tm="100000">
                                          <p:val>
                                            <p:strVal val="#ppt_h"/>
                                          </p:val>
                                        </p:tav>
                                      </p:tavLst>
                                    </p:anim>
                                    <p:anim calcmode="lin" valueType="num">
                                      <p:cBhvr>
                                        <p:cTn id="42" dur="2000" fill="hold"/>
                                        <p:tgtEl>
                                          <p:spTgt spid="337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P spid="33798" grpId="0" animBg="1"/>
      <p:bldP spid="337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295400"/>
          </a:xfrm>
        </p:spPr>
        <p:txBody>
          <a:bodyPr/>
          <a:lstStyle/>
          <a:p>
            <a:r>
              <a:rPr lang="en-US" sz="6000"/>
              <a:t>Pharynx</a:t>
            </a:r>
          </a:p>
        </p:txBody>
      </p:sp>
      <p:sp>
        <p:nvSpPr>
          <p:cNvPr id="3075" name="Rectangle 3"/>
          <p:cNvSpPr>
            <a:spLocks noGrp="1" noChangeArrowheads="1"/>
          </p:cNvSpPr>
          <p:nvPr>
            <p:ph type="body" idx="1"/>
          </p:nvPr>
        </p:nvSpPr>
        <p:spPr>
          <a:xfrm>
            <a:off x="381000" y="1219200"/>
            <a:ext cx="3886200" cy="5029200"/>
          </a:xfrm>
        </p:spPr>
        <p:txBody>
          <a:bodyPr/>
          <a:lstStyle/>
          <a:p>
            <a:r>
              <a:rPr lang="en-US" sz="3600"/>
              <a:t>The back of the throat.</a:t>
            </a:r>
          </a:p>
          <a:p>
            <a:r>
              <a:rPr lang="en-US" sz="3600" b="1"/>
              <a:t>Larynx-</a:t>
            </a:r>
            <a:r>
              <a:rPr lang="en-US" sz="3600"/>
              <a:t> passage for air, closes when we swallow.</a:t>
            </a:r>
          </a:p>
          <a:p>
            <a:r>
              <a:rPr lang="en-US" sz="3600"/>
              <a:t>Is approximately 15cm long.</a:t>
            </a:r>
          </a:p>
        </p:txBody>
      </p:sp>
      <p:pic>
        <p:nvPicPr>
          <p:cNvPr id="3077" name="Picture 5" descr="tax_HN_7_lg"/>
          <p:cNvPicPr>
            <a:picLocks noChangeAspect="1" noChangeArrowheads="1"/>
          </p:cNvPicPr>
          <p:nvPr/>
        </p:nvPicPr>
        <p:blipFill>
          <a:blip r:embed="rId3"/>
          <a:srcRect/>
          <a:stretch>
            <a:fillRect/>
          </a:stretch>
        </p:blipFill>
        <p:spPr bwMode="auto">
          <a:xfrm>
            <a:off x="4572000" y="1371600"/>
            <a:ext cx="4465638"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r>
              <a:rPr lang="en-US" sz="6000"/>
              <a:t>Digestive Glands</a:t>
            </a:r>
          </a:p>
        </p:txBody>
      </p:sp>
      <p:sp>
        <p:nvSpPr>
          <p:cNvPr id="4099" name="Rectangle 3"/>
          <p:cNvSpPr>
            <a:spLocks noGrp="1" noChangeArrowheads="1"/>
          </p:cNvSpPr>
          <p:nvPr>
            <p:ph type="body" idx="1"/>
          </p:nvPr>
        </p:nvSpPr>
        <p:spPr>
          <a:xfrm>
            <a:off x="685800" y="1066800"/>
            <a:ext cx="3886200" cy="5334000"/>
          </a:xfrm>
        </p:spPr>
        <p:txBody>
          <a:bodyPr/>
          <a:lstStyle/>
          <a:p>
            <a:pPr>
              <a:lnSpc>
                <a:spcPct val="90000"/>
              </a:lnSpc>
            </a:pPr>
            <a:r>
              <a:rPr lang="en-US" sz="4000"/>
              <a:t>Groups of specialized </a:t>
            </a:r>
            <a:r>
              <a:rPr lang="en-US" sz="4000" b="1"/>
              <a:t>secretory</a:t>
            </a:r>
            <a:r>
              <a:rPr lang="en-US" sz="4000"/>
              <a:t> cells.</a:t>
            </a:r>
          </a:p>
          <a:p>
            <a:pPr>
              <a:lnSpc>
                <a:spcPct val="90000"/>
              </a:lnSpc>
            </a:pPr>
            <a:r>
              <a:rPr lang="en-US" sz="4000"/>
              <a:t>Found in the lining of the alimentary canal or accessory organs.</a:t>
            </a:r>
          </a:p>
        </p:txBody>
      </p:sp>
      <p:pic>
        <p:nvPicPr>
          <p:cNvPr id="4101" name="Picture 5" descr="ah6a192"/>
          <p:cNvPicPr>
            <a:picLocks noChangeAspect="1" noChangeArrowheads="1"/>
          </p:cNvPicPr>
          <p:nvPr/>
        </p:nvPicPr>
        <p:blipFill>
          <a:blip r:embed="rId3"/>
          <a:srcRect/>
          <a:stretch>
            <a:fillRect/>
          </a:stretch>
        </p:blipFill>
        <p:spPr bwMode="auto">
          <a:xfrm>
            <a:off x="4267200" y="1600200"/>
            <a:ext cx="4333875"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81000" y="2057400"/>
            <a:ext cx="4308475" cy="4114800"/>
          </a:xfrm>
        </p:spPr>
        <p:txBody>
          <a:bodyPr/>
          <a:lstStyle/>
          <a:p>
            <a:r>
              <a:rPr lang="en-US"/>
              <a:t>series of involuntary wave-like muscle contractions which move food along the digestive tract</a:t>
            </a:r>
          </a:p>
          <a:p>
            <a:endParaRPr lang="en-US"/>
          </a:p>
        </p:txBody>
      </p:sp>
      <p:pic>
        <p:nvPicPr>
          <p:cNvPr id="36867" name="Picture 3" descr="peristalsis"/>
          <p:cNvPicPr>
            <a:picLocks noChangeAspect="1" noChangeArrowheads="1"/>
          </p:cNvPicPr>
          <p:nvPr/>
        </p:nvPicPr>
        <p:blipFill>
          <a:blip r:embed="rId3"/>
          <a:srcRect/>
          <a:stretch>
            <a:fillRect/>
          </a:stretch>
        </p:blipFill>
        <p:spPr bwMode="auto">
          <a:xfrm>
            <a:off x="5257800" y="1828800"/>
            <a:ext cx="3336925" cy="4800600"/>
          </a:xfrm>
          <a:prstGeom prst="rect">
            <a:avLst/>
          </a:prstGeom>
          <a:noFill/>
        </p:spPr>
      </p:pic>
      <p:sp>
        <p:nvSpPr>
          <p:cNvPr id="36868" name="Text Box 4"/>
          <p:cNvSpPr txBox="1">
            <a:spLocks noChangeArrowheads="1"/>
          </p:cNvSpPr>
          <p:nvPr/>
        </p:nvSpPr>
        <p:spPr bwMode="auto">
          <a:xfrm>
            <a:off x="990600" y="609600"/>
            <a:ext cx="3810000" cy="701675"/>
          </a:xfrm>
          <a:prstGeom prst="rect">
            <a:avLst/>
          </a:prstGeom>
          <a:noFill/>
          <a:ln w="9525">
            <a:noFill/>
            <a:miter lim="800000"/>
            <a:headEnd/>
            <a:tailEnd/>
          </a:ln>
          <a:effectLst/>
        </p:spPr>
        <p:txBody>
          <a:bodyPr>
            <a:spAutoFit/>
          </a:bodyPr>
          <a:lstStyle/>
          <a:p>
            <a:pPr eaLnBrk="1" hangingPunct="1">
              <a:spcBef>
                <a:spcPct val="50000"/>
              </a:spcBef>
            </a:pPr>
            <a:r>
              <a:rPr lang="en-US" sz="4000">
                <a:cs typeface="Arial" charset="0"/>
              </a:rPr>
              <a:t>Peristalsis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066800"/>
          </a:xfrm>
        </p:spPr>
        <p:txBody>
          <a:bodyPr/>
          <a:lstStyle/>
          <a:p>
            <a:r>
              <a:rPr lang="en-US" sz="6000"/>
              <a:t>Stomach</a:t>
            </a:r>
            <a:endParaRPr lang="en-US" sz="6000" b="1"/>
          </a:p>
        </p:txBody>
      </p:sp>
      <p:sp>
        <p:nvSpPr>
          <p:cNvPr id="6147" name="Rectangle 3"/>
          <p:cNvSpPr>
            <a:spLocks noGrp="1" noChangeArrowheads="1"/>
          </p:cNvSpPr>
          <p:nvPr>
            <p:ph type="body" idx="1"/>
          </p:nvPr>
        </p:nvSpPr>
        <p:spPr>
          <a:xfrm>
            <a:off x="685800" y="1295400"/>
            <a:ext cx="4572000" cy="5257800"/>
          </a:xfrm>
        </p:spPr>
        <p:txBody>
          <a:bodyPr/>
          <a:lstStyle/>
          <a:p>
            <a:pPr>
              <a:lnSpc>
                <a:spcPct val="90000"/>
              </a:lnSpc>
            </a:pPr>
            <a:r>
              <a:rPr lang="en-US" sz="3600"/>
              <a:t>Food is temporarily stored here.</a:t>
            </a:r>
          </a:p>
          <a:p>
            <a:pPr>
              <a:lnSpc>
                <a:spcPct val="90000"/>
              </a:lnSpc>
            </a:pPr>
            <a:r>
              <a:rPr lang="en-US" sz="3600" b="1"/>
              <a:t>Gastric juices</a:t>
            </a:r>
            <a:r>
              <a:rPr lang="en-US" sz="3600"/>
              <a:t> are secreted.</a:t>
            </a:r>
          </a:p>
          <a:p>
            <a:pPr>
              <a:lnSpc>
                <a:spcPct val="90000"/>
              </a:lnSpc>
            </a:pPr>
            <a:r>
              <a:rPr lang="en-US" sz="3600"/>
              <a:t>Has layers of muscle that line the inside.</a:t>
            </a:r>
          </a:p>
          <a:p>
            <a:pPr>
              <a:lnSpc>
                <a:spcPct val="90000"/>
              </a:lnSpc>
            </a:pPr>
            <a:r>
              <a:rPr lang="en-US" sz="3600" b="1"/>
              <a:t>Mechanically</a:t>
            </a:r>
            <a:r>
              <a:rPr lang="en-US" sz="3600"/>
              <a:t> and </a:t>
            </a:r>
            <a:r>
              <a:rPr lang="en-US" sz="3600" b="1"/>
              <a:t>chemically</a:t>
            </a:r>
            <a:r>
              <a:rPr lang="en-US" sz="3600"/>
              <a:t> breaks down food.</a:t>
            </a:r>
            <a:endParaRPr lang="en-US" sz="2800"/>
          </a:p>
        </p:txBody>
      </p:sp>
      <p:pic>
        <p:nvPicPr>
          <p:cNvPr id="6148" name="Picture 4" descr="images-10"/>
          <p:cNvPicPr>
            <a:picLocks noChangeAspect="1" noChangeArrowheads="1"/>
          </p:cNvPicPr>
          <p:nvPr/>
        </p:nvPicPr>
        <p:blipFill>
          <a:blip r:embed="rId3"/>
          <a:srcRect/>
          <a:stretch>
            <a:fillRect/>
          </a:stretch>
        </p:blipFill>
        <p:spPr bwMode="auto">
          <a:xfrm>
            <a:off x="5257800" y="1828800"/>
            <a:ext cx="2362200" cy="1973263"/>
          </a:xfrm>
          <a:prstGeom prst="rect">
            <a:avLst/>
          </a:prstGeom>
          <a:noFill/>
        </p:spPr>
      </p:pic>
      <p:pic>
        <p:nvPicPr>
          <p:cNvPr id="6149" name="Picture 5" descr="images-11"/>
          <p:cNvPicPr>
            <a:picLocks noChangeAspect="1" noChangeArrowheads="1"/>
          </p:cNvPicPr>
          <p:nvPr/>
        </p:nvPicPr>
        <p:blipFill>
          <a:blip r:embed="rId4"/>
          <a:srcRect/>
          <a:stretch>
            <a:fillRect/>
          </a:stretch>
        </p:blipFill>
        <p:spPr bwMode="auto">
          <a:xfrm>
            <a:off x="5943600" y="4267200"/>
            <a:ext cx="2092325"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a:xfrm>
            <a:off x="600075" y="685800"/>
            <a:ext cx="5133975" cy="762000"/>
          </a:xfrm>
        </p:spPr>
        <p:txBody>
          <a:bodyPr/>
          <a:lstStyle/>
          <a:p>
            <a:r>
              <a:rPr lang="en-US"/>
              <a:t>Stomach</a:t>
            </a:r>
          </a:p>
        </p:txBody>
      </p:sp>
      <p:pic>
        <p:nvPicPr>
          <p:cNvPr id="87043" name="Picture 1027"/>
          <p:cNvPicPr>
            <a:picLocks noChangeAspect="1" noChangeArrowheads="1"/>
          </p:cNvPicPr>
          <p:nvPr/>
        </p:nvPicPr>
        <p:blipFill>
          <a:blip r:embed="rId5"/>
          <a:srcRect b="3246"/>
          <a:stretch>
            <a:fillRect/>
          </a:stretch>
        </p:blipFill>
        <p:spPr bwMode="auto">
          <a:xfrm>
            <a:off x="4670425" y="1524000"/>
            <a:ext cx="4473575" cy="5334000"/>
          </a:xfrm>
          <a:prstGeom prst="rect">
            <a:avLst/>
          </a:prstGeom>
          <a:noFill/>
        </p:spPr>
      </p:pic>
      <p:sp>
        <p:nvSpPr>
          <p:cNvPr id="87044" name="Rectangle 1028"/>
          <p:cNvSpPr>
            <a:spLocks noGrp="1" noChangeArrowheads="1"/>
          </p:cNvSpPr>
          <p:nvPr>
            <p:ph type="body" idx="1"/>
          </p:nvPr>
        </p:nvSpPr>
        <p:spPr>
          <a:xfrm>
            <a:off x="658813" y="1371600"/>
            <a:ext cx="4672012" cy="3667125"/>
          </a:xfrm>
        </p:spPr>
        <p:txBody>
          <a:bodyPr/>
          <a:lstStyle/>
          <a:p>
            <a:pPr marL="227013" indent="-227013"/>
            <a:r>
              <a:rPr lang="en-US"/>
              <a:t>Functions</a:t>
            </a:r>
            <a:endParaRPr lang="en-US" sz="2800"/>
          </a:p>
          <a:p>
            <a:pPr marL="569913" lvl="1" indent="-228600"/>
            <a:r>
              <a:rPr lang="en-US" sz="2400" u="sng">
                <a:solidFill>
                  <a:srgbClr val="CC0000"/>
                </a:solidFill>
              </a:rPr>
              <a:t>food storage</a:t>
            </a:r>
            <a:endParaRPr lang="en-US" sz="2500"/>
          </a:p>
          <a:p>
            <a:pPr marL="850900" lvl="2" indent="-166688"/>
            <a:r>
              <a:rPr lang="en-US" sz="2000"/>
              <a:t>can stretch to fit ~2L food </a:t>
            </a:r>
          </a:p>
          <a:p>
            <a:pPr marL="569913" lvl="1" indent="-228600"/>
            <a:r>
              <a:rPr lang="en-US" sz="2400" u="sng">
                <a:solidFill>
                  <a:srgbClr val="CC0000"/>
                </a:solidFill>
              </a:rPr>
              <a:t>disinfect food</a:t>
            </a:r>
            <a:endParaRPr lang="en-US" sz="2400"/>
          </a:p>
          <a:p>
            <a:pPr marL="850900" lvl="2" indent="-166688"/>
            <a:r>
              <a:rPr lang="en-US" sz="2000"/>
              <a:t>HCl = pH 2</a:t>
            </a:r>
          </a:p>
          <a:p>
            <a:pPr marL="1139825" lvl="3" indent="-174625"/>
            <a:r>
              <a:rPr lang="en-US" sz="1800"/>
              <a:t>kills bacteria </a:t>
            </a:r>
          </a:p>
          <a:p>
            <a:pPr marL="569913" lvl="1" indent="-228600"/>
            <a:r>
              <a:rPr lang="en-US" sz="2400" u="sng">
                <a:solidFill>
                  <a:srgbClr val="CC0000"/>
                </a:solidFill>
              </a:rPr>
              <a:t>chemical digestion</a:t>
            </a:r>
            <a:endParaRPr lang="en-US" sz="2400"/>
          </a:p>
          <a:p>
            <a:pPr marL="850900" lvl="2" indent="-166688"/>
            <a:r>
              <a:rPr lang="en-US" sz="2000" u="sng">
                <a:solidFill>
                  <a:srgbClr val="CC0000"/>
                </a:solidFill>
              </a:rPr>
              <a:t>pepsin</a:t>
            </a:r>
            <a:endParaRPr lang="en-US" sz="2000"/>
          </a:p>
          <a:p>
            <a:pPr marL="1139825" lvl="3" indent="-174625"/>
            <a:r>
              <a:rPr lang="en-US" sz="1800" u="sng">
                <a:solidFill>
                  <a:srgbClr val="CC0000"/>
                </a:solidFill>
              </a:rPr>
              <a:t>enzyme breaks down proteins</a:t>
            </a:r>
            <a:endParaRPr lang="en-US" sz="1800"/>
          </a:p>
        </p:txBody>
      </p:sp>
      <p:sp>
        <p:nvSpPr>
          <p:cNvPr id="87045" name="Rectangle 1029"/>
          <p:cNvSpPr>
            <a:spLocks noChangeArrowheads="1"/>
          </p:cNvSpPr>
          <p:nvPr/>
        </p:nvSpPr>
        <p:spPr bwMode="auto">
          <a:xfrm>
            <a:off x="157163" y="5465763"/>
            <a:ext cx="5241925" cy="641350"/>
          </a:xfrm>
          <a:prstGeom prst="rect">
            <a:avLst/>
          </a:prstGeom>
          <a:solidFill>
            <a:srgbClr val="FFCC18"/>
          </a:solidFill>
          <a:ln w="9525">
            <a:noFill/>
            <a:miter lim="800000"/>
            <a:headEnd/>
            <a:tailEnd/>
          </a:ln>
          <a:effectLst/>
        </p:spPr>
        <p:txBody>
          <a:bodyPr anchor="b">
            <a:spAutoFit/>
          </a:bodyPr>
          <a:lstStyle/>
          <a:p>
            <a:r>
              <a:rPr lang="en-US" sz="1800" b="1">
                <a:solidFill>
                  <a:srgbClr val="0F116A"/>
                </a:solidFill>
              </a:rPr>
              <a:t>But the stomach is made out of protein!</a:t>
            </a:r>
          </a:p>
          <a:p>
            <a:r>
              <a:rPr lang="en-US" sz="1800" b="1">
                <a:solidFill>
                  <a:srgbClr val="0F116A"/>
                </a:solidFill>
              </a:rPr>
              <a:t>What stops the stomach from digesting itself?</a:t>
            </a:r>
          </a:p>
        </p:txBody>
      </p:sp>
      <p:sp>
        <p:nvSpPr>
          <p:cNvPr id="87046" name="Rectangle 1030"/>
          <p:cNvSpPr>
            <a:spLocks noChangeArrowheads="1"/>
          </p:cNvSpPr>
          <p:nvPr/>
        </p:nvSpPr>
        <p:spPr bwMode="auto">
          <a:xfrm>
            <a:off x="157163" y="6100763"/>
            <a:ext cx="5241925" cy="641350"/>
          </a:xfrm>
          <a:prstGeom prst="rect">
            <a:avLst/>
          </a:prstGeom>
          <a:solidFill>
            <a:srgbClr val="CC0000"/>
          </a:solidFill>
          <a:ln w="9525">
            <a:noFill/>
            <a:miter lim="800000"/>
            <a:headEnd/>
            <a:tailEnd/>
          </a:ln>
          <a:effectLst/>
        </p:spPr>
        <p:txBody>
          <a:bodyPr>
            <a:spAutoFit/>
          </a:bodyPr>
          <a:lstStyle/>
          <a:p>
            <a:pPr eaLnBrk="1" hangingPunct="1">
              <a:spcBef>
                <a:spcPct val="20000"/>
              </a:spcBef>
              <a:buClr>
                <a:schemeClr val="hlink"/>
              </a:buClr>
              <a:buSzPct val="95000"/>
              <a:buFont typeface="Wingdings" pitchFamily="84" charset="2"/>
              <a:buNone/>
            </a:pPr>
            <a:r>
              <a:rPr lang="en-US" sz="1800" b="1">
                <a:solidFill>
                  <a:schemeClr val="bg1"/>
                </a:solidFill>
              </a:rPr>
              <a:t>mucus secreted by stomach cells protects stomach lining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4">
                                            <p:txEl>
                                              <p:pRg st="1" end="1"/>
                                            </p:txEl>
                                          </p:spTgt>
                                        </p:tgtEl>
                                        <p:attrNameLst>
                                          <p:attrName>style.visibility</p:attrName>
                                        </p:attrNameLst>
                                      </p:cBhvr>
                                      <p:to>
                                        <p:strVal val="visible"/>
                                      </p:to>
                                    </p:set>
                                    <p:anim calcmode="lin" valueType="num">
                                      <p:cBhvr additive="base">
                                        <p:cTn id="7" dur="500" fill="hold"/>
                                        <p:tgtEl>
                                          <p:spTgt spid="870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7044">
                                            <p:txEl>
                                              <p:pRg st="2" end="2"/>
                                            </p:txEl>
                                          </p:spTgt>
                                        </p:tgtEl>
                                        <p:attrNameLst>
                                          <p:attrName>style.visibility</p:attrName>
                                        </p:attrNameLst>
                                      </p:cBhvr>
                                      <p:to>
                                        <p:strVal val="visible"/>
                                      </p:to>
                                    </p:set>
                                    <p:anim calcmode="lin" valueType="num">
                                      <p:cBhvr additive="base">
                                        <p:cTn id="12" dur="500" fill="hold"/>
                                        <p:tgtEl>
                                          <p:spTgt spid="8704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70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7044">
                                            <p:txEl>
                                              <p:pRg st="3" end="3"/>
                                            </p:txEl>
                                          </p:spTgt>
                                        </p:tgtEl>
                                        <p:attrNameLst>
                                          <p:attrName>style.visibility</p:attrName>
                                        </p:attrNameLst>
                                      </p:cBhvr>
                                      <p:to>
                                        <p:strVal val="visible"/>
                                      </p:to>
                                    </p:set>
                                    <p:anim calcmode="lin" valueType="num">
                                      <p:cBhvr additive="base">
                                        <p:cTn id="18" dur="500" fill="hold"/>
                                        <p:tgtEl>
                                          <p:spTgt spid="87044">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70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7044">
                                            <p:txEl>
                                              <p:pRg st="4" end="4"/>
                                            </p:txEl>
                                          </p:spTgt>
                                        </p:tgtEl>
                                        <p:attrNameLst>
                                          <p:attrName>style.visibility</p:attrName>
                                        </p:attrNameLst>
                                      </p:cBhvr>
                                      <p:to>
                                        <p:strVal val="visible"/>
                                      </p:to>
                                    </p:set>
                                    <p:anim calcmode="lin" valueType="num">
                                      <p:cBhvr additive="base">
                                        <p:cTn id="24" dur="500" fill="hold"/>
                                        <p:tgtEl>
                                          <p:spTgt spid="87044">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70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builtIn="1"/>
                                        </p:tgtEl>
                                      </p:cMediaNode>
                                    </p:audio>
                                  </p:sub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87044">
                                            <p:txEl>
                                              <p:pRg st="5" end="5"/>
                                            </p:txEl>
                                          </p:spTgt>
                                        </p:tgtEl>
                                        <p:attrNameLst>
                                          <p:attrName>style.visibility</p:attrName>
                                        </p:attrNameLst>
                                      </p:cBhvr>
                                      <p:to>
                                        <p:strVal val="visible"/>
                                      </p:to>
                                    </p:set>
                                    <p:anim calcmode="lin" valueType="num">
                                      <p:cBhvr additive="base">
                                        <p:cTn id="29" dur="500" fill="hold"/>
                                        <p:tgtEl>
                                          <p:spTgt spid="8704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70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7044">
                                            <p:txEl>
                                              <p:pRg st="6" end="6"/>
                                            </p:txEl>
                                          </p:spTgt>
                                        </p:tgtEl>
                                        <p:attrNameLst>
                                          <p:attrName>style.visibility</p:attrName>
                                        </p:attrNameLst>
                                      </p:cBhvr>
                                      <p:to>
                                        <p:strVal val="visible"/>
                                      </p:to>
                                    </p:set>
                                    <p:anim calcmode="lin" valueType="num">
                                      <p:cBhvr additive="base">
                                        <p:cTn id="35" dur="500" fill="hold"/>
                                        <p:tgtEl>
                                          <p:spTgt spid="8704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704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7044">
                                            <p:txEl>
                                              <p:pRg st="7" end="7"/>
                                            </p:txEl>
                                          </p:spTgt>
                                        </p:tgtEl>
                                        <p:attrNameLst>
                                          <p:attrName>style.visibility</p:attrName>
                                        </p:attrNameLst>
                                      </p:cBhvr>
                                      <p:to>
                                        <p:strVal val="visible"/>
                                      </p:to>
                                    </p:set>
                                    <p:anim calcmode="lin" valueType="num">
                                      <p:cBhvr additive="base">
                                        <p:cTn id="41" dur="500" fill="hold"/>
                                        <p:tgtEl>
                                          <p:spTgt spid="8704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704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builtIn="1"/>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7044">
                                            <p:txEl>
                                              <p:pRg st="8" end="8"/>
                                            </p:txEl>
                                          </p:spTgt>
                                        </p:tgtEl>
                                        <p:attrNameLst>
                                          <p:attrName>style.visibility</p:attrName>
                                        </p:attrNameLst>
                                      </p:cBhvr>
                                      <p:to>
                                        <p:strVal val="visible"/>
                                      </p:to>
                                    </p:set>
                                    <p:anim calcmode="lin" valueType="num">
                                      <p:cBhvr additive="base">
                                        <p:cTn id="47" dur="500" fill="hold"/>
                                        <p:tgtEl>
                                          <p:spTgt spid="87044">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7044">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builtIn="1"/>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7045"/>
                                        </p:tgtEl>
                                        <p:attrNameLst>
                                          <p:attrName>style.visibility</p:attrName>
                                        </p:attrNameLst>
                                      </p:cBhvr>
                                      <p:to>
                                        <p:strVal val="visible"/>
                                      </p:to>
                                    </p:set>
                                    <p:animEffect transition="in" filter="wipe(left)">
                                      <p:cBhvr>
                                        <p:cTn id="53" dur="500"/>
                                        <p:tgtEl>
                                          <p:spTgt spid="87045"/>
                                        </p:tgtEl>
                                      </p:cBhvr>
                                    </p:animEffect>
                                  </p:childTnLst>
                                  <p:subTnLst>
                                    <p:audio>
                                      <p:cMediaNode>
                                        <p:cTn display="0" masterRel="sameClick">
                                          <p:stCondLst>
                                            <p:cond evt="begin" delay="0">
                                              <p:tn val="51"/>
                                            </p:cond>
                                          </p:stCondLst>
                                          <p:endCondLst>
                                            <p:cond evt="onStopAudio" delay="0">
                                              <p:tgtEl>
                                                <p:sldTgt/>
                                              </p:tgtEl>
                                            </p:cond>
                                          </p:endCondLst>
                                        </p:cTn>
                                        <p:tgtEl>
                                          <p:sndTgt r:embed="rId4" name="Vibro Up" builtIn="1"/>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7046"/>
                                        </p:tgtEl>
                                        <p:attrNameLst>
                                          <p:attrName>style.visibility</p:attrName>
                                        </p:attrNameLst>
                                      </p:cBhvr>
                                      <p:to>
                                        <p:strVal val="visible"/>
                                      </p:to>
                                    </p:set>
                                    <p:animEffect transition="in" filter="wipe(left)">
                                      <p:cBhvr>
                                        <p:cTn id="58" dur="500"/>
                                        <p:tgtEl>
                                          <p:spTgt spid="87046"/>
                                        </p:tgtEl>
                                      </p:cBhvr>
                                    </p:animEffect>
                                  </p:childTnLst>
                                  <p:subTnLst>
                                    <p:audio>
                                      <p:cMediaNode>
                                        <p:cTn display="0" masterRel="sameClick">
                                          <p:stCondLst>
                                            <p:cond evt="begin" delay="0">
                                              <p:tn val="56"/>
                                            </p:cond>
                                          </p:stCondLst>
                                          <p:endCondLst>
                                            <p:cond evt="onStopAudio" delay="0">
                                              <p:tgtEl>
                                                <p:sldTgt/>
                                              </p:tgtEl>
                                            </p:cond>
                                          </p:endCondLst>
                                        </p:cTn>
                                        <p:tgtEl>
                                          <p:sndTgt r:embed="rId4" name="Vibro Up"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autoUpdateAnimBg="0"/>
      <p:bldP spid="87045" grpId="0" animBg="1" autoUpdateAnimBg="0"/>
      <p:bldP spid="8704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026" descr="41-13-HumanDigestiveSys-NL"/>
          <p:cNvPicPr>
            <a:picLocks noChangeAspect="1" noChangeArrowheads="1"/>
          </p:cNvPicPr>
          <p:nvPr/>
        </p:nvPicPr>
        <p:blipFill>
          <a:blip r:embed="rId5"/>
          <a:srcRect b="3600"/>
          <a:stretch>
            <a:fillRect/>
          </a:stretch>
        </p:blipFill>
        <p:spPr bwMode="auto">
          <a:xfrm>
            <a:off x="304800" y="481013"/>
            <a:ext cx="8521700" cy="6376987"/>
          </a:xfrm>
          <a:prstGeom prst="rect">
            <a:avLst/>
          </a:prstGeom>
          <a:noFill/>
          <a:ln w="9525">
            <a:noFill/>
            <a:miter lim="800000"/>
            <a:headEnd/>
            <a:tailEnd/>
          </a:ln>
        </p:spPr>
      </p:pic>
      <p:grpSp>
        <p:nvGrpSpPr>
          <p:cNvPr id="89091" name="Group 1027"/>
          <p:cNvGrpSpPr>
            <a:grpSpLocks/>
          </p:cNvGrpSpPr>
          <p:nvPr/>
        </p:nvGrpSpPr>
        <p:grpSpPr bwMode="auto">
          <a:xfrm>
            <a:off x="4953000" y="438150"/>
            <a:ext cx="4068763" cy="3981450"/>
            <a:chOff x="3120" y="276"/>
            <a:chExt cx="2563" cy="2508"/>
          </a:xfrm>
        </p:grpSpPr>
        <p:sp>
          <p:nvSpPr>
            <p:cNvPr id="89092" name="Line 1028"/>
            <p:cNvSpPr>
              <a:spLocks noChangeShapeType="1"/>
            </p:cNvSpPr>
            <p:nvPr/>
          </p:nvSpPr>
          <p:spPr bwMode="auto">
            <a:xfrm flipH="1">
              <a:off x="3120" y="1248"/>
              <a:ext cx="1104" cy="1536"/>
            </a:xfrm>
            <a:prstGeom prst="line">
              <a:avLst/>
            </a:prstGeom>
            <a:noFill/>
            <a:ln w="57150">
              <a:solidFill>
                <a:schemeClr val="hlink"/>
              </a:solidFill>
              <a:round/>
              <a:headEnd/>
              <a:tailEnd/>
            </a:ln>
            <a:effectLst/>
          </p:spPr>
          <p:txBody>
            <a:bodyPr wrap="none" anchor="ctr"/>
            <a:lstStyle/>
            <a:p>
              <a:endParaRPr lang="en-ZA"/>
            </a:p>
          </p:txBody>
        </p:sp>
        <p:sp>
          <p:nvSpPr>
            <p:cNvPr id="89093" name="Text Box 1029"/>
            <p:cNvSpPr txBox="1">
              <a:spLocks noChangeArrowheads="1"/>
            </p:cNvSpPr>
            <p:nvPr/>
          </p:nvSpPr>
          <p:spPr bwMode="auto">
            <a:xfrm>
              <a:off x="4128" y="276"/>
              <a:ext cx="1555" cy="975"/>
            </a:xfrm>
            <a:prstGeom prst="rect">
              <a:avLst/>
            </a:prstGeom>
            <a:solidFill>
              <a:schemeClr val="bg2"/>
            </a:solidFill>
            <a:ln w="38100">
              <a:solidFill>
                <a:srgbClr val="CC0000"/>
              </a:solidFill>
              <a:miter lim="800000"/>
              <a:headEnd/>
              <a:tailEnd/>
            </a:ln>
            <a:effectLst/>
          </p:spPr>
          <p:txBody>
            <a:bodyPr tIns="91440">
              <a:spAutoFit/>
            </a:bodyPr>
            <a:lstStyle/>
            <a:p>
              <a:pPr>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kills germs </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digest proteins</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store food</a:t>
              </a:r>
            </a:p>
          </p:txBody>
        </p:sp>
      </p:grpSp>
      <p:sp>
        <p:nvSpPr>
          <p:cNvPr id="89094" name="Rectangle 1030"/>
          <p:cNvSpPr>
            <a:spLocks noChangeArrowheads="1"/>
          </p:cNvSpPr>
          <p:nvPr/>
        </p:nvSpPr>
        <p:spPr bwMode="auto">
          <a:xfrm>
            <a:off x="7518400" y="3025775"/>
            <a:ext cx="1327150" cy="396875"/>
          </a:xfrm>
          <a:prstGeom prst="rect">
            <a:avLst/>
          </a:prstGeom>
          <a:noFill/>
          <a:ln w="9525">
            <a:noFill/>
            <a:miter lim="800000"/>
            <a:headEnd/>
            <a:tailEnd/>
          </a:ln>
          <a:effectLst/>
        </p:spPr>
        <p:txBody>
          <a:bodyPr wrap="none" anchor="ctr">
            <a:spAutoFit/>
          </a:bodyPr>
          <a:lstStyle/>
          <a:p>
            <a:pPr algn="ctr"/>
            <a:r>
              <a:rPr lang="en-US" sz="2000" b="1" u="sng">
                <a:solidFill>
                  <a:srgbClr val="CC0000"/>
                </a:solidFill>
              </a:rPr>
              <a:t>sphincter</a:t>
            </a:r>
          </a:p>
        </p:txBody>
      </p:sp>
      <p:sp>
        <p:nvSpPr>
          <p:cNvPr id="89095" name="Rectangle 1031"/>
          <p:cNvSpPr>
            <a:spLocks noChangeArrowheads="1"/>
          </p:cNvSpPr>
          <p:nvPr/>
        </p:nvSpPr>
        <p:spPr bwMode="auto">
          <a:xfrm>
            <a:off x="7313613" y="5005388"/>
            <a:ext cx="1327150" cy="396875"/>
          </a:xfrm>
          <a:prstGeom prst="rect">
            <a:avLst/>
          </a:prstGeom>
          <a:noFill/>
          <a:ln w="9525">
            <a:noFill/>
            <a:miter lim="800000"/>
            <a:headEnd/>
            <a:tailEnd/>
          </a:ln>
          <a:effectLst/>
        </p:spPr>
        <p:txBody>
          <a:bodyPr wrap="none" anchor="ctr">
            <a:spAutoFit/>
          </a:bodyPr>
          <a:lstStyle/>
          <a:p>
            <a:pPr algn="ctr"/>
            <a:r>
              <a:rPr lang="en-US" sz="2000" b="1" u="sng">
                <a:solidFill>
                  <a:srgbClr val="CC0000"/>
                </a:solidFill>
              </a:rPr>
              <a:t>sphincter</a:t>
            </a:r>
          </a:p>
        </p:txBody>
      </p:sp>
      <p:sp>
        <p:nvSpPr>
          <p:cNvPr id="89096" name="Line 1032"/>
          <p:cNvSpPr>
            <a:spLocks noChangeShapeType="1"/>
          </p:cNvSpPr>
          <p:nvPr/>
        </p:nvSpPr>
        <p:spPr bwMode="auto">
          <a:xfrm flipH="1" flipV="1">
            <a:off x="2293938" y="1530350"/>
            <a:ext cx="1516062" cy="450850"/>
          </a:xfrm>
          <a:prstGeom prst="line">
            <a:avLst/>
          </a:prstGeom>
          <a:noFill/>
          <a:ln w="57150">
            <a:solidFill>
              <a:schemeClr val="hlink"/>
            </a:solidFill>
            <a:round/>
            <a:headEnd/>
            <a:tailEnd/>
          </a:ln>
          <a:effectLst/>
        </p:spPr>
        <p:txBody>
          <a:bodyPr wrap="none" anchor="ctr"/>
          <a:lstStyle/>
          <a:p>
            <a:endParaRPr lang="en-ZA"/>
          </a:p>
        </p:txBody>
      </p:sp>
      <p:sp>
        <p:nvSpPr>
          <p:cNvPr id="89097" name="Text Box 1033"/>
          <p:cNvSpPr txBox="1">
            <a:spLocks noChangeArrowheads="1"/>
          </p:cNvSpPr>
          <p:nvPr/>
        </p:nvSpPr>
        <p:spPr bwMode="auto">
          <a:xfrm>
            <a:off x="585788" y="412750"/>
            <a:ext cx="2352675" cy="1509713"/>
          </a:xfrm>
          <a:prstGeom prst="rect">
            <a:avLst/>
          </a:prstGeom>
          <a:solidFill>
            <a:schemeClr val="bg2"/>
          </a:solidFill>
          <a:ln w="38100">
            <a:noFill/>
            <a:miter lim="800000"/>
            <a:headEnd/>
            <a:tailEnd/>
          </a:ln>
          <a:effectLst/>
        </p:spPr>
        <p:txBody>
          <a:bodyPr tIns="91440">
            <a:spAutoFit/>
          </a:bodyPr>
          <a:lstStyle/>
          <a:p>
            <a:pPr>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moisten 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Laser" builtIn="1"/>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9094"/>
                                        </p:tgtEl>
                                        <p:attrNameLst>
                                          <p:attrName>style.visibility</p:attrName>
                                        </p:attrNameLst>
                                      </p:cBhvr>
                                      <p:to>
                                        <p:strVal val="visible"/>
                                      </p:to>
                                    </p:set>
                                    <p:anim calcmode="lin" valueType="num">
                                      <p:cBhvr>
                                        <p:cTn id="13" dur="500" fill="hold"/>
                                        <p:tgtEl>
                                          <p:spTgt spid="89094"/>
                                        </p:tgtEl>
                                        <p:attrNameLst>
                                          <p:attrName>ppt_w</p:attrName>
                                        </p:attrNameLst>
                                      </p:cBhvr>
                                      <p:tavLst>
                                        <p:tav tm="0">
                                          <p:val>
                                            <p:fltVal val="0"/>
                                          </p:val>
                                        </p:tav>
                                        <p:tav tm="100000">
                                          <p:val>
                                            <p:strVal val="#ppt_w"/>
                                          </p:val>
                                        </p:tav>
                                      </p:tavLst>
                                    </p:anim>
                                    <p:anim calcmode="lin" valueType="num">
                                      <p:cBhvr>
                                        <p:cTn id="14" dur="500" fill="hold"/>
                                        <p:tgtEl>
                                          <p:spTgt spid="890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Pong" builtIn="1"/>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9095"/>
                                        </p:tgtEl>
                                        <p:attrNameLst>
                                          <p:attrName>style.visibility</p:attrName>
                                        </p:attrNameLst>
                                      </p:cBhvr>
                                      <p:to>
                                        <p:strVal val="visible"/>
                                      </p:to>
                                    </p:set>
                                    <p:anim calcmode="lin" valueType="num">
                                      <p:cBhvr>
                                        <p:cTn id="19" dur="500" fill="hold"/>
                                        <p:tgtEl>
                                          <p:spTgt spid="89095"/>
                                        </p:tgtEl>
                                        <p:attrNameLst>
                                          <p:attrName>ppt_w</p:attrName>
                                        </p:attrNameLst>
                                      </p:cBhvr>
                                      <p:tavLst>
                                        <p:tav tm="0">
                                          <p:val>
                                            <p:fltVal val="0"/>
                                          </p:val>
                                        </p:tav>
                                        <p:tav tm="100000">
                                          <p:val>
                                            <p:strVal val="#ppt_w"/>
                                          </p:val>
                                        </p:tav>
                                      </p:tavLst>
                                    </p:anim>
                                    <p:anim calcmode="lin" valueType="num">
                                      <p:cBhvr>
                                        <p:cTn id="20" dur="500" fill="hold"/>
                                        <p:tgtEl>
                                          <p:spTgt spid="890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Pong"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p:bldP spid="890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609600"/>
          </a:xfrm>
        </p:spPr>
        <p:txBody>
          <a:bodyPr/>
          <a:lstStyle/>
          <a:p>
            <a:r>
              <a:rPr lang="en-US" sz="6000"/>
              <a:t>Gastric Juices</a:t>
            </a:r>
          </a:p>
        </p:txBody>
      </p:sp>
      <p:sp>
        <p:nvSpPr>
          <p:cNvPr id="7171" name="Rectangle 3"/>
          <p:cNvSpPr>
            <a:spLocks noGrp="1" noChangeArrowheads="1"/>
          </p:cNvSpPr>
          <p:nvPr>
            <p:ph type="body" idx="1"/>
          </p:nvPr>
        </p:nvSpPr>
        <p:spPr>
          <a:xfrm>
            <a:off x="685800" y="914400"/>
            <a:ext cx="5562600" cy="5943600"/>
          </a:xfrm>
        </p:spPr>
        <p:txBody>
          <a:bodyPr/>
          <a:lstStyle/>
          <a:p>
            <a:pPr>
              <a:lnSpc>
                <a:spcPct val="90000"/>
              </a:lnSpc>
            </a:pPr>
            <a:r>
              <a:rPr lang="en-US" sz="3600"/>
              <a:t>Secreted by the stomach.</a:t>
            </a:r>
          </a:p>
          <a:p>
            <a:pPr>
              <a:lnSpc>
                <a:spcPct val="90000"/>
              </a:lnSpc>
            </a:pPr>
            <a:r>
              <a:rPr lang="en-US" sz="3600" b="1"/>
              <a:t>Acidic</a:t>
            </a:r>
            <a:r>
              <a:rPr lang="en-US" sz="3600"/>
              <a:t> (pH 1.5-2.5) (HCl).</a:t>
            </a:r>
          </a:p>
          <a:p>
            <a:pPr>
              <a:lnSpc>
                <a:spcPct val="90000"/>
              </a:lnSpc>
            </a:pPr>
            <a:r>
              <a:rPr lang="en-US" sz="3600" b="1"/>
              <a:t>Pepsin-</a:t>
            </a:r>
            <a:r>
              <a:rPr lang="en-US" sz="3600"/>
              <a:t> an </a:t>
            </a:r>
            <a:r>
              <a:rPr lang="en-US" sz="3600" b="1"/>
              <a:t>enzyme</a:t>
            </a:r>
            <a:r>
              <a:rPr lang="en-US" sz="3600"/>
              <a:t> that breaks down large </a:t>
            </a:r>
            <a:r>
              <a:rPr lang="en-US" sz="3600" b="1"/>
              <a:t>proteins</a:t>
            </a:r>
            <a:r>
              <a:rPr lang="en-US" sz="3600"/>
              <a:t> into </a:t>
            </a:r>
            <a:r>
              <a:rPr lang="en-US" sz="3600" b="1"/>
              <a:t>amino</a:t>
            </a:r>
            <a:r>
              <a:rPr lang="en-US" sz="3600"/>
              <a:t> </a:t>
            </a:r>
            <a:r>
              <a:rPr lang="en-US" sz="3600" b="1"/>
              <a:t>acids</a:t>
            </a:r>
            <a:r>
              <a:rPr lang="en-US" sz="3600"/>
              <a:t>.</a:t>
            </a:r>
          </a:p>
          <a:p>
            <a:pPr>
              <a:lnSpc>
                <a:spcPct val="90000"/>
              </a:lnSpc>
            </a:pPr>
            <a:r>
              <a:rPr lang="en-US" sz="3600"/>
              <a:t>Food is further broken down into a thin liquid called </a:t>
            </a:r>
            <a:r>
              <a:rPr lang="en-US" sz="3600" b="1"/>
              <a:t>chyme</a:t>
            </a:r>
            <a:r>
              <a:rPr lang="en-US" sz="3600"/>
              <a:t>.</a:t>
            </a:r>
            <a:endParaRPr lang="en-US" sz="4000"/>
          </a:p>
        </p:txBody>
      </p:sp>
      <p:pic>
        <p:nvPicPr>
          <p:cNvPr id="7172" name="Picture 4" descr="images-12"/>
          <p:cNvPicPr>
            <a:picLocks noChangeAspect="1" noChangeArrowheads="1"/>
          </p:cNvPicPr>
          <p:nvPr/>
        </p:nvPicPr>
        <p:blipFill>
          <a:blip r:embed="rId3"/>
          <a:srcRect/>
          <a:stretch>
            <a:fillRect/>
          </a:stretch>
        </p:blipFill>
        <p:spPr bwMode="auto">
          <a:xfrm>
            <a:off x="6248400" y="2743200"/>
            <a:ext cx="2238375"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79553966212"/>
          <p:cNvPicPr>
            <a:picLocks noChangeAspect="1" noChangeArrowheads="1"/>
          </p:cNvPicPr>
          <p:nvPr/>
        </p:nvPicPr>
        <p:blipFill>
          <a:blip r:embed="rId3">
            <a:lum bright="-6000" contrast="24000"/>
          </a:blip>
          <a:srcRect/>
          <a:stretch>
            <a:fillRect/>
          </a:stretch>
        </p:blipFill>
        <p:spPr bwMode="auto">
          <a:xfrm>
            <a:off x="1371600" y="315913"/>
            <a:ext cx="6553200" cy="62261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6000"/>
              <a:t>Accessory Organs</a:t>
            </a:r>
          </a:p>
        </p:txBody>
      </p:sp>
      <p:sp>
        <p:nvSpPr>
          <p:cNvPr id="8195" name="Rectangle 3"/>
          <p:cNvSpPr>
            <a:spLocks noGrp="1" noChangeArrowheads="1"/>
          </p:cNvSpPr>
          <p:nvPr>
            <p:ph type="body" idx="1"/>
          </p:nvPr>
        </p:nvSpPr>
        <p:spPr>
          <a:xfrm>
            <a:off x="685800" y="1981200"/>
            <a:ext cx="4343400" cy="4114800"/>
          </a:xfrm>
        </p:spPr>
        <p:txBody>
          <a:bodyPr/>
          <a:lstStyle/>
          <a:p>
            <a:r>
              <a:rPr lang="en-US" sz="4400"/>
              <a:t>Pancreas</a:t>
            </a:r>
          </a:p>
          <a:p>
            <a:r>
              <a:rPr lang="en-US" sz="4400"/>
              <a:t>Gall Bladder</a:t>
            </a:r>
          </a:p>
          <a:p>
            <a:r>
              <a:rPr lang="en-US" sz="4400"/>
              <a:t>Spleen</a:t>
            </a:r>
            <a:endParaRPr lang="en-US"/>
          </a:p>
        </p:txBody>
      </p:sp>
      <p:pic>
        <p:nvPicPr>
          <p:cNvPr id="8196" name="Picture 4" descr="images-14"/>
          <p:cNvPicPr>
            <a:picLocks noChangeAspect="1" noChangeArrowheads="1"/>
          </p:cNvPicPr>
          <p:nvPr/>
        </p:nvPicPr>
        <p:blipFill>
          <a:blip r:embed="rId3"/>
          <a:srcRect/>
          <a:stretch>
            <a:fillRect/>
          </a:stretch>
        </p:blipFill>
        <p:spPr bwMode="auto">
          <a:xfrm>
            <a:off x="4724400" y="2209800"/>
            <a:ext cx="3657600" cy="3443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901700"/>
            <a:ext cx="7772400" cy="727075"/>
          </a:xfrm>
        </p:spPr>
        <p:txBody>
          <a:bodyPr/>
          <a:lstStyle/>
          <a:p>
            <a:r>
              <a:rPr lang="en-US"/>
              <a:t>Nutrition </a:t>
            </a:r>
          </a:p>
        </p:txBody>
      </p:sp>
      <p:sp>
        <p:nvSpPr>
          <p:cNvPr id="30723" name="Rectangle 3"/>
          <p:cNvSpPr>
            <a:spLocks noGrp="1" noChangeArrowheads="1"/>
          </p:cNvSpPr>
          <p:nvPr>
            <p:ph type="body" idx="1"/>
          </p:nvPr>
        </p:nvSpPr>
        <p:spPr>
          <a:xfrm>
            <a:off x="304800" y="1828800"/>
            <a:ext cx="8610600" cy="5029200"/>
          </a:xfrm>
        </p:spPr>
        <p:txBody>
          <a:bodyPr/>
          <a:lstStyle/>
          <a:p>
            <a:pPr marL="447675" indent="-447675">
              <a:buFontTx/>
              <a:buNone/>
            </a:pPr>
            <a:r>
              <a:rPr lang="en-US" sz="2400" b="1">
                <a:solidFill>
                  <a:srgbClr val="F0140E"/>
                </a:solidFill>
              </a:rPr>
              <a:t>Process by which organisms obtain and utilize their food.</a:t>
            </a:r>
            <a:r>
              <a:rPr lang="en-US" sz="2400"/>
              <a:t> </a:t>
            </a:r>
          </a:p>
          <a:p>
            <a:pPr marL="447675" indent="-447675">
              <a:buFontTx/>
              <a:buNone/>
            </a:pPr>
            <a:endParaRPr lang="en-US" sz="2400"/>
          </a:p>
          <a:p>
            <a:pPr marL="447675" indent="-447675">
              <a:buFontTx/>
              <a:buNone/>
            </a:pPr>
            <a:r>
              <a:rPr lang="en-US" sz="2400"/>
              <a:t>There are two parts to Nutrition:</a:t>
            </a:r>
          </a:p>
          <a:p>
            <a:pPr marL="447675" indent="-447675">
              <a:buFontTx/>
              <a:buNone/>
            </a:pPr>
            <a:r>
              <a:rPr lang="en-US" sz="2400"/>
              <a:t>	1. </a:t>
            </a:r>
            <a:r>
              <a:rPr lang="en-US" sz="2400" b="1"/>
              <a:t>Ingestion</a:t>
            </a:r>
            <a:r>
              <a:rPr lang="en-US" sz="2400"/>
              <a:t>- process of taking food into the 			digestive system so that it may be 				hydrolized or digested.</a:t>
            </a:r>
          </a:p>
          <a:p>
            <a:pPr marL="447675" indent="-447675">
              <a:buFontTx/>
              <a:buNone/>
            </a:pPr>
            <a:r>
              <a:rPr lang="en-US" sz="2400"/>
              <a:t>	2. </a:t>
            </a:r>
            <a:r>
              <a:rPr lang="en-US" sz="2400" b="1"/>
              <a:t>Digestion</a:t>
            </a:r>
            <a:r>
              <a:rPr lang="en-US" sz="2400"/>
              <a:t>- the breakdown of food (either 			chemically or mechanically) in order to 			    utilize nutrients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962025"/>
            <a:ext cx="7772400" cy="666750"/>
          </a:xfrm>
        </p:spPr>
        <p:txBody>
          <a:bodyPr/>
          <a:lstStyle/>
          <a:p>
            <a:r>
              <a:rPr lang="en-US"/>
              <a:t>Gall bladder </a:t>
            </a:r>
          </a:p>
        </p:txBody>
      </p:sp>
      <p:sp>
        <p:nvSpPr>
          <p:cNvPr id="40963" name="Rectangle 3"/>
          <p:cNvSpPr>
            <a:spLocks noGrp="1" noChangeArrowheads="1"/>
          </p:cNvSpPr>
          <p:nvPr>
            <p:ph type="body" idx="1"/>
          </p:nvPr>
        </p:nvSpPr>
        <p:spPr>
          <a:xfrm>
            <a:off x="457200" y="1981200"/>
            <a:ext cx="8458200" cy="4495800"/>
          </a:xfrm>
        </p:spPr>
        <p:txBody>
          <a:bodyPr/>
          <a:lstStyle/>
          <a:p>
            <a:pPr marL="447675" indent="-447675">
              <a:lnSpc>
                <a:spcPct val="90000"/>
              </a:lnSpc>
            </a:pPr>
            <a:r>
              <a:rPr lang="en-US"/>
              <a:t>Pouch structure located near the liver which concentrates and stores bile</a:t>
            </a:r>
          </a:p>
          <a:p>
            <a:pPr marL="447675" indent="-447675">
              <a:lnSpc>
                <a:spcPct val="90000"/>
              </a:lnSpc>
            </a:pPr>
            <a:endParaRPr lang="en-US"/>
          </a:p>
          <a:p>
            <a:pPr marL="447675" indent="-447675">
              <a:lnSpc>
                <a:spcPct val="90000"/>
              </a:lnSpc>
            </a:pPr>
            <a:r>
              <a:rPr lang="en-US" b="1"/>
              <a:t>Bile duct</a:t>
            </a:r>
            <a:r>
              <a:rPr lang="en-US"/>
              <a:t> – a long tube that carries BILE. The top half of the common bile duct is associated with the liver, while the bottom half of the common bile duct is associated with the pancreas, through which it passes on its way to the intestine.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777875"/>
            <a:ext cx="7772400" cy="850900"/>
          </a:xfrm>
        </p:spPr>
        <p:txBody>
          <a:bodyPr/>
          <a:lstStyle/>
          <a:p>
            <a:r>
              <a:rPr lang="en-US"/>
              <a:t>BILE</a:t>
            </a:r>
          </a:p>
        </p:txBody>
      </p:sp>
      <p:sp>
        <p:nvSpPr>
          <p:cNvPr id="43011" name="Rectangle 3"/>
          <p:cNvSpPr>
            <a:spLocks noGrp="1" noChangeArrowheads="1"/>
          </p:cNvSpPr>
          <p:nvPr>
            <p:ph type="body" idx="1"/>
          </p:nvPr>
        </p:nvSpPr>
        <p:spPr>
          <a:xfrm>
            <a:off x="457200" y="1981200"/>
            <a:ext cx="8382000" cy="4648200"/>
          </a:xfrm>
        </p:spPr>
        <p:txBody>
          <a:bodyPr/>
          <a:lstStyle/>
          <a:p>
            <a:r>
              <a:rPr lang="en-US"/>
              <a:t>Bile emulsifies lipids (physically breaks apart FATS)</a:t>
            </a:r>
          </a:p>
          <a:p>
            <a:endParaRPr lang="en-US">
              <a:solidFill>
                <a:schemeClr val="accent1"/>
              </a:solidFill>
            </a:endParaRPr>
          </a:p>
          <a:p>
            <a:r>
              <a:rPr lang="en-US"/>
              <a:t>Bile is a bitter, greenish-yellow alkaline fluid, stored in the gallbladder between meals and upon eating is discharged into the duodenum where it aids the process of digestion.</a:t>
            </a:r>
            <a:r>
              <a:rPr lang="en-US">
                <a:solidFill>
                  <a:schemeClr val="accent1"/>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962025"/>
            <a:ext cx="7772400" cy="666750"/>
          </a:xfrm>
        </p:spPr>
        <p:txBody>
          <a:bodyPr/>
          <a:lstStyle/>
          <a:p>
            <a:r>
              <a:rPr lang="en-US"/>
              <a:t>Pancreas </a:t>
            </a:r>
          </a:p>
        </p:txBody>
      </p:sp>
      <p:sp>
        <p:nvSpPr>
          <p:cNvPr id="45059" name="Rectangle 3"/>
          <p:cNvSpPr>
            <a:spLocks noGrp="1" noChangeArrowheads="1"/>
          </p:cNvSpPr>
          <p:nvPr>
            <p:ph type="body" idx="1"/>
          </p:nvPr>
        </p:nvSpPr>
        <p:spPr>
          <a:xfrm>
            <a:off x="0" y="1981200"/>
            <a:ext cx="9144000" cy="4572000"/>
          </a:xfrm>
        </p:spPr>
        <p:txBody>
          <a:bodyPr/>
          <a:lstStyle/>
          <a:p>
            <a:r>
              <a:rPr lang="en-US"/>
              <a:t>An organ which secretes both digestive enzymes (exocrine) and hormones (endocrine)</a:t>
            </a:r>
          </a:p>
          <a:p>
            <a:endParaRPr lang="en-US"/>
          </a:p>
          <a:p>
            <a:r>
              <a:rPr lang="en-US"/>
              <a:t>** Pancreatic juice digests all major nutrient types. </a:t>
            </a:r>
          </a:p>
          <a:p>
            <a:endParaRPr lang="en-US"/>
          </a:p>
          <a:p>
            <a:r>
              <a:rPr lang="en-US"/>
              <a:t>Nearly all digestion occurs in the small intestine &amp; all digestion is completed in the SI.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4"/>
          <a:srcRect b="4578"/>
          <a:stretch>
            <a:fillRect/>
          </a:stretch>
        </p:blipFill>
        <p:spPr bwMode="auto">
          <a:xfrm>
            <a:off x="3348038" y="3429000"/>
            <a:ext cx="5795962" cy="3233738"/>
          </a:xfrm>
          <a:prstGeom prst="rect">
            <a:avLst/>
          </a:prstGeom>
          <a:noFill/>
        </p:spPr>
      </p:pic>
      <p:sp>
        <p:nvSpPr>
          <p:cNvPr id="91139" name="Rectangle 3"/>
          <p:cNvSpPr>
            <a:spLocks noGrp="1" noChangeArrowheads="1"/>
          </p:cNvSpPr>
          <p:nvPr>
            <p:ph type="title"/>
          </p:nvPr>
        </p:nvSpPr>
        <p:spPr/>
        <p:txBody>
          <a:bodyPr/>
          <a:lstStyle/>
          <a:p>
            <a:r>
              <a:rPr lang="en-US"/>
              <a:t>Pancreas </a:t>
            </a:r>
          </a:p>
        </p:txBody>
      </p:sp>
      <p:sp>
        <p:nvSpPr>
          <p:cNvPr id="91140" name="Rectangle 4"/>
          <p:cNvSpPr>
            <a:spLocks noGrp="1" noChangeArrowheads="1"/>
          </p:cNvSpPr>
          <p:nvPr>
            <p:ph type="body" idx="1"/>
          </p:nvPr>
        </p:nvSpPr>
        <p:spPr>
          <a:xfrm>
            <a:off x="838200" y="1371600"/>
            <a:ext cx="7315200" cy="5334000"/>
          </a:xfrm>
        </p:spPr>
        <p:txBody>
          <a:bodyPr/>
          <a:lstStyle/>
          <a:p>
            <a:pPr>
              <a:buClr>
                <a:srgbClr val="000061"/>
              </a:buClr>
            </a:pPr>
            <a:r>
              <a:rPr lang="en-US" u="sng">
                <a:solidFill>
                  <a:srgbClr val="CC0000"/>
                </a:solidFill>
              </a:rPr>
              <a:t>Digestive enzymes</a:t>
            </a:r>
            <a:r>
              <a:rPr lang="en-US">
                <a:solidFill>
                  <a:srgbClr val="000000"/>
                </a:solidFill>
              </a:rPr>
              <a:t> </a:t>
            </a:r>
          </a:p>
          <a:p>
            <a:pPr lvl="1"/>
            <a:r>
              <a:rPr lang="en-US" u="sng">
                <a:solidFill>
                  <a:srgbClr val="CC0000"/>
                </a:solidFill>
              </a:rPr>
              <a:t>digest proteins</a:t>
            </a:r>
            <a:endParaRPr lang="en-US"/>
          </a:p>
          <a:p>
            <a:pPr lvl="2"/>
            <a:r>
              <a:rPr lang="en-US"/>
              <a:t>trypsin, chymotrypsin</a:t>
            </a:r>
          </a:p>
          <a:p>
            <a:pPr lvl="1"/>
            <a:r>
              <a:rPr lang="en-US" u="sng">
                <a:solidFill>
                  <a:srgbClr val="CC0000"/>
                </a:solidFill>
              </a:rPr>
              <a:t>digest starch</a:t>
            </a:r>
            <a:endParaRPr lang="en-US"/>
          </a:p>
          <a:p>
            <a:pPr lvl="2"/>
            <a:r>
              <a:rPr lang="en-US"/>
              <a:t>amylase</a:t>
            </a:r>
            <a:endParaRPr lang="en-US">
              <a:solidFill>
                <a:srgbClr val="000000"/>
              </a:solidFill>
            </a:endParaRPr>
          </a:p>
          <a:p>
            <a:r>
              <a:rPr lang="en-US"/>
              <a:t>Buffers </a:t>
            </a:r>
          </a:p>
          <a:p>
            <a:pPr lvl="1"/>
            <a:r>
              <a:rPr lang="en-US"/>
              <a:t>neutralizes </a:t>
            </a:r>
            <a:br>
              <a:rPr lang="en-US"/>
            </a:br>
            <a:r>
              <a:rPr lang="en-US"/>
              <a:t>acid from </a:t>
            </a:r>
            <a:br>
              <a:rPr lang="en-US"/>
            </a:br>
            <a:r>
              <a:rPr lang="en-US"/>
              <a:t>stomach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40">
                                            <p:txEl>
                                              <p:pRg st="1" end="1"/>
                                            </p:txEl>
                                          </p:spTgt>
                                        </p:tgtEl>
                                        <p:attrNameLst>
                                          <p:attrName>style.visibility</p:attrName>
                                        </p:attrNameLst>
                                      </p:cBhvr>
                                      <p:to>
                                        <p:strVal val="visible"/>
                                      </p:to>
                                    </p:set>
                                    <p:anim calcmode="lin" valueType="num">
                                      <p:cBhvr additive="base">
                                        <p:cTn id="7" dur="500" fill="hold"/>
                                        <p:tgtEl>
                                          <p:spTgt spid="9114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4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1140">
                                            <p:txEl>
                                              <p:pRg st="2" end="2"/>
                                            </p:txEl>
                                          </p:spTgt>
                                        </p:tgtEl>
                                        <p:attrNameLst>
                                          <p:attrName>style.visibility</p:attrName>
                                        </p:attrNameLst>
                                      </p:cBhvr>
                                      <p:to>
                                        <p:strVal val="visible"/>
                                      </p:to>
                                    </p:set>
                                    <p:anim calcmode="lin" valueType="num">
                                      <p:cBhvr additive="base">
                                        <p:cTn id="12" dur="500" fill="hold"/>
                                        <p:tgtEl>
                                          <p:spTgt spid="91140">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11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1140">
                                            <p:txEl>
                                              <p:pRg st="3" end="3"/>
                                            </p:txEl>
                                          </p:spTgt>
                                        </p:tgtEl>
                                        <p:attrNameLst>
                                          <p:attrName>style.visibility</p:attrName>
                                        </p:attrNameLst>
                                      </p:cBhvr>
                                      <p:to>
                                        <p:strVal val="visible"/>
                                      </p:to>
                                    </p:set>
                                    <p:anim calcmode="lin" valueType="num">
                                      <p:cBhvr additive="base">
                                        <p:cTn id="18" dur="500" fill="hold"/>
                                        <p:tgtEl>
                                          <p:spTgt spid="91140">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11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1140">
                                            <p:txEl>
                                              <p:pRg st="4" end="4"/>
                                            </p:txEl>
                                          </p:spTgt>
                                        </p:tgtEl>
                                        <p:attrNameLst>
                                          <p:attrName>style.visibility</p:attrName>
                                        </p:attrNameLst>
                                      </p:cBhvr>
                                      <p:to>
                                        <p:strVal val="visible"/>
                                      </p:to>
                                    </p:set>
                                    <p:anim calcmode="lin" valueType="num">
                                      <p:cBhvr additive="base">
                                        <p:cTn id="24" dur="500" fill="hold"/>
                                        <p:tgtEl>
                                          <p:spTgt spid="91140">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11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builtIn="1"/>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1140">
                                            <p:txEl>
                                              <p:pRg st="6" end="6"/>
                                            </p:txEl>
                                          </p:spTgt>
                                        </p:tgtEl>
                                        <p:attrNameLst>
                                          <p:attrName>style.visibility</p:attrName>
                                        </p:attrNameLst>
                                      </p:cBhvr>
                                      <p:to>
                                        <p:strVal val="visible"/>
                                      </p:to>
                                    </p:set>
                                    <p:anim calcmode="lin" valueType="num">
                                      <p:cBhvr additive="base">
                                        <p:cTn id="30" dur="500" fill="hold"/>
                                        <p:tgtEl>
                                          <p:spTgt spid="91140">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11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ileduct"/>
          <p:cNvPicPr>
            <a:picLocks noChangeAspect="1" noChangeArrowheads="1"/>
          </p:cNvPicPr>
          <p:nvPr/>
        </p:nvPicPr>
        <p:blipFill>
          <a:blip r:embed="rId3"/>
          <a:srcRect/>
          <a:stretch>
            <a:fillRect/>
          </a:stretch>
        </p:blipFill>
        <p:spPr bwMode="auto">
          <a:xfrm>
            <a:off x="1295400" y="263525"/>
            <a:ext cx="6629400" cy="64039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228600"/>
            <a:ext cx="7772400" cy="990600"/>
          </a:xfrm>
        </p:spPr>
        <p:txBody>
          <a:bodyPr/>
          <a:lstStyle/>
          <a:p>
            <a:r>
              <a:rPr lang="en-US"/>
              <a:t>Liver </a:t>
            </a:r>
          </a:p>
        </p:txBody>
      </p:sp>
      <p:sp>
        <p:nvSpPr>
          <p:cNvPr id="111619" name="Rectangle 3"/>
          <p:cNvSpPr>
            <a:spLocks noGrp="1" noChangeArrowheads="1"/>
          </p:cNvSpPr>
          <p:nvPr>
            <p:ph type="body" idx="1"/>
          </p:nvPr>
        </p:nvSpPr>
        <p:spPr>
          <a:xfrm>
            <a:off x="685800" y="1066800"/>
            <a:ext cx="7772400" cy="2362200"/>
          </a:xfrm>
        </p:spPr>
        <p:txBody>
          <a:bodyPr/>
          <a:lstStyle/>
          <a:p>
            <a:pPr>
              <a:lnSpc>
                <a:spcPct val="90000"/>
              </a:lnSpc>
            </a:pPr>
            <a:r>
              <a:rPr lang="en-US"/>
              <a:t>Function</a:t>
            </a:r>
          </a:p>
          <a:p>
            <a:pPr lvl="1">
              <a:lnSpc>
                <a:spcPct val="90000"/>
              </a:lnSpc>
            </a:pPr>
            <a:r>
              <a:rPr lang="en-US" sz="2900" u="sng">
                <a:solidFill>
                  <a:srgbClr val="CC0000"/>
                </a:solidFill>
              </a:rPr>
              <a:t>produces bile</a:t>
            </a:r>
            <a:endParaRPr lang="en-US" sz="2900">
              <a:solidFill>
                <a:srgbClr val="000000"/>
              </a:solidFill>
            </a:endParaRPr>
          </a:p>
          <a:p>
            <a:pPr lvl="2">
              <a:lnSpc>
                <a:spcPct val="90000"/>
              </a:lnSpc>
            </a:pPr>
            <a:r>
              <a:rPr lang="en-US" u="sng">
                <a:solidFill>
                  <a:srgbClr val="CC0000"/>
                </a:solidFill>
              </a:rPr>
              <a:t>bile stored in gallbladder until needed</a:t>
            </a:r>
            <a:endParaRPr lang="en-US"/>
          </a:p>
          <a:p>
            <a:pPr lvl="2">
              <a:lnSpc>
                <a:spcPct val="90000"/>
              </a:lnSpc>
            </a:pPr>
            <a:r>
              <a:rPr lang="en-US" u="sng">
                <a:solidFill>
                  <a:srgbClr val="CC0000"/>
                </a:solidFill>
              </a:rPr>
              <a:t>breaks up fats</a:t>
            </a:r>
            <a:r>
              <a:rPr lang="en-US"/>
              <a:t> </a:t>
            </a:r>
          </a:p>
          <a:p>
            <a:pPr lvl="3">
              <a:lnSpc>
                <a:spcPct val="90000"/>
              </a:lnSpc>
            </a:pPr>
            <a:r>
              <a:rPr lang="en-US"/>
              <a:t>act like detergents to breakup fats</a:t>
            </a:r>
          </a:p>
        </p:txBody>
      </p:sp>
      <p:pic>
        <p:nvPicPr>
          <p:cNvPr id="111620" name="Picture 4"/>
          <p:cNvPicPr>
            <a:picLocks noChangeAspect="1" noChangeArrowheads="1"/>
          </p:cNvPicPr>
          <p:nvPr/>
        </p:nvPicPr>
        <p:blipFill>
          <a:blip r:embed="rId5"/>
          <a:srcRect b="4578"/>
          <a:stretch>
            <a:fillRect/>
          </a:stretch>
        </p:blipFill>
        <p:spPr bwMode="auto">
          <a:xfrm>
            <a:off x="3505200" y="3429000"/>
            <a:ext cx="5635625" cy="3233738"/>
          </a:xfrm>
          <a:prstGeom prst="rect">
            <a:avLst/>
          </a:prstGeom>
          <a:noFill/>
        </p:spPr>
      </p:pic>
      <p:sp>
        <p:nvSpPr>
          <p:cNvPr id="111621" name="Rectangle 5"/>
          <p:cNvSpPr>
            <a:spLocks noChangeArrowheads="1"/>
          </p:cNvSpPr>
          <p:nvPr/>
        </p:nvSpPr>
        <p:spPr bwMode="auto">
          <a:xfrm>
            <a:off x="76200" y="4559300"/>
            <a:ext cx="2895600" cy="2222500"/>
          </a:xfrm>
          <a:prstGeom prst="rect">
            <a:avLst/>
          </a:prstGeom>
          <a:solidFill>
            <a:srgbClr val="FFCC18"/>
          </a:solidFill>
          <a:ln w="9525">
            <a:noFill/>
            <a:miter lim="800000"/>
            <a:headEnd/>
            <a:tailEnd/>
          </a:ln>
          <a:effectLst>
            <a:outerShdw dist="35921" dir="2700000" algn="ctr" rotWithShape="0">
              <a:srgbClr val="808080">
                <a:alpha val="75000"/>
              </a:srgbClr>
            </a:outerShdw>
          </a:effectLst>
        </p:spPr>
        <p:txBody>
          <a:bodyPr>
            <a:spAutoFit/>
          </a:bodyPr>
          <a:lstStyle/>
          <a:p>
            <a:pPr eaLnBrk="1" hangingPunct="1">
              <a:spcBef>
                <a:spcPct val="20000"/>
              </a:spcBef>
              <a:buClr>
                <a:schemeClr val="tx1"/>
              </a:buClr>
              <a:buSzPct val="60000"/>
            </a:pPr>
            <a:r>
              <a:rPr lang="en-US" sz="2400" b="1">
                <a:solidFill>
                  <a:srgbClr val="CC0000"/>
                </a:solidFill>
              </a:rPr>
              <a:t>bile contains colors from old red blood cells collected in liver =</a:t>
            </a:r>
            <a:endParaRPr lang="en-US" sz="2400" b="1"/>
          </a:p>
          <a:p>
            <a:pPr eaLnBrk="1" hangingPunct="1">
              <a:spcBef>
                <a:spcPct val="20000"/>
              </a:spcBef>
              <a:buClr>
                <a:schemeClr val="hlink"/>
              </a:buClr>
              <a:buSzPct val="95000"/>
            </a:pPr>
            <a:r>
              <a:rPr lang="en-US" sz="2000" b="1">
                <a:solidFill>
                  <a:srgbClr val="660000"/>
                </a:solidFill>
              </a:rPr>
              <a:t>iron in RBC rusts &amp; makes feces brown</a:t>
            </a:r>
            <a:endParaRPr lang="en-US" sz="2000" b="1">
              <a:solidFill>
                <a:srgbClr val="0F11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additive="base">
                                        <p:cTn id="7"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 calcmode="lin" valueType="num">
                                      <p:cBhvr additive="base">
                                        <p:cTn id="13"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anim calcmode="lin" valueType="num">
                                      <p:cBhvr additive="base">
                                        <p:cTn id="19"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19">
                                            <p:txEl>
                                              <p:pRg st="4" end="4"/>
                                            </p:txEl>
                                          </p:spTgt>
                                        </p:tgtEl>
                                        <p:attrNameLst>
                                          <p:attrName>style.visibility</p:attrName>
                                        </p:attrNameLst>
                                      </p:cBhvr>
                                      <p:to>
                                        <p:strVal val="visible"/>
                                      </p:to>
                                    </p:set>
                                    <p:anim calcmode="lin" valueType="num">
                                      <p:cBhvr additive="base">
                                        <p:cTn id="25"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11621"/>
                                        </p:tgtEl>
                                        <p:attrNameLst>
                                          <p:attrName>style.visibility</p:attrName>
                                        </p:attrNameLst>
                                      </p:cBhvr>
                                      <p:to>
                                        <p:strVal val="visible"/>
                                      </p:to>
                                    </p:set>
                                    <p:animEffect transition="in" filter="box(out)">
                                      <p:cBhvr>
                                        <p:cTn id="31" dur="500"/>
                                        <p:tgtEl>
                                          <p:spTgt spid="111621"/>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P spid="1116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026" descr="41-13-HumanDigestiveSys-NL"/>
          <p:cNvPicPr>
            <a:picLocks noChangeAspect="1" noChangeArrowheads="1"/>
          </p:cNvPicPr>
          <p:nvPr/>
        </p:nvPicPr>
        <p:blipFill>
          <a:blip r:embed="rId4"/>
          <a:srcRect b="3600"/>
          <a:stretch>
            <a:fillRect/>
          </a:stretch>
        </p:blipFill>
        <p:spPr bwMode="auto">
          <a:xfrm>
            <a:off x="304800" y="481013"/>
            <a:ext cx="8521700" cy="6376987"/>
          </a:xfrm>
          <a:prstGeom prst="rect">
            <a:avLst/>
          </a:prstGeom>
          <a:noFill/>
          <a:ln w="9525">
            <a:noFill/>
            <a:miter lim="800000"/>
            <a:headEnd/>
            <a:tailEnd/>
          </a:ln>
        </p:spPr>
      </p:pic>
      <p:sp>
        <p:nvSpPr>
          <p:cNvPr id="113667" name="Line 1027"/>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p:spPr>
        <p:txBody>
          <a:bodyPr wrap="none" anchor="ctr"/>
          <a:lstStyle/>
          <a:p>
            <a:endParaRPr lang="en-ZA"/>
          </a:p>
        </p:txBody>
      </p:sp>
      <p:sp>
        <p:nvSpPr>
          <p:cNvPr id="113668" name="Line 1028"/>
          <p:cNvSpPr>
            <a:spLocks noChangeShapeType="1"/>
          </p:cNvSpPr>
          <p:nvPr/>
        </p:nvSpPr>
        <p:spPr bwMode="auto">
          <a:xfrm flipH="1">
            <a:off x="4953000" y="1793875"/>
            <a:ext cx="1887538" cy="2625725"/>
          </a:xfrm>
          <a:prstGeom prst="line">
            <a:avLst/>
          </a:prstGeom>
          <a:noFill/>
          <a:ln w="57150">
            <a:solidFill>
              <a:schemeClr val="hlink"/>
            </a:solidFill>
            <a:round/>
            <a:headEnd/>
            <a:tailEnd/>
          </a:ln>
          <a:effectLst/>
        </p:spPr>
        <p:txBody>
          <a:bodyPr wrap="none" anchor="ctr"/>
          <a:lstStyle/>
          <a:p>
            <a:endParaRPr lang="en-ZA"/>
          </a:p>
        </p:txBody>
      </p:sp>
      <p:sp>
        <p:nvSpPr>
          <p:cNvPr id="113669" name="Line 1029"/>
          <p:cNvSpPr>
            <a:spLocks noChangeShapeType="1"/>
          </p:cNvSpPr>
          <p:nvPr/>
        </p:nvSpPr>
        <p:spPr bwMode="auto">
          <a:xfrm flipH="1" flipV="1">
            <a:off x="2847975" y="4238625"/>
            <a:ext cx="1503363" cy="714375"/>
          </a:xfrm>
          <a:prstGeom prst="line">
            <a:avLst/>
          </a:prstGeom>
          <a:noFill/>
          <a:ln w="57150">
            <a:solidFill>
              <a:schemeClr val="hlink"/>
            </a:solidFill>
            <a:round/>
            <a:headEnd/>
            <a:tailEnd/>
          </a:ln>
          <a:effectLst/>
        </p:spPr>
        <p:txBody>
          <a:bodyPr wrap="none" anchor="ctr"/>
          <a:lstStyle/>
          <a:p>
            <a:endParaRPr lang="en-ZA"/>
          </a:p>
        </p:txBody>
      </p:sp>
      <p:sp>
        <p:nvSpPr>
          <p:cNvPr id="113670" name="Text Box 1030"/>
          <p:cNvSpPr txBox="1">
            <a:spLocks noChangeArrowheads="1"/>
          </p:cNvSpPr>
          <p:nvPr/>
        </p:nvSpPr>
        <p:spPr bwMode="auto">
          <a:xfrm>
            <a:off x="0" y="3749675"/>
            <a:ext cx="3349625" cy="900113"/>
          </a:xfrm>
          <a:prstGeom prst="rect">
            <a:avLst/>
          </a:prstGeom>
          <a:solidFill>
            <a:schemeClr val="bg2"/>
          </a:solidFill>
          <a:ln w="38100">
            <a:noFill/>
            <a:miter lim="800000"/>
            <a:headEnd/>
            <a:tailEnd/>
          </a:ln>
          <a:effectLst/>
        </p:spPr>
        <p:txBody>
          <a:bodyPr tIns="91440">
            <a:spAutoFit/>
          </a:bodyPr>
          <a:lstStyle/>
          <a:p>
            <a:pPr marL="111125" indent="-111125">
              <a:lnSpc>
                <a:spcPct val="50000"/>
              </a:lnSpc>
              <a:spcBef>
                <a:spcPct val="50000"/>
              </a:spcBef>
            </a:pPr>
            <a:r>
              <a:rPr lang="en-US" sz="2000" b="1" u="sng">
                <a:solidFill>
                  <a:srgbClr val="CC0000"/>
                </a:solidFill>
              </a:rPr>
              <a:t>pancreas</a:t>
            </a:r>
            <a:endParaRPr lang="en-US" sz="2000" b="1" u="sng">
              <a:solidFill>
                <a:srgbClr val="0F116A"/>
              </a:solidFill>
            </a:endParaRPr>
          </a:p>
          <a:p>
            <a:pPr marL="111125" indent="-111125">
              <a:lnSpc>
                <a:spcPct val="50000"/>
              </a:lnSpc>
              <a:spcBef>
                <a:spcPct val="50000"/>
              </a:spcBef>
            </a:pPr>
            <a:r>
              <a:rPr lang="en-US" sz="2000" b="1">
                <a:solidFill>
                  <a:srgbClr val="0F116A"/>
                </a:solidFill>
                <a:sym typeface="Wingdings" pitchFamily="84" charset="2"/>
              </a:rPr>
              <a:t></a:t>
            </a:r>
            <a:r>
              <a:rPr lang="en-US" sz="2000" b="1">
                <a:solidFill>
                  <a:srgbClr val="0F116A"/>
                </a:solidFill>
              </a:rPr>
              <a:t>produces enzymes to </a:t>
            </a:r>
          </a:p>
          <a:p>
            <a:pPr marL="111125" indent="-111125">
              <a:lnSpc>
                <a:spcPct val="50000"/>
              </a:lnSpc>
              <a:spcBef>
                <a:spcPct val="50000"/>
              </a:spcBef>
            </a:pPr>
            <a:r>
              <a:rPr lang="en-US" sz="2000" b="1">
                <a:solidFill>
                  <a:srgbClr val="0F116A"/>
                </a:solidFill>
              </a:rPr>
              <a:t>	digest proteins &amp; starch</a:t>
            </a:r>
          </a:p>
        </p:txBody>
      </p:sp>
      <p:sp>
        <p:nvSpPr>
          <p:cNvPr id="113671" name="Text Box 1031"/>
          <p:cNvSpPr txBox="1">
            <a:spLocks noChangeArrowheads="1"/>
          </p:cNvSpPr>
          <p:nvPr/>
        </p:nvSpPr>
        <p:spPr bwMode="auto">
          <a:xfrm>
            <a:off x="6553200" y="400050"/>
            <a:ext cx="2468563" cy="1509713"/>
          </a:xfrm>
          <a:prstGeom prst="rect">
            <a:avLst/>
          </a:prstGeom>
          <a:solidFill>
            <a:schemeClr val="bg2"/>
          </a:solidFill>
          <a:ln w="38100">
            <a:noFill/>
            <a:miter lim="800000"/>
            <a:headEnd/>
            <a:tailEnd/>
          </a:ln>
          <a:effectLst/>
        </p:spPr>
        <p:txBody>
          <a:bodyPr tIns="91440">
            <a:spAutoFit/>
          </a:bodyPr>
          <a:lstStyle/>
          <a:p>
            <a:pPr>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kills germs </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digest proteins</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store food</a:t>
            </a:r>
          </a:p>
        </p:txBody>
      </p:sp>
      <p:sp>
        <p:nvSpPr>
          <p:cNvPr id="113672" name="Text Box 1032"/>
          <p:cNvSpPr txBox="1">
            <a:spLocks noChangeArrowheads="1"/>
          </p:cNvSpPr>
          <p:nvPr/>
        </p:nvSpPr>
        <p:spPr bwMode="auto">
          <a:xfrm>
            <a:off x="1295400" y="292100"/>
            <a:ext cx="2352675" cy="1509713"/>
          </a:xfrm>
          <a:prstGeom prst="rect">
            <a:avLst/>
          </a:prstGeom>
          <a:solidFill>
            <a:schemeClr val="bg2"/>
          </a:solidFill>
          <a:ln w="9525">
            <a:noFill/>
            <a:miter lim="800000"/>
            <a:headEnd/>
            <a:tailEnd/>
          </a:ln>
          <a:effectLst/>
        </p:spPr>
        <p:txBody>
          <a:bodyPr tIns="91440">
            <a:spAutoFit/>
          </a:bodyPr>
          <a:lstStyle/>
          <a:p>
            <a:pPr>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moisten food</a:t>
            </a:r>
          </a:p>
        </p:txBody>
      </p:sp>
      <p:grpSp>
        <p:nvGrpSpPr>
          <p:cNvPr id="113673" name="Group 1033"/>
          <p:cNvGrpSpPr>
            <a:grpSpLocks/>
          </p:cNvGrpSpPr>
          <p:nvPr/>
        </p:nvGrpSpPr>
        <p:grpSpPr bwMode="auto">
          <a:xfrm>
            <a:off x="42863" y="2127250"/>
            <a:ext cx="3927475" cy="1987550"/>
            <a:chOff x="27" y="1340"/>
            <a:chExt cx="2474" cy="1252"/>
          </a:xfrm>
        </p:grpSpPr>
        <p:sp>
          <p:nvSpPr>
            <p:cNvPr id="113674" name="Line 1034"/>
            <p:cNvSpPr>
              <a:spLocks noChangeShapeType="1"/>
            </p:cNvSpPr>
            <p:nvPr/>
          </p:nvSpPr>
          <p:spPr bwMode="auto">
            <a:xfrm flipH="1" flipV="1">
              <a:off x="1814" y="1724"/>
              <a:ext cx="687" cy="868"/>
            </a:xfrm>
            <a:prstGeom prst="line">
              <a:avLst/>
            </a:prstGeom>
            <a:noFill/>
            <a:ln w="57150">
              <a:solidFill>
                <a:schemeClr val="hlink"/>
              </a:solidFill>
              <a:round/>
              <a:headEnd/>
              <a:tailEnd/>
            </a:ln>
            <a:effectLst/>
          </p:spPr>
          <p:txBody>
            <a:bodyPr wrap="none" anchor="ctr"/>
            <a:lstStyle/>
            <a:p>
              <a:endParaRPr lang="en-ZA"/>
            </a:p>
          </p:txBody>
        </p:sp>
        <p:sp>
          <p:nvSpPr>
            <p:cNvPr id="113675" name="Text Box 1035"/>
            <p:cNvSpPr txBox="1">
              <a:spLocks noChangeArrowheads="1"/>
            </p:cNvSpPr>
            <p:nvPr/>
          </p:nvSpPr>
          <p:spPr bwMode="auto">
            <a:xfrm>
              <a:off x="27" y="1340"/>
              <a:ext cx="1965" cy="783"/>
            </a:xfrm>
            <a:prstGeom prst="rect">
              <a:avLst/>
            </a:prstGeom>
            <a:solidFill>
              <a:schemeClr val="bg2"/>
            </a:solidFill>
            <a:ln w="38100">
              <a:solidFill>
                <a:srgbClr val="CC0000"/>
              </a:solidFill>
              <a:miter lim="800000"/>
              <a:headEnd/>
              <a:tailEnd/>
            </a:ln>
            <a:effectLst/>
          </p:spPr>
          <p:txBody>
            <a:bodyPr tIns="91440" rIns="0">
              <a:spAutoFit/>
            </a:bodyPr>
            <a:lstStyle/>
            <a:p>
              <a:pPr>
                <a:lnSpc>
                  <a:spcPct val="50000"/>
                </a:lnSpc>
                <a:spcBef>
                  <a:spcPct val="50000"/>
                </a:spcBef>
                <a:tabLst>
                  <a:tab pos="225425" algn="l"/>
                </a:tabLst>
              </a:pPr>
              <a:r>
                <a:rPr lang="en-US" sz="2000" b="1" u="sng">
                  <a:solidFill>
                    <a:srgbClr val="CC0000"/>
                  </a:solidFill>
                </a:rPr>
                <a:t>liver</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produces bile</a:t>
              </a:r>
            </a:p>
            <a:p>
              <a:pPr>
                <a:lnSpc>
                  <a:spcPct val="50000"/>
                </a:lnSpc>
                <a:spcBef>
                  <a:spcPct val="50000"/>
                </a:spcBef>
                <a:tabLst>
                  <a:tab pos="225425" algn="l"/>
                </a:tabLst>
              </a:pPr>
              <a:r>
                <a:rPr lang="en-US" sz="2000" b="1">
                  <a:solidFill>
                    <a:srgbClr val="0F116A"/>
                  </a:solidFill>
                </a:rPr>
                <a:t>	- stored in gall bladder</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fats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13673"/>
                                        </p:tgtEl>
                                        <p:attrNameLst>
                                          <p:attrName>style.visibility</p:attrName>
                                        </p:attrNameLst>
                                      </p:cBhvr>
                                      <p:to>
                                        <p:strVal val="visible"/>
                                      </p:to>
                                    </p:set>
                                    <p:anim calcmode="lin" valueType="num">
                                      <p:cBhvr>
                                        <p:cTn id="7" dur="500" fill="hold"/>
                                        <p:tgtEl>
                                          <p:spTgt spid="113673"/>
                                        </p:tgtEl>
                                        <p:attrNameLst>
                                          <p:attrName>ppt_w</p:attrName>
                                        </p:attrNameLst>
                                      </p:cBhvr>
                                      <p:tavLst>
                                        <p:tav tm="0">
                                          <p:val>
                                            <p:fltVal val="0"/>
                                          </p:val>
                                        </p:tav>
                                        <p:tav tm="100000">
                                          <p:val>
                                            <p:strVal val="#ppt_w"/>
                                          </p:val>
                                        </p:tav>
                                      </p:tavLst>
                                    </p:anim>
                                    <p:anim calcmode="lin" valueType="num">
                                      <p:cBhvr>
                                        <p:cTn id="8" dur="500" fill="hold"/>
                                        <p:tgtEl>
                                          <p:spTgt spid="113673"/>
                                        </p:tgtEl>
                                        <p:attrNameLst>
                                          <p:attrName>ppt_h</p:attrName>
                                        </p:attrNameLst>
                                      </p:cBhvr>
                                      <p:tavLst>
                                        <p:tav tm="0">
                                          <p:val>
                                            <p:fltVal val="0"/>
                                          </p:val>
                                        </p:tav>
                                        <p:tav tm="100000">
                                          <p:val>
                                            <p:strVal val="#ppt_h"/>
                                          </p:val>
                                        </p:tav>
                                      </p:tavLst>
                                    </p:anim>
                                    <p:anim calcmode="lin" valueType="num">
                                      <p:cBhvr>
                                        <p:cTn id="9" dur="500" fill="hold"/>
                                        <p:tgtEl>
                                          <p:spTgt spid="113673"/>
                                        </p:tgtEl>
                                        <p:attrNameLst>
                                          <p:attrName>ppt_x</p:attrName>
                                        </p:attrNameLst>
                                      </p:cBhvr>
                                      <p:tavLst>
                                        <p:tav tm="0">
                                          <p:val>
                                            <p:fltVal val="0.5"/>
                                          </p:val>
                                        </p:tav>
                                        <p:tav tm="100000">
                                          <p:val>
                                            <p:strVal val="#ppt_x"/>
                                          </p:val>
                                        </p:tav>
                                      </p:tavLst>
                                    </p:anim>
                                    <p:anim calcmode="lin" valueType="num">
                                      <p:cBhvr>
                                        <p:cTn id="10" dur="500" fill="hold"/>
                                        <p:tgtEl>
                                          <p:spTgt spid="11367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219200"/>
          </a:xfrm>
        </p:spPr>
        <p:txBody>
          <a:bodyPr/>
          <a:lstStyle/>
          <a:p>
            <a:r>
              <a:rPr lang="en-US" sz="6000"/>
              <a:t>Small Intestine</a:t>
            </a:r>
          </a:p>
        </p:txBody>
      </p:sp>
      <p:sp>
        <p:nvSpPr>
          <p:cNvPr id="9219" name="Rectangle 3"/>
          <p:cNvSpPr>
            <a:spLocks noGrp="1" noChangeArrowheads="1"/>
          </p:cNvSpPr>
          <p:nvPr>
            <p:ph type="body" idx="1"/>
          </p:nvPr>
        </p:nvSpPr>
        <p:spPr>
          <a:xfrm>
            <a:off x="685800" y="1066800"/>
            <a:ext cx="4495800" cy="5791200"/>
          </a:xfrm>
        </p:spPr>
        <p:txBody>
          <a:bodyPr/>
          <a:lstStyle/>
          <a:p>
            <a:pPr>
              <a:lnSpc>
                <a:spcPct val="90000"/>
              </a:lnSpc>
            </a:pPr>
            <a:r>
              <a:rPr lang="en-US" sz="2800"/>
              <a:t>Most </a:t>
            </a:r>
            <a:r>
              <a:rPr lang="en-US" sz="2800" b="1"/>
              <a:t>chemical</a:t>
            </a:r>
            <a:r>
              <a:rPr lang="en-US" sz="2800"/>
              <a:t> </a:t>
            </a:r>
            <a:r>
              <a:rPr lang="en-US" sz="2800" b="1"/>
              <a:t>digestion</a:t>
            </a:r>
            <a:r>
              <a:rPr lang="en-US" sz="2800"/>
              <a:t> takes place here.</a:t>
            </a:r>
          </a:p>
          <a:p>
            <a:pPr>
              <a:lnSpc>
                <a:spcPct val="90000"/>
              </a:lnSpc>
            </a:pPr>
            <a:r>
              <a:rPr lang="en-US" sz="2800"/>
              <a:t>Simple </a:t>
            </a:r>
            <a:r>
              <a:rPr lang="en-US" sz="2800" b="1"/>
              <a:t>sugars</a:t>
            </a:r>
            <a:r>
              <a:rPr lang="en-US" sz="2800"/>
              <a:t> and </a:t>
            </a:r>
            <a:r>
              <a:rPr lang="en-US" sz="2800" b="1"/>
              <a:t>proteins</a:t>
            </a:r>
            <a:r>
              <a:rPr lang="en-US" sz="2800"/>
              <a:t> are absorbed into the inner lining.</a:t>
            </a:r>
          </a:p>
          <a:p>
            <a:pPr>
              <a:lnSpc>
                <a:spcPct val="90000"/>
              </a:lnSpc>
            </a:pPr>
            <a:r>
              <a:rPr lang="en-US" sz="2800" b="1"/>
              <a:t>Fatty acids</a:t>
            </a:r>
            <a:r>
              <a:rPr lang="en-US" sz="2800"/>
              <a:t> and </a:t>
            </a:r>
            <a:r>
              <a:rPr lang="en-US" sz="2800" b="1"/>
              <a:t>glycerol</a:t>
            </a:r>
            <a:r>
              <a:rPr lang="en-US" sz="2800"/>
              <a:t> go to lymphatic system.</a:t>
            </a:r>
          </a:p>
          <a:p>
            <a:pPr>
              <a:lnSpc>
                <a:spcPct val="90000"/>
              </a:lnSpc>
            </a:pPr>
            <a:r>
              <a:rPr lang="en-US" sz="2800"/>
              <a:t>Lined with villi,  which increase surface area for absorption, one cell thick.</a:t>
            </a:r>
          </a:p>
        </p:txBody>
      </p:sp>
      <p:pic>
        <p:nvPicPr>
          <p:cNvPr id="9220" name="Picture 4" descr="images-16"/>
          <p:cNvPicPr>
            <a:picLocks noChangeAspect="1" noChangeArrowheads="1"/>
          </p:cNvPicPr>
          <p:nvPr/>
        </p:nvPicPr>
        <p:blipFill>
          <a:blip r:embed="rId3"/>
          <a:srcRect/>
          <a:stretch>
            <a:fillRect/>
          </a:stretch>
        </p:blipFill>
        <p:spPr bwMode="auto">
          <a:xfrm>
            <a:off x="5105400" y="1219200"/>
            <a:ext cx="3429000" cy="2697163"/>
          </a:xfrm>
          <a:prstGeom prst="rect">
            <a:avLst/>
          </a:prstGeom>
          <a:noFill/>
        </p:spPr>
      </p:pic>
      <p:pic>
        <p:nvPicPr>
          <p:cNvPr id="9221" name="Picture 5" descr="images-17"/>
          <p:cNvPicPr>
            <a:picLocks noChangeAspect="1" noChangeArrowheads="1"/>
          </p:cNvPicPr>
          <p:nvPr/>
        </p:nvPicPr>
        <p:blipFill>
          <a:blip r:embed="rId4"/>
          <a:srcRect/>
          <a:stretch>
            <a:fillRect/>
          </a:stretch>
        </p:blipFill>
        <p:spPr bwMode="auto">
          <a:xfrm>
            <a:off x="5943600" y="4267200"/>
            <a:ext cx="1941513"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dissolv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dissolv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Small intestine</a:t>
            </a:r>
          </a:p>
        </p:txBody>
      </p:sp>
      <p:pic>
        <p:nvPicPr>
          <p:cNvPr id="93187" name="Picture 3"/>
          <p:cNvPicPr>
            <a:picLocks noChangeAspect="1" noChangeArrowheads="1"/>
          </p:cNvPicPr>
          <p:nvPr/>
        </p:nvPicPr>
        <p:blipFill>
          <a:blip r:embed="rId4"/>
          <a:srcRect/>
          <a:stretch>
            <a:fillRect/>
          </a:stretch>
        </p:blipFill>
        <p:spPr bwMode="auto">
          <a:xfrm>
            <a:off x="5638800" y="3352800"/>
            <a:ext cx="3505200" cy="2282825"/>
          </a:xfrm>
          <a:prstGeom prst="rect">
            <a:avLst/>
          </a:prstGeom>
          <a:noFill/>
          <a:ln w="9525">
            <a:noFill/>
            <a:miter lim="800000"/>
            <a:headEnd/>
            <a:tailEnd/>
          </a:ln>
          <a:effectLst/>
        </p:spPr>
      </p:pic>
      <p:sp>
        <p:nvSpPr>
          <p:cNvPr id="93188" name="Rectangle 4"/>
          <p:cNvSpPr>
            <a:spLocks noGrp="1" noChangeArrowheads="1"/>
          </p:cNvSpPr>
          <p:nvPr>
            <p:ph type="body" idx="1"/>
          </p:nvPr>
        </p:nvSpPr>
        <p:spPr>
          <a:xfrm>
            <a:off x="838200" y="1371600"/>
            <a:ext cx="7772400" cy="5267325"/>
          </a:xfrm>
        </p:spPr>
        <p:txBody>
          <a:bodyPr/>
          <a:lstStyle/>
          <a:p>
            <a:pPr>
              <a:lnSpc>
                <a:spcPct val="90000"/>
              </a:lnSpc>
            </a:pPr>
            <a:r>
              <a:rPr lang="en-US"/>
              <a:t>Function</a:t>
            </a:r>
          </a:p>
          <a:p>
            <a:pPr lvl="1">
              <a:lnSpc>
                <a:spcPct val="90000"/>
              </a:lnSpc>
            </a:pPr>
            <a:r>
              <a:rPr lang="en-US" u="sng">
                <a:solidFill>
                  <a:srgbClr val="CC0000"/>
                </a:solidFill>
              </a:rPr>
              <a:t>chemical digestion</a:t>
            </a:r>
            <a:endParaRPr lang="en-US"/>
          </a:p>
          <a:p>
            <a:pPr lvl="2">
              <a:lnSpc>
                <a:spcPct val="90000"/>
              </a:lnSpc>
            </a:pPr>
            <a:r>
              <a:rPr lang="en-US"/>
              <a:t>major organ of </a:t>
            </a:r>
            <a:r>
              <a:rPr lang="en-US" u="sng">
                <a:solidFill>
                  <a:srgbClr val="CC0000"/>
                </a:solidFill>
              </a:rPr>
              <a:t>digestion</a:t>
            </a:r>
            <a:r>
              <a:rPr lang="en-US"/>
              <a:t> &amp; </a:t>
            </a:r>
            <a:r>
              <a:rPr lang="en-US" u="sng">
                <a:solidFill>
                  <a:srgbClr val="CC0000"/>
                </a:solidFill>
              </a:rPr>
              <a:t>absorption</a:t>
            </a:r>
            <a:endParaRPr lang="en-US"/>
          </a:p>
          <a:p>
            <a:pPr lvl="1">
              <a:lnSpc>
                <a:spcPct val="90000"/>
              </a:lnSpc>
            </a:pPr>
            <a:r>
              <a:rPr lang="en-US" u="sng">
                <a:solidFill>
                  <a:srgbClr val="CC0000"/>
                </a:solidFill>
              </a:rPr>
              <a:t>absorption through lining</a:t>
            </a:r>
            <a:endParaRPr lang="en-US"/>
          </a:p>
          <a:p>
            <a:pPr lvl="2">
              <a:lnSpc>
                <a:spcPct val="90000"/>
              </a:lnSpc>
            </a:pPr>
            <a:r>
              <a:rPr lang="en-US"/>
              <a:t>over 6 meters! </a:t>
            </a:r>
          </a:p>
          <a:p>
            <a:pPr lvl="2">
              <a:lnSpc>
                <a:spcPct val="90000"/>
              </a:lnSpc>
            </a:pPr>
            <a:r>
              <a:rPr lang="en-US"/>
              <a:t>small intestine has huge surface area = 300m</a:t>
            </a:r>
            <a:r>
              <a:rPr lang="en-US" baseline="30000"/>
              <a:t>2 </a:t>
            </a:r>
            <a:r>
              <a:rPr lang="en-US" sz="2000"/>
              <a:t>(~size of tennis</a:t>
            </a:r>
            <a:r>
              <a:rPr lang="en-US" sz="2000">
                <a:solidFill>
                  <a:srgbClr val="000000"/>
                </a:solidFill>
              </a:rPr>
              <a:t> </a:t>
            </a:r>
            <a:r>
              <a:rPr lang="en-US" sz="2000"/>
              <a:t>court)</a:t>
            </a:r>
            <a:r>
              <a:rPr lang="en-US"/>
              <a:t> </a:t>
            </a:r>
          </a:p>
          <a:p>
            <a:pPr>
              <a:lnSpc>
                <a:spcPct val="90000"/>
              </a:lnSpc>
            </a:pPr>
            <a:r>
              <a:rPr lang="en-US"/>
              <a:t>Structure</a:t>
            </a:r>
          </a:p>
          <a:p>
            <a:pPr lvl="1">
              <a:lnSpc>
                <a:spcPct val="90000"/>
              </a:lnSpc>
            </a:pPr>
            <a:r>
              <a:rPr lang="en-US"/>
              <a:t>3 sections</a:t>
            </a:r>
          </a:p>
          <a:p>
            <a:pPr lvl="2">
              <a:lnSpc>
                <a:spcPct val="90000"/>
              </a:lnSpc>
            </a:pPr>
            <a:r>
              <a:rPr lang="en-US" u="sng"/>
              <a:t>duodenum</a:t>
            </a:r>
            <a:r>
              <a:rPr lang="en-US"/>
              <a:t> = most digestion</a:t>
            </a:r>
          </a:p>
          <a:p>
            <a:pPr lvl="2">
              <a:lnSpc>
                <a:spcPct val="90000"/>
              </a:lnSpc>
            </a:pPr>
            <a:r>
              <a:rPr lang="en-US" u="sng"/>
              <a:t>jejunum</a:t>
            </a:r>
            <a:r>
              <a:rPr lang="en-US"/>
              <a:t> = absorption of nutrients &amp; water</a:t>
            </a:r>
          </a:p>
          <a:p>
            <a:pPr lvl="2">
              <a:lnSpc>
                <a:spcPct val="90000"/>
              </a:lnSpc>
            </a:pPr>
            <a:r>
              <a:rPr lang="en-US" u="sng"/>
              <a:t>ileum</a:t>
            </a:r>
            <a:r>
              <a:rPr lang="en-US"/>
              <a:t> = absorption of nutrients &amp;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anim calcmode="lin" valueType="num">
                                      <p:cBhvr additive="base">
                                        <p:cTn id="7" dur="500" fill="hold"/>
                                        <p:tgtEl>
                                          <p:spTgt spid="9318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8">
                                            <p:txEl>
                                              <p:pRg st="2" end="2"/>
                                            </p:txEl>
                                          </p:spTgt>
                                        </p:tgtEl>
                                        <p:attrNameLst>
                                          <p:attrName>style.visibility</p:attrName>
                                        </p:attrNameLst>
                                      </p:cBhvr>
                                      <p:to>
                                        <p:strVal val="visible"/>
                                      </p:to>
                                    </p:set>
                                    <p:anim calcmode="lin" valueType="num">
                                      <p:cBhvr additive="base">
                                        <p:cTn id="13" dur="500" fill="hold"/>
                                        <p:tgtEl>
                                          <p:spTgt spid="9318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8">
                                            <p:txEl>
                                              <p:pRg st="3" end="3"/>
                                            </p:txEl>
                                          </p:spTgt>
                                        </p:tgtEl>
                                        <p:attrNameLst>
                                          <p:attrName>style.visibility</p:attrName>
                                        </p:attrNameLst>
                                      </p:cBhvr>
                                      <p:to>
                                        <p:strVal val="visible"/>
                                      </p:to>
                                    </p:set>
                                    <p:anim calcmode="lin" valueType="num">
                                      <p:cBhvr additive="base">
                                        <p:cTn id="19" dur="500" fill="hold"/>
                                        <p:tgtEl>
                                          <p:spTgt spid="9318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93188">
                                            <p:txEl>
                                              <p:pRg st="4" end="4"/>
                                            </p:txEl>
                                          </p:spTgt>
                                        </p:tgtEl>
                                        <p:attrNameLst>
                                          <p:attrName>style.visibility</p:attrName>
                                        </p:attrNameLst>
                                      </p:cBhvr>
                                      <p:to>
                                        <p:strVal val="visible"/>
                                      </p:to>
                                    </p:set>
                                    <p:anim calcmode="lin" valueType="num">
                                      <p:cBhvr additive="base">
                                        <p:cTn id="24" dur="500" fill="hold"/>
                                        <p:tgtEl>
                                          <p:spTgt spid="93188">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318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builtIn="1"/>
                                        </p:tgtEl>
                                      </p:cMediaNode>
                                    </p:audio>
                                  </p:sub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93188">
                                            <p:txEl>
                                              <p:pRg st="5" end="5"/>
                                            </p:txEl>
                                          </p:spTgt>
                                        </p:tgtEl>
                                        <p:attrNameLst>
                                          <p:attrName>style.visibility</p:attrName>
                                        </p:attrNameLst>
                                      </p:cBhvr>
                                      <p:to>
                                        <p:strVal val="visible"/>
                                      </p:to>
                                    </p:set>
                                    <p:anim calcmode="lin" valueType="num">
                                      <p:cBhvr additive="base">
                                        <p:cTn id="29" dur="500" fill="hold"/>
                                        <p:tgtEl>
                                          <p:spTgt spid="9318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318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3188">
                                            <p:txEl>
                                              <p:pRg st="7" end="7"/>
                                            </p:txEl>
                                          </p:spTgt>
                                        </p:tgtEl>
                                        <p:attrNameLst>
                                          <p:attrName>style.visibility</p:attrName>
                                        </p:attrNameLst>
                                      </p:cBhvr>
                                      <p:to>
                                        <p:strVal val="visible"/>
                                      </p:to>
                                    </p:set>
                                    <p:anim calcmode="lin" valueType="num">
                                      <p:cBhvr additive="base">
                                        <p:cTn id="35" dur="500" fill="hold"/>
                                        <p:tgtEl>
                                          <p:spTgt spid="93188">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318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3188">
                                            <p:txEl>
                                              <p:pRg st="8" end="8"/>
                                            </p:txEl>
                                          </p:spTgt>
                                        </p:tgtEl>
                                        <p:attrNameLst>
                                          <p:attrName>style.visibility</p:attrName>
                                        </p:attrNameLst>
                                      </p:cBhvr>
                                      <p:to>
                                        <p:strVal val="visible"/>
                                      </p:to>
                                    </p:set>
                                    <p:anim calcmode="lin" valueType="num">
                                      <p:cBhvr additive="base">
                                        <p:cTn id="41" dur="500" fill="hold"/>
                                        <p:tgtEl>
                                          <p:spTgt spid="93188">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318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builtIn="1"/>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3188">
                                            <p:txEl>
                                              <p:pRg st="9" end="9"/>
                                            </p:txEl>
                                          </p:spTgt>
                                        </p:tgtEl>
                                        <p:attrNameLst>
                                          <p:attrName>style.visibility</p:attrName>
                                        </p:attrNameLst>
                                      </p:cBhvr>
                                      <p:to>
                                        <p:strVal val="visible"/>
                                      </p:to>
                                    </p:set>
                                    <p:anim calcmode="lin" valueType="num">
                                      <p:cBhvr additive="base">
                                        <p:cTn id="47" dur="500" fill="hold"/>
                                        <p:tgtEl>
                                          <p:spTgt spid="93188">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318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builtIn="1"/>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3188">
                                            <p:txEl>
                                              <p:pRg st="10" end="10"/>
                                            </p:txEl>
                                          </p:spTgt>
                                        </p:tgtEl>
                                        <p:attrNameLst>
                                          <p:attrName>style.visibility</p:attrName>
                                        </p:attrNameLst>
                                      </p:cBhvr>
                                      <p:to>
                                        <p:strVal val="visible"/>
                                      </p:to>
                                    </p:set>
                                    <p:anim calcmode="lin" valueType="num">
                                      <p:cBhvr additive="base">
                                        <p:cTn id="53" dur="500" fill="hold"/>
                                        <p:tgtEl>
                                          <p:spTgt spid="93188">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318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Duodenum </a:t>
            </a:r>
          </a:p>
        </p:txBody>
      </p:sp>
      <p:sp>
        <p:nvSpPr>
          <p:cNvPr id="95235" name="Rectangle 3"/>
          <p:cNvSpPr>
            <a:spLocks noGrp="1" noChangeArrowheads="1"/>
          </p:cNvSpPr>
          <p:nvPr>
            <p:ph type="body" idx="1"/>
          </p:nvPr>
        </p:nvSpPr>
        <p:spPr/>
        <p:txBody>
          <a:bodyPr/>
          <a:lstStyle/>
          <a:p>
            <a:r>
              <a:rPr lang="en-US"/>
              <a:t>1st section of small intestines</a:t>
            </a:r>
          </a:p>
          <a:p>
            <a:pPr lvl="1"/>
            <a:r>
              <a:rPr lang="en-US"/>
              <a:t>acid food from stomach </a:t>
            </a:r>
          </a:p>
          <a:p>
            <a:pPr lvl="1"/>
            <a:r>
              <a:rPr lang="en-US"/>
              <a:t>mixes with digestive juices from:</a:t>
            </a:r>
          </a:p>
          <a:p>
            <a:pPr lvl="2"/>
            <a:endParaRPr lang="en-US"/>
          </a:p>
        </p:txBody>
      </p:sp>
      <p:pic>
        <p:nvPicPr>
          <p:cNvPr id="95236" name="Picture 4"/>
          <p:cNvPicPr>
            <a:picLocks noChangeAspect="1" noChangeArrowheads="1"/>
          </p:cNvPicPr>
          <p:nvPr/>
        </p:nvPicPr>
        <p:blipFill>
          <a:blip r:embed="rId4"/>
          <a:srcRect b="4578"/>
          <a:stretch>
            <a:fillRect/>
          </a:stretch>
        </p:blipFill>
        <p:spPr bwMode="auto">
          <a:xfrm>
            <a:off x="0" y="3505200"/>
            <a:ext cx="5795963" cy="3233738"/>
          </a:xfrm>
          <a:prstGeom prst="rect">
            <a:avLst/>
          </a:prstGeom>
          <a:noFill/>
        </p:spPr>
      </p:pic>
      <p:sp>
        <p:nvSpPr>
          <p:cNvPr id="95237" name="Rectangle 5"/>
          <p:cNvSpPr>
            <a:spLocks noChangeArrowheads="1"/>
          </p:cNvSpPr>
          <p:nvPr/>
        </p:nvSpPr>
        <p:spPr bwMode="auto">
          <a:xfrm>
            <a:off x="6477000" y="3733800"/>
            <a:ext cx="2286000" cy="2133600"/>
          </a:xfrm>
          <a:prstGeom prst="rect">
            <a:avLst/>
          </a:prstGeom>
          <a:noFill/>
          <a:ln w="9525">
            <a:noFill/>
            <a:miter lim="800000"/>
            <a:headEnd/>
            <a:tailEnd/>
          </a:ln>
          <a:effectLst/>
        </p:spPr>
        <p:txBody>
          <a:bodyPr/>
          <a:lstStyle/>
          <a:p>
            <a:pPr marL="288925" indent="-288925">
              <a:lnSpc>
                <a:spcPct val="110000"/>
              </a:lnSpc>
              <a:buClr>
                <a:schemeClr val="hlink"/>
              </a:buClr>
              <a:buFont typeface="Wingdings" pitchFamily="84" charset="2"/>
              <a:buChar char="§"/>
            </a:pPr>
            <a:r>
              <a:rPr lang="en-US" sz="2600" b="1" u="sng">
                <a:solidFill>
                  <a:srgbClr val="CC0000"/>
                </a:solidFill>
              </a:rPr>
              <a:t>pancreas </a:t>
            </a:r>
          </a:p>
          <a:p>
            <a:pPr marL="288925" indent="-288925">
              <a:lnSpc>
                <a:spcPct val="110000"/>
              </a:lnSpc>
              <a:buClr>
                <a:schemeClr val="hlink"/>
              </a:buClr>
              <a:buFont typeface="Wingdings" pitchFamily="84" charset="2"/>
              <a:buChar char="§"/>
            </a:pPr>
            <a:r>
              <a:rPr lang="en-US" sz="2600" b="1" u="sng">
                <a:solidFill>
                  <a:srgbClr val="CC0000"/>
                </a:solidFill>
              </a:rPr>
              <a:t>liver</a:t>
            </a:r>
          </a:p>
          <a:p>
            <a:pPr marL="288925" indent="-288925">
              <a:lnSpc>
                <a:spcPct val="110000"/>
              </a:lnSpc>
              <a:buClr>
                <a:schemeClr val="hlink"/>
              </a:buClr>
              <a:buFont typeface="Wingdings" pitchFamily="84" charset="2"/>
              <a:buChar char="§"/>
            </a:pPr>
            <a:r>
              <a:rPr lang="en-US" sz="2600" b="1" u="sng">
                <a:solidFill>
                  <a:srgbClr val="CC0000"/>
                </a:solidFill>
              </a:rPr>
              <a:t>gall bladder</a:t>
            </a:r>
            <a:endParaRPr lang="en-US" sz="2600" b="1">
              <a:solidFill>
                <a:srgbClr val="0F11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anim calcmode="lin" valueType="num">
                                      <p:cBhvr additive="base">
                                        <p:cTn id="7" dur="500" fill="hold"/>
                                        <p:tgtEl>
                                          <p:spTgt spid="952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7">
                                            <p:txEl>
                                              <p:pRg st="1" end="1"/>
                                            </p:txEl>
                                          </p:spTgt>
                                        </p:tgtEl>
                                        <p:attrNameLst>
                                          <p:attrName>style.visibility</p:attrName>
                                        </p:attrNameLst>
                                      </p:cBhvr>
                                      <p:to>
                                        <p:strVal val="visible"/>
                                      </p:to>
                                    </p:set>
                                    <p:anim calcmode="lin" valueType="num">
                                      <p:cBhvr additive="base">
                                        <p:cTn id="13" dur="500" fill="hold"/>
                                        <p:tgtEl>
                                          <p:spTgt spid="952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7">
                                            <p:txEl>
                                              <p:pRg st="2" end="2"/>
                                            </p:txEl>
                                          </p:spTgt>
                                        </p:tgtEl>
                                        <p:attrNameLst>
                                          <p:attrName>style.visibility</p:attrName>
                                        </p:attrNameLst>
                                      </p:cBhvr>
                                      <p:to>
                                        <p:strVal val="visible"/>
                                      </p:to>
                                    </p:set>
                                    <p:anim calcmode="lin" valueType="num">
                                      <p:cBhvr additive="base">
                                        <p:cTn id="19" dur="500" fill="hold"/>
                                        <p:tgtEl>
                                          <p:spTgt spid="9523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839788"/>
            <a:ext cx="7772400" cy="728662"/>
          </a:xfrm>
        </p:spPr>
        <p:txBody>
          <a:bodyPr/>
          <a:lstStyle/>
          <a:p>
            <a:r>
              <a:rPr lang="en-US" b="1"/>
              <a:t>Types of Nutrients</a:t>
            </a:r>
            <a:r>
              <a:rPr lang="en-US"/>
              <a:t> </a:t>
            </a:r>
          </a:p>
        </p:txBody>
      </p:sp>
      <p:sp>
        <p:nvSpPr>
          <p:cNvPr id="32771" name="Rectangle 3"/>
          <p:cNvSpPr>
            <a:spLocks noGrp="1" noChangeArrowheads="1"/>
          </p:cNvSpPr>
          <p:nvPr>
            <p:ph type="body" idx="1"/>
          </p:nvPr>
        </p:nvSpPr>
        <p:spPr>
          <a:xfrm>
            <a:off x="304800" y="1752600"/>
            <a:ext cx="8610600" cy="4343400"/>
          </a:xfrm>
        </p:spPr>
        <p:txBody>
          <a:bodyPr/>
          <a:lstStyle/>
          <a:p>
            <a:r>
              <a:rPr lang="en-US" b="1"/>
              <a:t>Micronutrients</a:t>
            </a:r>
            <a:r>
              <a:rPr lang="en-US"/>
              <a:t>- vitamins, minerals, &amp; water</a:t>
            </a:r>
          </a:p>
          <a:p>
            <a:endParaRPr lang="en-US"/>
          </a:p>
          <a:p>
            <a:endParaRPr lang="en-US"/>
          </a:p>
          <a:p>
            <a:endParaRPr lang="en-US"/>
          </a:p>
          <a:p>
            <a:r>
              <a:rPr lang="en-US" b="1"/>
              <a:t>Macronutrients</a:t>
            </a:r>
            <a:r>
              <a:rPr lang="en-US"/>
              <a:t>- proteins, lipids, carbohydrates, etc…</a:t>
            </a:r>
          </a:p>
        </p:txBody>
      </p:sp>
      <p:pic>
        <p:nvPicPr>
          <p:cNvPr id="32772" name="Picture 4" descr="vitamins"/>
          <p:cNvPicPr>
            <a:picLocks noChangeAspect="1" noChangeArrowheads="1"/>
          </p:cNvPicPr>
          <p:nvPr/>
        </p:nvPicPr>
        <p:blipFill>
          <a:blip r:embed="rId3"/>
          <a:srcRect/>
          <a:stretch>
            <a:fillRect/>
          </a:stretch>
        </p:blipFill>
        <p:spPr bwMode="auto">
          <a:xfrm>
            <a:off x="1828800" y="2514600"/>
            <a:ext cx="1265238" cy="1295400"/>
          </a:xfrm>
          <a:prstGeom prst="rect">
            <a:avLst/>
          </a:prstGeom>
          <a:noFill/>
          <a:ln w="9525">
            <a:noFill/>
            <a:miter lim="800000"/>
            <a:headEnd/>
            <a:tailEnd/>
          </a:ln>
        </p:spPr>
      </p:pic>
      <p:pic>
        <p:nvPicPr>
          <p:cNvPr id="32773" name="Picture 5" descr="capn-calcium-logo"/>
          <p:cNvPicPr>
            <a:picLocks noChangeAspect="1" noChangeArrowheads="1"/>
          </p:cNvPicPr>
          <p:nvPr/>
        </p:nvPicPr>
        <p:blipFill>
          <a:blip r:embed="rId4"/>
          <a:srcRect/>
          <a:stretch>
            <a:fillRect/>
          </a:stretch>
        </p:blipFill>
        <p:spPr bwMode="auto">
          <a:xfrm>
            <a:off x="3929063" y="2362200"/>
            <a:ext cx="871537" cy="1524000"/>
          </a:xfrm>
          <a:prstGeom prst="rect">
            <a:avLst/>
          </a:prstGeom>
          <a:noFill/>
          <a:ln w="9525">
            <a:noFill/>
            <a:miter lim="800000"/>
            <a:headEnd/>
            <a:tailEnd/>
          </a:ln>
        </p:spPr>
      </p:pic>
      <p:pic>
        <p:nvPicPr>
          <p:cNvPr id="32774" name="Picture 6" descr="FD00997_"/>
          <p:cNvPicPr>
            <a:picLocks noChangeAspect="1" noChangeArrowheads="1"/>
          </p:cNvPicPr>
          <p:nvPr/>
        </p:nvPicPr>
        <p:blipFill>
          <a:blip r:embed="rId5"/>
          <a:srcRect/>
          <a:stretch>
            <a:fillRect/>
          </a:stretch>
        </p:blipFill>
        <p:spPr bwMode="auto">
          <a:xfrm>
            <a:off x="1524000" y="5334000"/>
            <a:ext cx="1447800" cy="1263650"/>
          </a:xfrm>
          <a:prstGeom prst="rect">
            <a:avLst/>
          </a:prstGeom>
          <a:noFill/>
          <a:ln w="9525">
            <a:noFill/>
            <a:miter lim="800000"/>
            <a:headEnd/>
            <a:tailEnd/>
          </a:ln>
        </p:spPr>
      </p:pic>
      <p:pic>
        <p:nvPicPr>
          <p:cNvPr id="32775" name="Picture 7" descr="BD05121_"/>
          <p:cNvPicPr>
            <a:picLocks noChangeAspect="1" noChangeArrowheads="1"/>
          </p:cNvPicPr>
          <p:nvPr/>
        </p:nvPicPr>
        <p:blipFill>
          <a:blip r:embed="rId6"/>
          <a:srcRect/>
          <a:stretch>
            <a:fillRect/>
          </a:stretch>
        </p:blipFill>
        <p:spPr bwMode="auto">
          <a:xfrm>
            <a:off x="3581400" y="5257800"/>
            <a:ext cx="1295400" cy="1279525"/>
          </a:xfrm>
          <a:prstGeom prst="rect">
            <a:avLst/>
          </a:prstGeom>
          <a:noFill/>
          <a:ln w="9525">
            <a:noFill/>
            <a:miter lim="800000"/>
            <a:headEnd/>
            <a:tailEnd/>
          </a:ln>
        </p:spPr>
      </p:pic>
      <p:pic>
        <p:nvPicPr>
          <p:cNvPr id="32776" name="Picture 8" descr="FD01017_"/>
          <p:cNvPicPr>
            <a:picLocks noChangeAspect="1" noChangeArrowheads="1"/>
          </p:cNvPicPr>
          <p:nvPr/>
        </p:nvPicPr>
        <p:blipFill>
          <a:blip r:embed="rId7"/>
          <a:srcRect/>
          <a:stretch>
            <a:fillRect/>
          </a:stretch>
        </p:blipFill>
        <p:spPr bwMode="auto">
          <a:xfrm>
            <a:off x="5562600" y="5334000"/>
            <a:ext cx="1447800" cy="1192213"/>
          </a:xfrm>
          <a:prstGeom prst="rect">
            <a:avLst/>
          </a:prstGeom>
          <a:noFill/>
          <a:ln w="9525">
            <a:noFill/>
            <a:miter lim="800000"/>
            <a:headEnd/>
            <a:tailEnd/>
          </a:ln>
        </p:spPr>
      </p:pic>
      <p:pic>
        <p:nvPicPr>
          <p:cNvPr id="32777" name="Picture 9" descr="thirstin_hello">
            <a:hlinkClick r:id="rId8"/>
          </p:cNvPr>
          <p:cNvPicPr>
            <a:picLocks noChangeAspect="1" noChangeArrowheads="1"/>
          </p:cNvPicPr>
          <p:nvPr/>
        </p:nvPicPr>
        <p:blipFill>
          <a:blip r:embed="rId9"/>
          <a:srcRect/>
          <a:stretch>
            <a:fillRect/>
          </a:stretch>
        </p:blipFill>
        <p:spPr bwMode="auto">
          <a:xfrm>
            <a:off x="5791200" y="2438400"/>
            <a:ext cx="1447800" cy="1447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026" descr="41-13-HumanDigestiveSys-NL"/>
          <p:cNvPicPr>
            <a:picLocks noChangeAspect="1" noChangeArrowheads="1"/>
          </p:cNvPicPr>
          <p:nvPr/>
        </p:nvPicPr>
        <p:blipFill>
          <a:blip r:embed="rId4"/>
          <a:srcRect b="3600"/>
          <a:stretch>
            <a:fillRect/>
          </a:stretch>
        </p:blipFill>
        <p:spPr bwMode="auto">
          <a:xfrm>
            <a:off x="304800" y="481013"/>
            <a:ext cx="8521700" cy="6376987"/>
          </a:xfrm>
          <a:prstGeom prst="rect">
            <a:avLst/>
          </a:prstGeom>
          <a:noFill/>
          <a:ln w="9525">
            <a:noFill/>
            <a:miter lim="800000"/>
            <a:headEnd/>
            <a:tailEnd/>
          </a:ln>
        </p:spPr>
      </p:pic>
      <p:sp>
        <p:nvSpPr>
          <p:cNvPr id="99331" name="Line 1027"/>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p:spPr>
        <p:txBody>
          <a:bodyPr wrap="none" anchor="ctr"/>
          <a:lstStyle/>
          <a:p>
            <a:endParaRPr lang="en-ZA"/>
          </a:p>
        </p:txBody>
      </p:sp>
      <p:sp>
        <p:nvSpPr>
          <p:cNvPr id="99332" name="Line 1028"/>
          <p:cNvSpPr>
            <a:spLocks noChangeShapeType="1"/>
          </p:cNvSpPr>
          <p:nvPr/>
        </p:nvSpPr>
        <p:spPr bwMode="auto">
          <a:xfrm flipH="1">
            <a:off x="4953000" y="1695450"/>
            <a:ext cx="1957388" cy="2724150"/>
          </a:xfrm>
          <a:prstGeom prst="line">
            <a:avLst/>
          </a:prstGeom>
          <a:noFill/>
          <a:ln w="57150">
            <a:solidFill>
              <a:schemeClr val="hlink"/>
            </a:solidFill>
            <a:round/>
            <a:headEnd/>
            <a:tailEnd/>
          </a:ln>
          <a:effectLst/>
        </p:spPr>
        <p:txBody>
          <a:bodyPr wrap="none" anchor="ctr"/>
          <a:lstStyle/>
          <a:p>
            <a:endParaRPr lang="en-ZA"/>
          </a:p>
        </p:txBody>
      </p:sp>
      <p:sp>
        <p:nvSpPr>
          <p:cNvPr id="99333" name="Text Box 1029"/>
          <p:cNvSpPr txBox="1">
            <a:spLocks noChangeArrowheads="1"/>
          </p:cNvSpPr>
          <p:nvPr/>
        </p:nvSpPr>
        <p:spPr bwMode="auto">
          <a:xfrm>
            <a:off x="6553200" y="438150"/>
            <a:ext cx="2468563" cy="1509713"/>
          </a:xfrm>
          <a:prstGeom prst="rect">
            <a:avLst/>
          </a:prstGeom>
          <a:solidFill>
            <a:schemeClr val="bg2"/>
          </a:solidFill>
          <a:ln w="38100">
            <a:noFill/>
            <a:miter lim="800000"/>
            <a:headEnd/>
            <a:tailEnd/>
          </a:ln>
          <a:effectLst/>
        </p:spPr>
        <p:txBody>
          <a:bodyPr tIns="91440">
            <a:spAutoFit/>
          </a:bodyPr>
          <a:lstStyle/>
          <a:p>
            <a:pPr>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kills germs </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digest proteins</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store food</a:t>
            </a:r>
          </a:p>
        </p:txBody>
      </p:sp>
      <p:sp>
        <p:nvSpPr>
          <p:cNvPr id="99334" name="Text Box 1030"/>
          <p:cNvSpPr txBox="1">
            <a:spLocks noChangeArrowheads="1"/>
          </p:cNvSpPr>
          <p:nvPr/>
        </p:nvSpPr>
        <p:spPr bwMode="auto">
          <a:xfrm>
            <a:off x="1295400" y="330200"/>
            <a:ext cx="2352675" cy="1509713"/>
          </a:xfrm>
          <a:prstGeom prst="rect">
            <a:avLst/>
          </a:prstGeom>
          <a:solidFill>
            <a:schemeClr val="bg2"/>
          </a:solidFill>
          <a:ln w="9525">
            <a:noFill/>
            <a:miter lim="800000"/>
            <a:headEnd/>
            <a:tailEnd/>
          </a:ln>
          <a:effectLst/>
        </p:spPr>
        <p:txBody>
          <a:bodyPr tIns="91440">
            <a:spAutoFit/>
          </a:bodyPr>
          <a:lstStyle/>
          <a:p>
            <a:pPr>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moisten food</a:t>
            </a:r>
          </a:p>
        </p:txBody>
      </p:sp>
      <p:grpSp>
        <p:nvGrpSpPr>
          <p:cNvPr id="99335" name="Group 1031"/>
          <p:cNvGrpSpPr>
            <a:grpSpLocks/>
          </p:cNvGrpSpPr>
          <p:nvPr/>
        </p:nvGrpSpPr>
        <p:grpSpPr bwMode="auto">
          <a:xfrm>
            <a:off x="0" y="3749675"/>
            <a:ext cx="4351338" cy="1203325"/>
            <a:chOff x="0" y="2362"/>
            <a:chExt cx="2741" cy="758"/>
          </a:xfrm>
        </p:grpSpPr>
        <p:sp>
          <p:nvSpPr>
            <p:cNvPr id="99336" name="Line 1032"/>
            <p:cNvSpPr>
              <a:spLocks noChangeShapeType="1"/>
            </p:cNvSpPr>
            <p:nvPr/>
          </p:nvSpPr>
          <p:spPr bwMode="auto">
            <a:xfrm flipH="1" flipV="1">
              <a:off x="1794" y="2670"/>
              <a:ext cx="947" cy="450"/>
            </a:xfrm>
            <a:prstGeom prst="line">
              <a:avLst/>
            </a:prstGeom>
            <a:noFill/>
            <a:ln w="57150">
              <a:solidFill>
                <a:schemeClr val="hlink"/>
              </a:solidFill>
              <a:round/>
              <a:headEnd/>
              <a:tailEnd/>
            </a:ln>
            <a:effectLst/>
          </p:spPr>
          <p:txBody>
            <a:bodyPr wrap="none" anchor="ctr"/>
            <a:lstStyle/>
            <a:p>
              <a:endParaRPr lang="en-ZA"/>
            </a:p>
          </p:txBody>
        </p:sp>
        <p:sp>
          <p:nvSpPr>
            <p:cNvPr id="99337" name="Text Box 1033"/>
            <p:cNvSpPr txBox="1">
              <a:spLocks noChangeArrowheads="1"/>
            </p:cNvSpPr>
            <p:nvPr/>
          </p:nvSpPr>
          <p:spPr bwMode="auto">
            <a:xfrm>
              <a:off x="0" y="2362"/>
              <a:ext cx="2110" cy="591"/>
            </a:xfrm>
            <a:prstGeom prst="rect">
              <a:avLst/>
            </a:prstGeom>
            <a:solidFill>
              <a:schemeClr val="bg2"/>
            </a:solidFill>
            <a:ln w="38100">
              <a:solidFill>
                <a:srgbClr val="CC0000"/>
              </a:solidFill>
              <a:miter lim="800000"/>
              <a:headEnd/>
              <a:tailEnd/>
            </a:ln>
            <a:effectLst/>
          </p:spPr>
          <p:txBody>
            <a:bodyPr tIns="91440">
              <a:spAutoFit/>
            </a:bodyPr>
            <a:lstStyle/>
            <a:p>
              <a:pPr marL="111125" indent="-111125">
                <a:lnSpc>
                  <a:spcPct val="50000"/>
                </a:lnSpc>
                <a:spcBef>
                  <a:spcPct val="50000"/>
                </a:spcBef>
              </a:pPr>
              <a:r>
                <a:rPr lang="en-US" sz="2000" b="1" u="sng">
                  <a:solidFill>
                    <a:srgbClr val="CC0000"/>
                  </a:solidFill>
                </a:rPr>
                <a:t>pancreas</a:t>
              </a:r>
              <a:endParaRPr lang="en-US" sz="2000" b="1" u="sng">
                <a:solidFill>
                  <a:srgbClr val="0F116A"/>
                </a:solidFill>
              </a:endParaRPr>
            </a:p>
            <a:p>
              <a:pPr marL="111125" indent="-111125">
                <a:lnSpc>
                  <a:spcPct val="50000"/>
                </a:lnSpc>
                <a:spcBef>
                  <a:spcPct val="50000"/>
                </a:spcBef>
              </a:pPr>
              <a:r>
                <a:rPr lang="en-US" sz="2000" b="1">
                  <a:solidFill>
                    <a:srgbClr val="0F116A"/>
                  </a:solidFill>
                  <a:sym typeface="Wingdings" pitchFamily="84" charset="2"/>
                </a:rPr>
                <a:t></a:t>
              </a:r>
              <a:r>
                <a:rPr lang="en-US" sz="2000" b="1">
                  <a:solidFill>
                    <a:srgbClr val="0F116A"/>
                  </a:solidFill>
                </a:rPr>
                <a:t>produces enzymes to </a:t>
              </a:r>
            </a:p>
            <a:p>
              <a:pPr marL="111125" indent="-111125">
                <a:lnSpc>
                  <a:spcPct val="50000"/>
                </a:lnSpc>
                <a:spcBef>
                  <a:spcPct val="50000"/>
                </a:spcBef>
              </a:pPr>
              <a:r>
                <a:rPr lang="en-US" sz="2000" b="1">
                  <a:solidFill>
                    <a:srgbClr val="0F116A"/>
                  </a:solidFill>
                </a:rPr>
                <a:t>	digest proteins &amp; starch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9335"/>
                                        </p:tgtEl>
                                        <p:attrNameLst>
                                          <p:attrName>style.visibility</p:attrName>
                                        </p:attrNameLst>
                                      </p:cBhvr>
                                      <p:to>
                                        <p:strVal val="visible"/>
                                      </p:to>
                                    </p:set>
                                    <p:anim calcmode="lin" valueType="num">
                                      <p:cBhvr>
                                        <p:cTn id="7" dur="500" fill="hold"/>
                                        <p:tgtEl>
                                          <p:spTgt spid="99335"/>
                                        </p:tgtEl>
                                        <p:attrNameLst>
                                          <p:attrName>ppt_w</p:attrName>
                                        </p:attrNameLst>
                                      </p:cBhvr>
                                      <p:tavLst>
                                        <p:tav tm="0">
                                          <p:val>
                                            <p:fltVal val="0"/>
                                          </p:val>
                                        </p:tav>
                                        <p:tav tm="100000">
                                          <p:val>
                                            <p:strVal val="#ppt_w"/>
                                          </p:val>
                                        </p:tav>
                                      </p:tavLst>
                                    </p:anim>
                                    <p:anim calcmode="lin" valueType="num">
                                      <p:cBhvr>
                                        <p:cTn id="8" dur="500" fill="hold"/>
                                        <p:tgtEl>
                                          <p:spTgt spid="99335"/>
                                        </p:tgtEl>
                                        <p:attrNameLst>
                                          <p:attrName>ppt_h</p:attrName>
                                        </p:attrNameLst>
                                      </p:cBhvr>
                                      <p:tavLst>
                                        <p:tav tm="0">
                                          <p:val>
                                            <p:fltVal val="0"/>
                                          </p:val>
                                        </p:tav>
                                        <p:tav tm="100000">
                                          <p:val>
                                            <p:strVal val="#ppt_h"/>
                                          </p:val>
                                        </p:tav>
                                      </p:tavLst>
                                    </p:anim>
                                    <p:anim calcmode="lin" valueType="num">
                                      <p:cBhvr>
                                        <p:cTn id="9" dur="500" fill="hold"/>
                                        <p:tgtEl>
                                          <p:spTgt spid="99335"/>
                                        </p:tgtEl>
                                        <p:attrNameLst>
                                          <p:attrName>ppt_x</p:attrName>
                                        </p:attrNameLst>
                                      </p:cBhvr>
                                      <p:tavLst>
                                        <p:tav tm="0">
                                          <p:val>
                                            <p:fltVal val="0.5"/>
                                          </p:val>
                                        </p:tav>
                                        <p:tav tm="100000">
                                          <p:val>
                                            <p:strVal val="#ppt_x"/>
                                          </p:val>
                                        </p:tav>
                                      </p:tavLst>
                                    </p:anim>
                                    <p:anim calcmode="lin" valueType="num">
                                      <p:cBhvr>
                                        <p:cTn id="10" dur="500" fill="hold"/>
                                        <p:tgtEl>
                                          <p:spTgt spid="9933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77875"/>
            <a:ext cx="7772400" cy="850900"/>
          </a:xfrm>
        </p:spPr>
        <p:txBody>
          <a:bodyPr/>
          <a:lstStyle/>
          <a:p>
            <a:r>
              <a:rPr lang="en-US"/>
              <a:t>Absorption in the SI </a:t>
            </a:r>
          </a:p>
        </p:txBody>
      </p:sp>
      <p:sp>
        <p:nvSpPr>
          <p:cNvPr id="49155" name="Rectangle 3"/>
          <p:cNvSpPr>
            <a:spLocks noGrp="1" noChangeArrowheads="1"/>
          </p:cNvSpPr>
          <p:nvPr>
            <p:ph type="body" idx="1"/>
          </p:nvPr>
        </p:nvSpPr>
        <p:spPr>
          <a:xfrm>
            <a:off x="228600" y="1828800"/>
            <a:ext cx="8763000" cy="4800600"/>
          </a:xfrm>
        </p:spPr>
        <p:txBody>
          <a:bodyPr/>
          <a:lstStyle/>
          <a:p>
            <a:pPr marL="447675" indent="-447675"/>
            <a:r>
              <a:rPr lang="en-US" sz="2400"/>
              <a:t>Much absorption is thought to occur directly through the wall without the need for special adaptations </a:t>
            </a:r>
          </a:p>
          <a:p>
            <a:pPr marL="447675" indent="-447675"/>
            <a:endParaRPr lang="en-US" sz="2400"/>
          </a:p>
          <a:p>
            <a:pPr marL="447675" indent="-447675"/>
            <a:r>
              <a:rPr lang="en-US" sz="2400"/>
              <a:t>Almost 90% of our daily fluid intake is absorbed in the small intestine.</a:t>
            </a:r>
          </a:p>
          <a:p>
            <a:pPr marL="447675" indent="-447675"/>
            <a:endParaRPr lang="en-US" sz="2400"/>
          </a:p>
          <a:p>
            <a:pPr marL="447675" indent="-447675"/>
            <a:r>
              <a:rPr lang="en-US" sz="2400" b="1"/>
              <a:t>Villi </a:t>
            </a:r>
            <a:r>
              <a:rPr lang="en-US" sz="2400"/>
              <a:t>- increase the surface area of the small intestines, thus providing better absorption of materials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a:xfrm>
            <a:off x="685800" y="228600"/>
            <a:ext cx="7772400" cy="990600"/>
          </a:xfrm>
        </p:spPr>
        <p:txBody>
          <a:bodyPr/>
          <a:lstStyle/>
          <a:p>
            <a:r>
              <a:rPr lang="en-US"/>
              <a:t>Absorption by Small Intestines</a:t>
            </a:r>
          </a:p>
        </p:txBody>
      </p:sp>
      <p:sp>
        <p:nvSpPr>
          <p:cNvPr id="101379" name="Rectangle 1027"/>
          <p:cNvSpPr>
            <a:spLocks noGrp="1" noChangeArrowheads="1"/>
          </p:cNvSpPr>
          <p:nvPr>
            <p:ph type="body" idx="1"/>
          </p:nvPr>
        </p:nvSpPr>
        <p:spPr>
          <a:xfrm>
            <a:off x="685800" y="1066800"/>
            <a:ext cx="7772400" cy="2403475"/>
          </a:xfrm>
        </p:spPr>
        <p:txBody>
          <a:bodyPr/>
          <a:lstStyle/>
          <a:p>
            <a:r>
              <a:rPr lang="en-US" u="sng">
                <a:solidFill>
                  <a:srgbClr val="CC0000"/>
                </a:solidFill>
              </a:rPr>
              <a:t>Absorption through villi &amp; microvilli</a:t>
            </a:r>
            <a:endParaRPr lang="en-US"/>
          </a:p>
          <a:p>
            <a:pPr lvl="1">
              <a:lnSpc>
                <a:spcPct val="90000"/>
              </a:lnSpc>
            </a:pPr>
            <a:r>
              <a:rPr lang="en-US"/>
              <a:t>finger-like projections</a:t>
            </a:r>
          </a:p>
          <a:p>
            <a:pPr lvl="1">
              <a:lnSpc>
                <a:spcPct val="90000"/>
              </a:lnSpc>
            </a:pPr>
            <a:r>
              <a:rPr lang="en-US" u="sng">
                <a:solidFill>
                  <a:srgbClr val="CC0000"/>
                </a:solidFill>
              </a:rPr>
              <a:t>increase surface area for absorption</a:t>
            </a:r>
            <a:endParaRPr lang="en-US"/>
          </a:p>
        </p:txBody>
      </p:sp>
      <p:pic>
        <p:nvPicPr>
          <p:cNvPr id="101380" name="Picture 1028"/>
          <p:cNvPicPr>
            <a:picLocks noChangeAspect="1" noChangeArrowheads="1"/>
          </p:cNvPicPr>
          <p:nvPr/>
        </p:nvPicPr>
        <p:blipFill>
          <a:blip r:embed="rId4"/>
          <a:srcRect b="4517"/>
          <a:stretch>
            <a:fillRect/>
          </a:stretch>
        </p:blipFill>
        <p:spPr bwMode="auto">
          <a:xfrm>
            <a:off x="1295400" y="2882900"/>
            <a:ext cx="6858000" cy="3975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leum-for%20villi-40x-1"/>
          <p:cNvPicPr>
            <a:picLocks noChangeAspect="1" noChangeArrowheads="1"/>
          </p:cNvPicPr>
          <p:nvPr/>
        </p:nvPicPr>
        <p:blipFill>
          <a:blip r:embed="rId3"/>
          <a:srcRect/>
          <a:stretch>
            <a:fillRect/>
          </a:stretch>
        </p:blipFill>
        <p:spPr bwMode="auto">
          <a:xfrm>
            <a:off x="1371600" y="1657350"/>
            <a:ext cx="6629400" cy="4972050"/>
          </a:xfrm>
          <a:prstGeom prst="rect">
            <a:avLst/>
          </a:prstGeom>
          <a:noFill/>
        </p:spPr>
      </p:pic>
      <p:sp>
        <p:nvSpPr>
          <p:cNvPr id="51203" name="Rectangle 3"/>
          <p:cNvSpPr>
            <a:spLocks noGrp="1" noChangeArrowheads="1"/>
          </p:cNvSpPr>
          <p:nvPr>
            <p:ph type="title"/>
          </p:nvPr>
        </p:nvSpPr>
        <p:spPr>
          <a:xfrm>
            <a:off x="685800" y="901700"/>
            <a:ext cx="7772400" cy="727075"/>
          </a:xfrm>
        </p:spPr>
        <p:txBody>
          <a:bodyPr/>
          <a:lstStyle/>
          <a:p>
            <a:r>
              <a:rPr lang="en-US"/>
              <a:t>VILLI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a:xfrm>
            <a:off x="685800" y="609600"/>
            <a:ext cx="5105400" cy="1143000"/>
          </a:xfrm>
        </p:spPr>
        <p:txBody>
          <a:bodyPr/>
          <a:lstStyle/>
          <a:p>
            <a:r>
              <a:rPr lang="en-US"/>
              <a:t>Large intestines (colon)</a:t>
            </a:r>
          </a:p>
        </p:txBody>
      </p:sp>
      <p:pic>
        <p:nvPicPr>
          <p:cNvPr id="109571" name="Picture 1027"/>
          <p:cNvPicPr>
            <a:picLocks noChangeAspect="1" noChangeArrowheads="1"/>
          </p:cNvPicPr>
          <p:nvPr/>
        </p:nvPicPr>
        <p:blipFill>
          <a:blip r:embed="rId4"/>
          <a:srcRect/>
          <a:stretch>
            <a:fillRect/>
          </a:stretch>
        </p:blipFill>
        <p:spPr bwMode="auto">
          <a:xfrm>
            <a:off x="6046788" y="457200"/>
            <a:ext cx="3097212" cy="4148138"/>
          </a:xfrm>
          <a:prstGeom prst="rect">
            <a:avLst/>
          </a:prstGeom>
          <a:noFill/>
          <a:ln w="9525">
            <a:noFill/>
            <a:miter lim="800000"/>
            <a:headEnd/>
            <a:tailEnd/>
          </a:ln>
          <a:effectLst/>
        </p:spPr>
      </p:pic>
      <p:sp>
        <p:nvSpPr>
          <p:cNvPr id="109572" name="Rectangle 1028" descr="Rectangle: Click to edit Master text styles&#10;Second level&#10;Third level&#10;Fourth level&#10;Fifth level"/>
          <p:cNvSpPr>
            <a:spLocks noGrp="1" noChangeArrowheads="1"/>
          </p:cNvSpPr>
          <p:nvPr>
            <p:ph type="body" idx="1"/>
          </p:nvPr>
        </p:nvSpPr>
        <p:spPr>
          <a:xfrm>
            <a:off x="685800" y="1905000"/>
            <a:ext cx="5410200" cy="4419600"/>
          </a:xfrm>
          <a:noFill/>
          <a:ln/>
        </p:spPr>
        <p:txBody>
          <a:bodyPr/>
          <a:lstStyle/>
          <a:p>
            <a:r>
              <a:rPr lang="en-US"/>
              <a:t>Function</a:t>
            </a:r>
          </a:p>
          <a:p>
            <a:pPr lvl="1"/>
            <a:r>
              <a:rPr lang="en-US" u="sng">
                <a:solidFill>
                  <a:srgbClr val="CC0000"/>
                </a:solidFill>
              </a:rPr>
              <a:t>re-absorb water</a:t>
            </a:r>
            <a:endParaRPr lang="en-US"/>
          </a:p>
          <a:p>
            <a:pPr lvl="2"/>
            <a:r>
              <a:rPr lang="en-US"/>
              <a:t>use ~9 liters of water every </a:t>
            </a:r>
            <a:br>
              <a:rPr lang="en-US"/>
            </a:br>
            <a:r>
              <a:rPr lang="en-US"/>
              <a:t>day in digestive juices	</a:t>
            </a:r>
          </a:p>
          <a:p>
            <a:pPr lvl="2"/>
            <a:r>
              <a:rPr lang="en-US"/>
              <a:t>&gt; 90% of water reabsorbed</a:t>
            </a:r>
          </a:p>
          <a:p>
            <a:pPr lvl="3"/>
            <a:r>
              <a:rPr lang="en-US" sz="2200"/>
              <a:t>not enough water absorbed </a:t>
            </a:r>
          </a:p>
          <a:p>
            <a:pPr lvl="4"/>
            <a:r>
              <a:rPr lang="en-US" sz="2200" u="sng">
                <a:solidFill>
                  <a:srgbClr val="CC0000"/>
                </a:solidFill>
              </a:rPr>
              <a:t>diarrhea</a:t>
            </a:r>
            <a:r>
              <a:rPr lang="en-US" sz="2200"/>
              <a:t> </a:t>
            </a:r>
          </a:p>
          <a:p>
            <a:pPr lvl="3"/>
            <a:r>
              <a:rPr lang="en-US" sz="2200"/>
              <a:t>too much water absorbed</a:t>
            </a:r>
          </a:p>
          <a:p>
            <a:pPr lvl="4"/>
            <a:r>
              <a:rPr lang="en-US" sz="2200" u="sng">
                <a:solidFill>
                  <a:srgbClr val="CC0000"/>
                </a:solidFill>
              </a:rPr>
              <a:t>constipation</a:t>
            </a:r>
            <a:endParaRPr lang="en-US" sz="2200"/>
          </a:p>
          <a:p>
            <a:pPr lvl="4"/>
            <a:endParaRPr 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xEl>
                                              <p:pRg st="1" end="1"/>
                                            </p:txEl>
                                          </p:spTgt>
                                        </p:tgtEl>
                                        <p:attrNameLst>
                                          <p:attrName>style.visibility</p:attrName>
                                        </p:attrNameLst>
                                      </p:cBhvr>
                                      <p:to>
                                        <p:strVal val="visible"/>
                                      </p:to>
                                    </p:set>
                                    <p:anim calcmode="lin" valueType="num">
                                      <p:cBhvr additive="base">
                                        <p:cTn id="7" dur="500" fill="hold"/>
                                        <p:tgtEl>
                                          <p:spTgt spid="10957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9572">
                                            <p:txEl>
                                              <p:pRg st="2" end="2"/>
                                            </p:txEl>
                                          </p:spTgt>
                                        </p:tgtEl>
                                        <p:attrNameLst>
                                          <p:attrName>style.visibility</p:attrName>
                                        </p:attrNameLst>
                                      </p:cBhvr>
                                      <p:to>
                                        <p:strVal val="visible"/>
                                      </p:to>
                                    </p:set>
                                    <p:anim calcmode="lin" valueType="num">
                                      <p:cBhvr additive="base">
                                        <p:cTn id="12" dur="500" fill="hold"/>
                                        <p:tgtEl>
                                          <p:spTgt spid="109572">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957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9572">
                                            <p:txEl>
                                              <p:pRg st="3" end="3"/>
                                            </p:txEl>
                                          </p:spTgt>
                                        </p:tgtEl>
                                        <p:attrNameLst>
                                          <p:attrName>style.visibility</p:attrName>
                                        </p:attrNameLst>
                                      </p:cBhvr>
                                      <p:to>
                                        <p:strVal val="visible"/>
                                      </p:to>
                                    </p:set>
                                    <p:anim calcmode="lin" valueType="num">
                                      <p:cBhvr additive="base">
                                        <p:cTn id="18" dur="500" fill="hold"/>
                                        <p:tgtEl>
                                          <p:spTgt spid="109572">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957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9572">
                                            <p:txEl>
                                              <p:pRg st="4" end="4"/>
                                            </p:txEl>
                                          </p:spTgt>
                                        </p:tgtEl>
                                        <p:attrNameLst>
                                          <p:attrName>style.visibility</p:attrName>
                                        </p:attrNameLst>
                                      </p:cBhvr>
                                      <p:to>
                                        <p:strVal val="visible"/>
                                      </p:to>
                                    </p:set>
                                    <p:anim calcmode="lin" valueType="num">
                                      <p:cBhvr additive="base">
                                        <p:cTn id="24" dur="500" fill="hold"/>
                                        <p:tgtEl>
                                          <p:spTgt spid="109572">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957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builtIn="1"/>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9572">
                                            <p:txEl>
                                              <p:pRg st="5" end="5"/>
                                            </p:txEl>
                                          </p:spTgt>
                                        </p:tgtEl>
                                        <p:attrNameLst>
                                          <p:attrName>style.visibility</p:attrName>
                                        </p:attrNameLst>
                                      </p:cBhvr>
                                      <p:to>
                                        <p:strVal val="visible"/>
                                      </p:to>
                                    </p:set>
                                    <p:anim calcmode="lin" valueType="num">
                                      <p:cBhvr additive="base">
                                        <p:cTn id="30" dur="500" fill="hold"/>
                                        <p:tgtEl>
                                          <p:spTgt spid="109572">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957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builtIn="1"/>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9572">
                                            <p:txEl>
                                              <p:pRg st="6" end="6"/>
                                            </p:txEl>
                                          </p:spTgt>
                                        </p:tgtEl>
                                        <p:attrNameLst>
                                          <p:attrName>style.visibility</p:attrName>
                                        </p:attrNameLst>
                                      </p:cBhvr>
                                      <p:to>
                                        <p:strVal val="visible"/>
                                      </p:to>
                                    </p:set>
                                    <p:anim calcmode="lin" valueType="num">
                                      <p:cBhvr additive="base">
                                        <p:cTn id="36" dur="500" fill="hold"/>
                                        <p:tgtEl>
                                          <p:spTgt spid="10957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957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builtIn="1"/>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09572">
                                            <p:txEl>
                                              <p:pRg st="7" end="7"/>
                                            </p:txEl>
                                          </p:spTgt>
                                        </p:tgtEl>
                                        <p:attrNameLst>
                                          <p:attrName>style.visibility</p:attrName>
                                        </p:attrNameLst>
                                      </p:cBhvr>
                                      <p:to>
                                        <p:strVal val="visible"/>
                                      </p:to>
                                    </p:set>
                                    <p:anim calcmode="lin" valueType="num">
                                      <p:cBhvr additive="base">
                                        <p:cTn id="42" dur="500" fill="hold"/>
                                        <p:tgtEl>
                                          <p:spTgt spid="109572">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957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295400"/>
          </a:xfrm>
        </p:spPr>
        <p:txBody>
          <a:bodyPr/>
          <a:lstStyle/>
          <a:p>
            <a:r>
              <a:rPr lang="en-US" sz="6000"/>
              <a:t>Large Intestine</a:t>
            </a:r>
          </a:p>
        </p:txBody>
      </p:sp>
      <p:sp>
        <p:nvSpPr>
          <p:cNvPr id="10243" name="Rectangle 3"/>
          <p:cNvSpPr>
            <a:spLocks noGrp="1" noChangeArrowheads="1"/>
          </p:cNvSpPr>
          <p:nvPr>
            <p:ph type="body" idx="1"/>
          </p:nvPr>
        </p:nvSpPr>
        <p:spPr>
          <a:xfrm>
            <a:off x="685800" y="1219200"/>
            <a:ext cx="5181600" cy="5181600"/>
          </a:xfrm>
        </p:spPr>
        <p:txBody>
          <a:bodyPr/>
          <a:lstStyle/>
          <a:p>
            <a:pPr>
              <a:lnSpc>
                <a:spcPct val="90000"/>
              </a:lnSpc>
            </a:pPr>
            <a:r>
              <a:rPr lang="en-US" b="1"/>
              <a:t>Solid materials</a:t>
            </a:r>
            <a:r>
              <a:rPr lang="en-US"/>
              <a:t> pass through the large intestine.</a:t>
            </a:r>
          </a:p>
          <a:p>
            <a:pPr>
              <a:lnSpc>
                <a:spcPct val="90000"/>
              </a:lnSpc>
            </a:pPr>
            <a:r>
              <a:rPr lang="en-US"/>
              <a:t>These are </a:t>
            </a:r>
            <a:r>
              <a:rPr lang="en-US" b="1"/>
              <a:t>undigestible</a:t>
            </a:r>
            <a:r>
              <a:rPr lang="en-US"/>
              <a:t> solids (fibers).</a:t>
            </a:r>
          </a:p>
          <a:p>
            <a:pPr>
              <a:lnSpc>
                <a:spcPct val="90000"/>
              </a:lnSpc>
            </a:pPr>
            <a:r>
              <a:rPr lang="en-US"/>
              <a:t>Water is absorbed.</a:t>
            </a:r>
          </a:p>
          <a:p>
            <a:pPr>
              <a:lnSpc>
                <a:spcPct val="90000"/>
              </a:lnSpc>
            </a:pPr>
            <a:r>
              <a:rPr lang="en-US" b="1"/>
              <a:t>Vitamins K and B</a:t>
            </a:r>
            <a:r>
              <a:rPr lang="en-US"/>
              <a:t> are reabsorbed with the water.</a:t>
            </a:r>
          </a:p>
          <a:p>
            <a:pPr>
              <a:lnSpc>
                <a:spcPct val="90000"/>
              </a:lnSpc>
            </a:pPr>
            <a:r>
              <a:rPr lang="en-US" b="1"/>
              <a:t>Rectum</a:t>
            </a:r>
            <a:r>
              <a:rPr lang="en-US"/>
              <a:t>- solid wastes exit the body.</a:t>
            </a:r>
            <a:endParaRPr lang="en-US" sz="2800"/>
          </a:p>
        </p:txBody>
      </p:sp>
      <p:pic>
        <p:nvPicPr>
          <p:cNvPr id="10244" name="Picture 4" descr="images-15"/>
          <p:cNvPicPr>
            <a:picLocks noChangeAspect="1" noChangeArrowheads="1"/>
          </p:cNvPicPr>
          <p:nvPr/>
        </p:nvPicPr>
        <p:blipFill>
          <a:blip r:embed="rId3"/>
          <a:srcRect/>
          <a:stretch>
            <a:fillRect/>
          </a:stretch>
        </p:blipFill>
        <p:spPr bwMode="auto">
          <a:xfrm>
            <a:off x="6248400" y="1828800"/>
            <a:ext cx="2362200" cy="2006600"/>
          </a:xfrm>
          <a:prstGeom prst="rect">
            <a:avLst/>
          </a:prstGeom>
          <a:noFill/>
        </p:spPr>
      </p:pic>
      <p:pic>
        <p:nvPicPr>
          <p:cNvPr id="10245" name="Picture 5" descr="images-18"/>
          <p:cNvPicPr>
            <a:picLocks noChangeAspect="1" noChangeArrowheads="1"/>
          </p:cNvPicPr>
          <p:nvPr/>
        </p:nvPicPr>
        <p:blipFill>
          <a:blip r:embed="rId4"/>
          <a:srcRect/>
          <a:stretch>
            <a:fillRect/>
          </a:stretch>
        </p:blipFill>
        <p:spPr bwMode="auto">
          <a:xfrm>
            <a:off x="5943600" y="4191000"/>
            <a:ext cx="2362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685800" y="0"/>
            <a:ext cx="7772400" cy="1752600"/>
          </a:xfrm>
        </p:spPr>
        <p:txBody>
          <a:bodyPr/>
          <a:lstStyle/>
          <a:p>
            <a:r>
              <a:rPr lang="en-US"/>
              <a:t>You’ve got company!</a:t>
            </a:r>
          </a:p>
        </p:txBody>
      </p:sp>
      <p:sp>
        <p:nvSpPr>
          <p:cNvPr id="107523" name="Rectangle 1027"/>
          <p:cNvSpPr>
            <a:spLocks noGrp="1" noChangeArrowheads="1"/>
          </p:cNvSpPr>
          <p:nvPr>
            <p:ph type="body" idx="1"/>
          </p:nvPr>
        </p:nvSpPr>
        <p:spPr>
          <a:xfrm>
            <a:off x="830263" y="1371600"/>
            <a:ext cx="7772400" cy="3802063"/>
          </a:xfrm>
        </p:spPr>
        <p:txBody>
          <a:bodyPr/>
          <a:lstStyle/>
          <a:p>
            <a:r>
              <a:rPr lang="en-US"/>
              <a:t>Living in the large intestine is a community of helpful bacteria</a:t>
            </a:r>
          </a:p>
          <a:p>
            <a:pPr lvl="1"/>
            <a:r>
              <a:rPr lang="en-US" i="1" u="sng">
                <a:solidFill>
                  <a:srgbClr val="CC0000"/>
                </a:solidFill>
              </a:rPr>
              <a:t>Escherichia</a:t>
            </a:r>
            <a:r>
              <a:rPr lang="en-US" u="sng">
                <a:solidFill>
                  <a:srgbClr val="CC0000"/>
                </a:solidFill>
              </a:rPr>
              <a:t> </a:t>
            </a:r>
            <a:r>
              <a:rPr lang="en-US" i="1" u="sng">
                <a:solidFill>
                  <a:srgbClr val="CC0000"/>
                </a:solidFill>
              </a:rPr>
              <a:t>coli</a:t>
            </a:r>
            <a:r>
              <a:rPr lang="en-US" i="1">
                <a:solidFill>
                  <a:srgbClr val="CC0000"/>
                </a:solidFill>
              </a:rPr>
              <a:t> (</a:t>
            </a:r>
            <a:r>
              <a:rPr lang="en-US" i="1" u="sng">
                <a:solidFill>
                  <a:srgbClr val="CC0000"/>
                </a:solidFill>
              </a:rPr>
              <a:t>E. coli</a:t>
            </a:r>
            <a:r>
              <a:rPr lang="en-US" i="1">
                <a:solidFill>
                  <a:srgbClr val="CC0000"/>
                </a:solidFill>
              </a:rPr>
              <a:t>)</a:t>
            </a:r>
            <a:endParaRPr lang="en-US"/>
          </a:p>
          <a:p>
            <a:pPr lvl="2"/>
            <a:r>
              <a:rPr lang="en-US" u="sng">
                <a:solidFill>
                  <a:srgbClr val="CC0000"/>
                </a:solidFill>
              </a:rPr>
              <a:t>produce vitamins</a:t>
            </a:r>
            <a:r>
              <a:rPr lang="en-US"/>
              <a:t> </a:t>
            </a:r>
          </a:p>
          <a:p>
            <a:pPr lvl="3"/>
            <a:r>
              <a:rPr lang="en-US"/>
              <a:t>vitamin K; B vitamins</a:t>
            </a:r>
          </a:p>
          <a:p>
            <a:pPr lvl="2"/>
            <a:r>
              <a:rPr lang="en-US" u="sng">
                <a:solidFill>
                  <a:srgbClr val="CC0000"/>
                </a:solidFill>
              </a:rPr>
              <a:t>generate gases</a:t>
            </a:r>
            <a:endParaRPr lang="en-US"/>
          </a:p>
          <a:p>
            <a:pPr lvl="3"/>
            <a:r>
              <a:rPr lang="en-US"/>
              <a:t>by-product of bacterial metabolism </a:t>
            </a:r>
          </a:p>
          <a:p>
            <a:pPr lvl="3"/>
            <a:r>
              <a:rPr lang="en-US"/>
              <a:t>methane, hydrogen sulfide</a:t>
            </a:r>
          </a:p>
        </p:txBody>
      </p:sp>
      <p:pic>
        <p:nvPicPr>
          <p:cNvPr id="107524" name="Picture 1028"/>
          <p:cNvPicPr>
            <a:picLocks noChangeAspect="1" noChangeArrowheads="1"/>
          </p:cNvPicPr>
          <p:nvPr/>
        </p:nvPicPr>
        <p:blipFill>
          <a:blip r:embed="rId4"/>
          <a:srcRect/>
          <a:stretch>
            <a:fillRect/>
          </a:stretch>
        </p:blipFill>
        <p:spPr bwMode="auto">
          <a:xfrm>
            <a:off x="6316663" y="4729163"/>
            <a:ext cx="2489200" cy="1866900"/>
          </a:xfrm>
          <a:prstGeom prst="rect">
            <a:avLst/>
          </a:prstGeom>
          <a:noFill/>
          <a:ln w="9525">
            <a:noFill/>
            <a:miter lim="800000"/>
            <a:headEnd/>
            <a:tailEnd/>
          </a:ln>
          <a:effectLst>
            <a:outerShdw dist="35921" dir="2700000" algn="ctr" rotWithShape="0">
              <a:srgbClr val="808080">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calcmode="lin" valueType="num">
                                      <p:cBhvr additive="base">
                                        <p:cTn id="7"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 calcmode="lin" valueType="num">
                                      <p:cBhvr additive="base">
                                        <p:cTn id="13"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 calcmode="lin" valueType="num">
                                      <p:cBhvr additive="base">
                                        <p:cTn id="19"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4" end="4"/>
                                            </p:txEl>
                                          </p:spTgt>
                                        </p:tgtEl>
                                        <p:attrNameLst>
                                          <p:attrName>style.visibility</p:attrName>
                                        </p:attrNameLst>
                                      </p:cBhvr>
                                      <p:to>
                                        <p:strVal val="visible"/>
                                      </p:to>
                                    </p:set>
                                    <p:anim calcmode="lin" valueType="num">
                                      <p:cBhvr additive="base">
                                        <p:cTn id="25"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builtIn="1"/>
                                        </p:tgtEl>
                                      </p:cMediaNode>
                                    </p:audio>
                                  </p:sub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07523">
                                            <p:txEl>
                                              <p:pRg st="5" end="5"/>
                                            </p:txEl>
                                          </p:spTgt>
                                        </p:tgtEl>
                                        <p:attrNameLst>
                                          <p:attrName>style.visibility</p:attrName>
                                        </p:attrNameLst>
                                      </p:cBhvr>
                                      <p:to>
                                        <p:strVal val="visible"/>
                                      </p:to>
                                    </p:set>
                                    <p:anim calcmode="lin" valueType="num">
                                      <p:cBhvr additive="base">
                                        <p:cTn id="30"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75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builtIn="1"/>
                                        </p:tgtEl>
                                      </p:cMediaNode>
                                    </p:audio>
                                  </p:subTnLst>
                                </p:cTn>
                              </p:par>
                            </p:childTnLst>
                          </p:cTn>
                        </p:par>
                        <p:par>
                          <p:cTn id="32" fill="hold">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107523">
                                            <p:txEl>
                                              <p:pRg st="6" end="6"/>
                                            </p:txEl>
                                          </p:spTgt>
                                        </p:tgtEl>
                                        <p:attrNameLst>
                                          <p:attrName>style.visibility</p:attrName>
                                        </p:attrNameLst>
                                      </p:cBhvr>
                                      <p:to>
                                        <p:strVal val="visible"/>
                                      </p:to>
                                    </p:set>
                                    <p:anim calcmode="lin" valueType="num">
                                      <p:cBhvr additive="base">
                                        <p:cTn id="35" dur="500" fill="hold"/>
                                        <p:tgtEl>
                                          <p:spTgt spid="1075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75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noFill/>
        </p:spPr>
        <p:txBody>
          <a:bodyPr/>
          <a:lstStyle/>
          <a:p>
            <a:r>
              <a:rPr lang="en-US"/>
              <a:t>Appendix</a:t>
            </a:r>
          </a:p>
        </p:txBody>
      </p:sp>
      <p:pic>
        <p:nvPicPr>
          <p:cNvPr id="105475" name="Picture 1027"/>
          <p:cNvPicPr>
            <a:picLocks noChangeAspect="1" noChangeArrowheads="1"/>
          </p:cNvPicPr>
          <p:nvPr/>
        </p:nvPicPr>
        <p:blipFill>
          <a:blip r:embed="rId5"/>
          <a:srcRect t="39600" r="23286" b="3000"/>
          <a:stretch>
            <a:fillRect/>
          </a:stretch>
        </p:blipFill>
        <p:spPr bwMode="auto">
          <a:xfrm>
            <a:off x="228600" y="1543050"/>
            <a:ext cx="8915400" cy="5219700"/>
          </a:xfrm>
          <a:prstGeom prst="rect">
            <a:avLst/>
          </a:prstGeom>
          <a:noFill/>
          <a:ln w="9525">
            <a:noFill/>
            <a:miter lim="800000"/>
            <a:headEnd/>
            <a:tailEnd/>
          </a:ln>
        </p:spPr>
      </p:pic>
      <p:sp>
        <p:nvSpPr>
          <p:cNvPr id="105476" name="Rectangle 1028"/>
          <p:cNvSpPr>
            <a:spLocks noChangeArrowheads="1"/>
          </p:cNvSpPr>
          <p:nvPr/>
        </p:nvSpPr>
        <p:spPr bwMode="auto">
          <a:xfrm>
            <a:off x="585788" y="1320800"/>
            <a:ext cx="2914650" cy="549275"/>
          </a:xfrm>
          <a:prstGeom prst="rect">
            <a:avLst/>
          </a:prstGeom>
          <a:solidFill>
            <a:srgbClr val="FFCC18"/>
          </a:solidFill>
          <a:ln w="9525">
            <a:noFill/>
            <a:miter lim="800000"/>
            <a:headEnd/>
            <a:tailEnd/>
          </a:ln>
          <a:effectLst>
            <a:outerShdw dist="35921" dir="2700000" algn="ctr" rotWithShape="0">
              <a:srgbClr val="808080">
                <a:alpha val="75000"/>
              </a:srgbClr>
            </a:outerShdw>
          </a:effectLst>
        </p:spPr>
        <p:txBody>
          <a:bodyPr wrap="none" anchor="ctr">
            <a:spAutoFit/>
          </a:bodyPr>
          <a:lstStyle/>
          <a:p>
            <a:r>
              <a:rPr lang="en-US" sz="3000" b="1">
                <a:solidFill>
                  <a:srgbClr val="0F116A"/>
                </a:solidFill>
              </a:rPr>
              <a:t>Vestigial organ</a:t>
            </a:r>
          </a:p>
        </p:txBody>
      </p:sp>
      <p:sp>
        <p:nvSpPr>
          <p:cNvPr id="105477" name="Oval 1029"/>
          <p:cNvSpPr>
            <a:spLocks noChangeArrowheads="1"/>
          </p:cNvSpPr>
          <p:nvPr/>
        </p:nvSpPr>
        <p:spPr bwMode="auto">
          <a:xfrm>
            <a:off x="4779963" y="5256213"/>
            <a:ext cx="819150" cy="819150"/>
          </a:xfrm>
          <a:prstGeom prst="ellipse">
            <a:avLst/>
          </a:prstGeom>
          <a:noFill/>
          <a:ln w="38100">
            <a:solidFill>
              <a:srgbClr val="CC0000"/>
            </a:solidFill>
            <a:round/>
            <a:headEnd/>
            <a:tailEnd/>
          </a:ln>
          <a:effectLst/>
        </p:spPr>
        <p:txBody>
          <a:bodyPr wrap="none" anchor="ctr"/>
          <a:lstStyle/>
          <a:p>
            <a:endParaRPr lang="en-ZA"/>
          </a:p>
        </p:txBody>
      </p:sp>
      <p:sp>
        <p:nvSpPr>
          <p:cNvPr id="105478" name="Oval 1030"/>
          <p:cNvSpPr>
            <a:spLocks noChangeArrowheads="1"/>
          </p:cNvSpPr>
          <p:nvPr/>
        </p:nvSpPr>
        <p:spPr bwMode="auto">
          <a:xfrm>
            <a:off x="1530350" y="4956175"/>
            <a:ext cx="1514475" cy="1514475"/>
          </a:xfrm>
          <a:prstGeom prst="ellipse">
            <a:avLst/>
          </a:prstGeom>
          <a:noFill/>
          <a:ln w="38100">
            <a:solidFill>
              <a:srgbClr val="CC0000"/>
            </a:solidFill>
            <a:round/>
            <a:headEnd/>
            <a:tailEnd/>
          </a:ln>
          <a:effectLst/>
        </p:spPr>
        <p:txBody>
          <a:bodyPr wrap="none" anchor="ctr"/>
          <a:lstStyle/>
          <a:p>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0-#ppt_w/2"/>
                                          </p:val>
                                        </p:tav>
                                        <p:tav tm="100000">
                                          <p:val>
                                            <p:strVal val="#ppt_x"/>
                                          </p:val>
                                        </p:tav>
                                      </p:tavLst>
                                    </p:anim>
                                    <p:anim calcmode="lin" valueType="num">
                                      <p:cBhvr additive="base">
                                        <p:cTn id="8" dur="500" fill="hold"/>
                                        <p:tgtEl>
                                          <p:spTgt spid="105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105477"/>
                                        </p:tgtEl>
                                        <p:attrNameLst>
                                          <p:attrName>style.visibility</p:attrName>
                                        </p:attrNameLst>
                                      </p:cBhvr>
                                      <p:to>
                                        <p:strVal val="visible"/>
                                      </p:to>
                                    </p:set>
                                    <p:animEffect transition="in" filter="circle(out)">
                                      <p:cBhvr>
                                        <p:cTn id="13" dur="2000"/>
                                        <p:tgtEl>
                                          <p:spTgt spid="105477"/>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builtIn="1"/>
                                        </p:tgtEl>
                                      </p:cMediaNode>
                                    </p:audio>
                                  </p:sub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105478"/>
                                        </p:tgtEl>
                                        <p:attrNameLst>
                                          <p:attrName>style.visibility</p:attrName>
                                        </p:attrNameLst>
                                      </p:cBhvr>
                                      <p:to>
                                        <p:strVal val="visible"/>
                                      </p:to>
                                    </p:set>
                                    <p:animEffect transition="in" filter="circle(out)">
                                      <p:cBhvr>
                                        <p:cTn id="18" dur="2000"/>
                                        <p:tgtEl>
                                          <p:spTgt spid="105478"/>
                                        </p:tgtEl>
                                      </p:cBhvr>
                                    </p:animEffect>
                                  </p:childTnLst>
                                  <p:subTnLst>
                                    <p:audio>
                                      <p:cMediaNode>
                                        <p:cTn display="0" masterRel="sameClick">
                                          <p:stCondLst>
                                            <p:cond evt="begin" delay="0">
                                              <p:tn val="16"/>
                                            </p:cond>
                                          </p:stCondLst>
                                          <p:endCondLst>
                                            <p:cond evt="onStopAudio" delay="0">
                                              <p:tgtEl>
                                                <p:sldTgt/>
                                              </p:tgtEl>
                                            </p:cond>
                                          </p:endCondLst>
                                        </p:cTn>
                                        <p:tgtEl>
                                          <p:sndTgt r:embed="rId4" name="Vibro Up"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autoUpdateAnimBg="0"/>
      <p:bldP spid="105477" grpId="0" animBg="1"/>
      <p:bldP spid="1054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685800" y="152400"/>
            <a:ext cx="7772400" cy="1295400"/>
          </a:xfrm>
        </p:spPr>
        <p:txBody>
          <a:bodyPr/>
          <a:lstStyle/>
          <a:p>
            <a:r>
              <a:rPr lang="en-US"/>
              <a:t>Rectum </a:t>
            </a:r>
          </a:p>
        </p:txBody>
      </p:sp>
      <p:pic>
        <p:nvPicPr>
          <p:cNvPr id="103427" name="Picture 1027"/>
          <p:cNvPicPr>
            <a:picLocks noChangeAspect="1" noChangeArrowheads="1"/>
          </p:cNvPicPr>
          <p:nvPr/>
        </p:nvPicPr>
        <p:blipFill>
          <a:blip r:embed="rId4"/>
          <a:srcRect/>
          <a:stretch>
            <a:fillRect/>
          </a:stretch>
        </p:blipFill>
        <p:spPr bwMode="auto">
          <a:xfrm>
            <a:off x="5032375" y="1752600"/>
            <a:ext cx="4111625" cy="2552700"/>
          </a:xfrm>
          <a:prstGeom prst="rect">
            <a:avLst/>
          </a:prstGeom>
          <a:noFill/>
          <a:ln w="9525">
            <a:noFill/>
            <a:miter lim="800000"/>
            <a:headEnd/>
            <a:tailEnd/>
          </a:ln>
          <a:effectLst/>
        </p:spPr>
      </p:pic>
      <p:sp>
        <p:nvSpPr>
          <p:cNvPr id="103428" name="Rectangle 1028"/>
          <p:cNvSpPr>
            <a:spLocks noGrp="1" noChangeArrowheads="1"/>
          </p:cNvSpPr>
          <p:nvPr>
            <p:ph type="body" idx="1"/>
          </p:nvPr>
        </p:nvSpPr>
        <p:spPr>
          <a:xfrm>
            <a:off x="152400" y="1600200"/>
            <a:ext cx="4724400" cy="4724400"/>
          </a:xfrm>
        </p:spPr>
        <p:txBody>
          <a:bodyPr/>
          <a:lstStyle/>
          <a:p>
            <a:r>
              <a:rPr lang="en-US"/>
              <a:t>Last section of colon (large intestines)</a:t>
            </a:r>
          </a:p>
          <a:p>
            <a:pPr lvl="1"/>
            <a:r>
              <a:rPr lang="en-US"/>
              <a:t>eliminate feces</a:t>
            </a:r>
          </a:p>
          <a:p>
            <a:pPr lvl="2"/>
            <a:r>
              <a:rPr lang="en-US" sz="2600" u="sng">
                <a:solidFill>
                  <a:srgbClr val="CC0000"/>
                </a:solidFill>
              </a:rPr>
              <a:t>undigested materials</a:t>
            </a:r>
            <a:endParaRPr lang="en-US"/>
          </a:p>
          <a:p>
            <a:pPr lvl="3"/>
            <a:r>
              <a:rPr lang="en-US" sz="2400" u="sng">
                <a:solidFill>
                  <a:srgbClr val="CC0000"/>
                </a:solidFill>
              </a:rPr>
              <a:t>extracellular waste</a:t>
            </a:r>
            <a:endParaRPr lang="en-US" sz="2400"/>
          </a:p>
          <a:p>
            <a:pPr lvl="4"/>
            <a:r>
              <a:rPr lang="en-US" sz="2400"/>
              <a:t>mainly cellulose from plants</a:t>
            </a:r>
            <a:endParaRPr lang="en-US"/>
          </a:p>
          <a:p>
            <a:pPr lvl="4"/>
            <a:r>
              <a:rPr lang="en-US" sz="2400" u="sng">
                <a:solidFill>
                  <a:srgbClr val="CC0000"/>
                </a:solidFill>
              </a:rPr>
              <a:t>roughage or fiber</a:t>
            </a:r>
            <a:r>
              <a:rPr lang="en-US" sz="2400"/>
              <a:t> </a:t>
            </a:r>
          </a:p>
          <a:p>
            <a:pPr lvl="3"/>
            <a:r>
              <a:rPr lang="en-US" sz="2400"/>
              <a:t>masses of bacteria</a:t>
            </a:r>
            <a:endParaRPr lang="en-US"/>
          </a:p>
          <a:p>
            <a:pPr lvl="2"/>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8">
                                            <p:txEl>
                                              <p:pRg st="1" end="1"/>
                                            </p:txEl>
                                          </p:spTgt>
                                        </p:tgtEl>
                                        <p:attrNameLst>
                                          <p:attrName>style.visibility</p:attrName>
                                        </p:attrNameLst>
                                      </p:cBhvr>
                                      <p:to>
                                        <p:strVal val="visible"/>
                                      </p:to>
                                    </p:set>
                                    <p:anim calcmode="lin" valueType="num">
                                      <p:cBhvr additive="base">
                                        <p:cTn id="7" dur="500" fill="hold"/>
                                        <p:tgtEl>
                                          <p:spTgt spid="10342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8">
                                            <p:txEl>
                                              <p:pRg st="2" end="2"/>
                                            </p:txEl>
                                          </p:spTgt>
                                        </p:tgtEl>
                                        <p:attrNameLst>
                                          <p:attrName>style.visibility</p:attrName>
                                        </p:attrNameLst>
                                      </p:cBhvr>
                                      <p:to>
                                        <p:strVal val="visible"/>
                                      </p:to>
                                    </p:set>
                                    <p:anim calcmode="lin" valueType="num">
                                      <p:cBhvr additive="base">
                                        <p:cTn id="13" dur="500" fill="hold"/>
                                        <p:tgtEl>
                                          <p:spTgt spid="10342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8">
                                            <p:txEl>
                                              <p:pRg st="3" end="3"/>
                                            </p:txEl>
                                          </p:spTgt>
                                        </p:tgtEl>
                                        <p:attrNameLst>
                                          <p:attrName>style.visibility</p:attrName>
                                        </p:attrNameLst>
                                      </p:cBhvr>
                                      <p:to>
                                        <p:strVal val="visible"/>
                                      </p:to>
                                    </p:set>
                                    <p:anim calcmode="lin" valueType="num">
                                      <p:cBhvr additive="base">
                                        <p:cTn id="19" dur="500" fill="hold"/>
                                        <p:tgtEl>
                                          <p:spTgt spid="10342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builtIn="1"/>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03428">
                                            <p:txEl>
                                              <p:pRg st="4" end="4"/>
                                            </p:txEl>
                                          </p:spTgt>
                                        </p:tgtEl>
                                        <p:attrNameLst>
                                          <p:attrName>style.visibility</p:attrName>
                                        </p:attrNameLst>
                                      </p:cBhvr>
                                      <p:to>
                                        <p:strVal val="visible"/>
                                      </p:to>
                                    </p:set>
                                    <p:anim calcmode="lin" valueType="num">
                                      <p:cBhvr additive="base">
                                        <p:cTn id="23" dur="500" fill="hold"/>
                                        <p:tgtEl>
                                          <p:spTgt spid="10342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342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builtIn="1"/>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03428">
                                            <p:txEl>
                                              <p:pRg st="5" end="5"/>
                                            </p:txEl>
                                          </p:spTgt>
                                        </p:tgtEl>
                                        <p:attrNameLst>
                                          <p:attrName>style.visibility</p:attrName>
                                        </p:attrNameLst>
                                      </p:cBhvr>
                                      <p:to>
                                        <p:strVal val="visible"/>
                                      </p:to>
                                    </p:set>
                                    <p:anim calcmode="lin" valueType="num">
                                      <p:cBhvr additive="base">
                                        <p:cTn id="27" dur="500" fill="hold"/>
                                        <p:tgtEl>
                                          <p:spTgt spid="10342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342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builtIn="1"/>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3428">
                                            <p:txEl>
                                              <p:pRg st="6" end="6"/>
                                            </p:txEl>
                                          </p:spTgt>
                                        </p:tgtEl>
                                        <p:attrNameLst>
                                          <p:attrName>style.visibility</p:attrName>
                                        </p:attrNameLst>
                                      </p:cBhvr>
                                      <p:to>
                                        <p:strVal val="visible"/>
                                      </p:to>
                                    </p:set>
                                    <p:anim calcmode="lin" valueType="num">
                                      <p:cBhvr additive="base">
                                        <p:cTn id="33" dur="500" fill="hold"/>
                                        <p:tgtEl>
                                          <p:spTgt spid="103428">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342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777875"/>
            <a:ext cx="7772400" cy="790575"/>
          </a:xfrm>
        </p:spPr>
        <p:txBody>
          <a:bodyPr/>
          <a:lstStyle/>
          <a:p>
            <a:r>
              <a:rPr lang="en-US" sz="4000" u="sng"/>
              <a:t>Digestive Homeostasis Disorders</a:t>
            </a:r>
          </a:p>
        </p:txBody>
      </p:sp>
      <p:sp>
        <p:nvSpPr>
          <p:cNvPr id="53251" name="Rectangle 3"/>
          <p:cNvSpPr>
            <a:spLocks noGrp="1" noChangeArrowheads="1"/>
          </p:cNvSpPr>
          <p:nvPr>
            <p:ph type="body" idx="1"/>
          </p:nvPr>
        </p:nvSpPr>
        <p:spPr>
          <a:xfrm>
            <a:off x="949325" y="1752600"/>
            <a:ext cx="7661275" cy="4114800"/>
          </a:xfrm>
        </p:spPr>
        <p:txBody>
          <a:bodyPr/>
          <a:lstStyle/>
          <a:p>
            <a:r>
              <a:rPr lang="en-US"/>
              <a:t>ULCERS – erosion of the surface of the alimentary canal generally associated with some kind of irritant</a:t>
            </a:r>
            <a:endParaRPr lang="en-US">
              <a:solidFill>
                <a:schemeClr val="accent1"/>
              </a:solidFill>
            </a:endParaRPr>
          </a:p>
        </p:txBody>
      </p:sp>
      <p:pic>
        <p:nvPicPr>
          <p:cNvPr id="53252" name="Picture 4" descr="peptic_ulcer"/>
          <p:cNvPicPr>
            <a:picLocks noChangeAspect="1" noChangeArrowheads="1"/>
          </p:cNvPicPr>
          <p:nvPr/>
        </p:nvPicPr>
        <p:blipFill>
          <a:blip r:embed="rId3"/>
          <a:srcRect/>
          <a:stretch>
            <a:fillRect/>
          </a:stretch>
        </p:blipFill>
        <p:spPr bwMode="auto">
          <a:xfrm>
            <a:off x="2362200" y="3581400"/>
            <a:ext cx="4572000" cy="2952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26"/>
          <p:cNvPicPr>
            <a:picLocks noChangeAspect="1" noChangeArrowheads="1"/>
          </p:cNvPicPr>
          <p:nvPr/>
        </p:nvPicPr>
        <p:blipFill>
          <a:blip r:embed="rId3"/>
          <a:srcRect b="3000"/>
          <a:stretch>
            <a:fillRect/>
          </a:stretch>
        </p:blipFill>
        <p:spPr bwMode="auto">
          <a:xfrm>
            <a:off x="236538" y="395288"/>
            <a:ext cx="8458200" cy="6367462"/>
          </a:xfrm>
          <a:prstGeom prst="rect">
            <a:avLst/>
          </a:prstGeom>
          <a:noFill/>
        </p:spPr>
      </p:pic>
      <p:sp>
        <p:nvSpPr>
          <p:cNvPr id="78851" name="Rectangle 1027"/>
          <p:cNvSpPr>
            <a:spLocks noGrp="1" noChangeArrowheads="1"/>
          </p:cNvSpPr>
          <p:nvPr>
            <p:ph type="title"/>
          </p:nvPr>
        </p:nvSpPr>
        <p:spPr>
          <a:xfrm>
            <a:off x="5276850" y="388938"/>
            <a:ext cx="3760788" cy="438150"/>
          </a:xfrm>
          <a:solidFill>
            <a:srgbClr val="FFCC18"/>
          </a:solidFill>
          <a:ln/>
        </p:spPr>
        <p:txBody>
          <a:bodyPr/>
          <a:lstStyle/>
          <a:p>
            <a:pPr algn="r"/>
            <a:r>
              <a:rPr lang="en-US" sz="3200"/>
              <a:t>Human digestive system</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85800" y="1981200"/>
            <a:ext cx="5029200" cy="4114800"/>
          </a:xfrm>
        </p:spPr>
        <p:txBody>
          <a:bodyPr/>
          <a:lstStyle/>
          <a:p>
            <a:pPr>
              <a:lnSpc>
                <a:spcPct val="90000"/>
              </a:lnSpc>
            </a:pPr>
            <a:r>
              <a:rPr lang="en-US">
                <a:effectLst>
                  <a:outerShdw blurRad="38100" dist="38100" dir="2700000" algn="tl">
                    <a:srgbClr val="C0C0C0"/>
                  </a:outerShdw>
                </a:effectLst>
              </a:rPr>
              <a:t>CONSTIPATION</a:t>
            </a:r>
            <a:r>
              <a:rPr lang="en-US"/>
              <a:t> – a condition in which the large intestine is emptied with difficulty. </a:t>
            </a:r>
          </a:p>
          <a:p>
            <a:pPr>
              <a:lnSpc>
                <a:spcPct val="90000"/>
              </a:lnSpc>
            </a:pPr>
            <a:r>
              <a:rPr lang="en-US"/>
              <a:t>Too much water is reabsorbed</a:t>
            </a:r>
          </a:p>
          <a:p>
            <a:pPr>
              <a:lnSpc>
                <a:spcPct val="90000"/>
              </a:lnSpc>
            </a:pPr>
            <a:r>
              <a:rPr lang="en-US"/>
              <a:t> and the solid waste hardens</a:t>
            </a:r>
            <a:endParaRPr lang="en-US">
              <a:solidFill>
                <a:schemeClr val="accent1"/>
              </a:solidFill>
            </a:endParaRPr>
          </a:p>
        </p:txBody>
      </p:sp>
      <p:sp>
        <p:nvSpPr>
          <p:cNvPr id="55299" name="Rectangle 3"/>
          <p:cNvSpPr>
            <a:spLocks noGrp="1" noChangeArrowheads="1"/>
          </p:cNvSpPr>
          <p:nvPr>
            <p:ph type="title"/>
          </p:nvPr>
        </p:nvSpPr>
        <p:spPr>
          <a:xfrm>
            <a:off x="685800" y="777875"/>
            <a:ext cx="7772400" cy="790575"/>
          </a:xfrm>
          <a:noFill/>
          <a:ln/>
        </p:spPr>
        <p:txBody>
          <a:bodyPr anchor="b"/>
          <a:lstStyle/>
          <a:p>
            <a:r>
              <a:rPr lang="en-US" sz="4000" u="sng"/>
              <a:t>Digestive Homeostasis Disorders</a:t>
            </a:r>
          </a:p>
        </p:txBody>
      </p:sp>
      <p:pic>
        <p:nvPicPr>
          <p:cNvPr id="55300" name="Picture 4" descr="4_4_powder_pic"/>
          <p:cNvPicPr>
            <a:picLocks noChangeAspect="1" noChangeArrowheads="1"/>
          </p:cNvPicPr>
          <p:nvPr/>
        </p:nvPicPr>
        <p:blipFill>
          <a:blip r:embed="rId3">
            <a:lum bright="-18000" contrast="12000"/>
          </a:blip>
          <a:srcRect/>
          <a:stretch>
            <a:fillRect/>
          </a:stretch>
        </p:blipFill>
        <p:spPr bwMode="auto">
          <a:xfrm>
            <a:off x="5867400" y="1763713"/>
            <a:ext cx="2938463" cy="433228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31863" y="-76200"/>
            <a:ext cx="7158037" cy="1412875"/>
          </a:xfrm>
        </p:spPr>
        <p:txBody>
          <a:bodyPr/>
          <a:lstStyle/>
          <a:p>
            <a:r>
              <a:rPr lang="en-US" sz="4000"/>
              <a:t>Digestive Homeostasis Disorders</a:t>
            </a:r>
          </a:p>
        </p:txBody>
      </p:sp>
      <p:sp>
        <p:nvSpPr>
          <p:cNvPr id="57347" name="Rectangle 3"/>
          <p:cNvSpPr>
            <a:spLocks noGrp="1" noChangeArrowheads="1"/>
          </p:cNvSpPr>
          <p:nvPr>
            <p:ph type="body" idx="1"/>
          </p:nvPr>
        </p:nvSpPr>
        <p:spPr>
          <a:xfrm>
            <a:off x="304800" y="1524000"/>
            <a:ext cx="6553200" cy="4953000"/>
          </a:xfrm>
        </p:spPr>
        <p:txBody>
          <a:bodyPr/>
          <a:lstStyle/>
          <a:p>
            <a:pPr>
              <a:lnSpc>
                <a:spcPct val="90000"/>
              </a:lnSpc>
            </a:pPr>
            <a:r>
              <a:rPr lang="en-US"/>
              <a:t>DIARRHEA – a gastrointestinal disturbance characterized by decreased water absorption and increased peristaltic activity of the large intestine. </a:t>
            </a:r>
          </a:p>
          <a:p>
            <a:pPr>
              <a:lnSpc>
                <a:spcPct val="90000"/>
              </a:lnSpc>
            </a:pPr>
            <a:r>
              <a:rPr lang="en-US"/>
              <a:t>This results in increased, multiple, watery feces. </a:t>
            </a:r>
          </a:p>
          <a:p>
            <a:pPr>
              <a:lnSpc>
                <a:spcPct val="90000"/>
              </a:lnSpc>
            </a:pPr>
            <a:r>
              <a:rPr lang="en-US"/>
              <a:t>This condition may result in severe dehydration, especially in infants</a:t>
            </a:r>
            <a:endParaRPr lang="en-US">
              <a:solidFill>
                <a:schemeClr val="accent1"/>
              </a:solidFill>
            </a:endParaRPr>
          </a:p>
        </p:txBody>
      </p:sp>
      <p:pic>
        <p:nvPicPr>
          <p:cNvPr id="57348" name="Picture 4" descr="0300450295125">
            <a:hlinkClick r:id="rId3"/>
          </p:cNvPr>
          <p:cNvPicPr>
            <a:picLocks noChangeAspect="1" noChangeArrowheads="1"/>
          </p:cNvPicPr>
          <p:nvPr/>
        </p:nvPicPr>
        <p:blipFill>
          <a:blip r:embed="rId4"/>
          <a:srcRect/>
          <a:stretch>
            <a:fillRect/>
          </a:stretch>
        </p:blipFill>
        <p:spPr bwMode="auto">
          <a:xfrm>
            <a:off x="6477000" y="2895600"/>
            <a:ext cx="2362200" cy="2362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31863" y="-76200"/>
            <a:ext cx="7158037" cy="1412875"/>
          </a:xfrm>
        </p:spPr>
        <p:txBody>
          <a:bodyPr/>
          <a:lstStyle/>
          <a:p>
            <a:r>
              <a:rPr lang="en-US" sz="4000"/>
              <a:t>Digestive Homeostasis Disorders</a:t>
            </a:r>
          </a:p>
        </p:txBody>
      </p:sp>
      <p:sp>
        <p:nvSpPr>
          <p:cNvPr id="59395" name="Rectangle 3"/>
          <p:cNvSpPr>
            <a:spLocks noGrp="1" noChangeArrowheads="1"/>
          </p:cNvSpPr>
          <p:nvPr>
            <p:ph type="body" idx="1"/>
          </p:nvPr>
        </p:nvSpPr>
        <p:spPr/>
        <p:txBody>
          <a:bodyPr/>
          <a:lstStyle/>
          <a:p>
            <a:r>
              <a:rPr lang="en-US"/>
              <a:t>APPENDICITIS – an inflammation of the appendix due to infection</a:t>
            </a:r>
          </a:p>
          <a:p>
            <a:r>
              <a:rPr lang="en-US"/>
              <a:t>Common treatment is removal of the appendix via surgery</a:t>
            </a:r>
            <a:endParaRPr lang="en-US">
              <a:solidFill>
                <a:schemeClr val="accent1"/>
              </a:solidFill>
            </a:endParaRPr>
          </a:p>
        </p:txBody>
      </p:sp>
      <p:pic>
        <p:nvPicPr>
          <p:cNvPr id="59396" name="Picture 4" descr="hdc_0001_0001_0_img0022"/>
          <p:cNvPicPr>
            <a:picLocks noChangeAspect="1" noChangeArrowheads="1"/>
          </p:cNvPicPr>
          <p:nvPr/>
        </p:nvPicPr>
        <p:blipFill>
          <a:blip r:embed="rId3"/>
          <a:srcRect/>
          <a:stretch>
            <a:fillRect/>
          </a:stretch>
        </p:blipFill>
        <p:spPr bwMode="auto">
          <a:xfrm>
            <a:off x="5410200" y="3886200"/>
            <a:ext cx="3657600" cy="278923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31863" y="-117475"/>
            <a:ext cx="7158037" cy="1412875"/>
          </a:xfrm>
        </p:spPr>
        <p:txBody>
          <a:bodyPr/>
          <a:lstStyle/>
          <a:p>
            <a:r>
              <a:rPr lang="en-US" sz="4000"/>
              <a:t>Digestive Homeostasis Disorders</a:t>
            </a:r>
          </a:p>
        </p:txBody>
      </p:sp>
      <p:sp>
        <p:nvSpPr>
          <p:cNvPr id="61443" name="Rectangle 3"/>
          <p:cNvSpPr>
            <a:spLocks noGrp="1" noChangeArrowheads="1"/>
          </p:cNvSpPr>
          <p:nvPr>
            <p:ph type="body" idx="1"/>
          </p:nvPr>
        </p:nvSpPr>
        <p:spPr>
          <a:xfrm>
            <a:off x="949325" y="1828800"/>
            <a:ext cx="7661275" cy="4114800"/>
          </a:xfrm>
        </p:spPr>
        <p:txBody>
          <a:bodyPr/>
          <a:lstStyle/>
          <a:p>
            <a:r>
              <a:rPr lang="en-US"/>
              <a:t>GALLSTONES – an accumulation of hardened cholesterol and/or calcium deposits in the gallbladder</a:t>
            </a:r>
          </a:p>
          <a:p>
            <a:r>
              <a:rPr lang="en-US"/>
              <a:t>Can either be “passed” (OUCH!!) or surgically removed</a:t>
            </a:r>
          </a:p>
        </p:txBody>
      </p:sp>
      <p:pic>
        <p:nvPicPr>
          <p:cNvPr id="61444" name="Picture 4" descr="stones"/>
          <p:cNvPicPr>
            <a:picLocks noChangeAspect="1" noChangeArrowheads="1"/>
          </p:cNvPicPr>
          <p:nvPr/>
        </p:nvPicPr>
        <p:blipFill>
          <a:blip r:embed="rId3"/>
          <a:srcRect/>
          <a:stretch>
            <a:fillRect/>
          </a:stretch>
        </p:blipFill>
        <p:spPr bwMode="auto">
          <a:xfrm>
            <a:off x="5638800" y="4419600"/>
            <a:ext cx="2857500" cy="1838325"/>
          </a:xfrm>
          <a:prstGeom prst="rect">
            <a:avLst/>
          </a:prstGeom>
          <a:noFill/>
        </p:spPr>
      </p:pic>
      <p:pic>
        <p:nvPicPr>
          <p:cNvPr id="61445" name="Picture 5" descr="CASE7D-2"/>
          <p:cNvPicPr>
            <a:picLocks noChangeAspect="1" noChangeArrowheads="1"/>
          </p:cNvPicPr>
          <p:nvPr/>
        </p:nvPicPr>
        <p:blipFill>
          <a:blip r:embed="rId4"/>
          <a:srcRect/>
          <a:stretch>
            <a:fillRect/>
          </a:stretch>
        </p:blipFill>
        <p:spPr bwMode="auto">
          <a:xfrm>
            <a:off x="1219200" y="4724400"/>
            <a:ext cx="2743200" cy="183038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31863" y="-76200"/>
            <a:ext cx="7158037" cy="1412875"/>
          </a:xfrm>
        </p:spPr>
        <p:txBody>
          <a:bodyPr/>
          <a:lstStyle/>
          <a:p>
            <a:r>
              <a:rPr lang="en-US" sz="4000"/>
              <a:t>Digestive Homeostasis Disorders</a:t>
            </a:r>
          </a:p>
        </p:txBody>
      </p:sp>
      <p:sp>
        <p:nvSpPr>
          <p:cNvPr id="63491" name="Rectangle 3"/>
          <p:cNvSpPr>
            <a:spLocks noGrp="1" noChangeArrowheads="1"/>
          </p:cNvSpPr>
          <p:nvPr>
            <p:ph type="body" idx="1"/>
          </p:nvPr>
        </p:nvSpPr>
        <p:spPr>
          <a:xfrm>
            <a:off x="381000" y="1828800"/>
            <a:ext cx="8458200" cy="4648200"/>
          </a:xfrm>
        </p:spPr>
        <p:txBody>
          <a:bodyPr/>
          <a:lstStyle/>
          <a:p>
            <a:pPr marL="609600" indent="-609600"/>
            <a:r>
              <a:rPr lang="en-US"/>
              <a:t>ANOREXIA NERVOSA - a psychological condition where an individual thinks they appear overweight and refuses to eat.</a:t>
            </a:r>
          </a:p>
          <a:p>
            <a:pPr marL="609600" indent="-609600"/>
            <a:r>
              <a:rPr lang="en-US"/>
              <a:t>Weighs 85% or less than what is developmentally expected for age and height </a:t>
            </a:r>
          </a:p>
          <a:p>
            <a:pPr marL="609600" indent="-609600"/>
            <a:r>
              <a:rPr lang="en-US"/>
              <a:t>Young girls do not begin to menstruate at the appropriate age.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931863" y="-76200"/>
            <a:ext cx="7158037" cy="1412875"/>
          </a:xfrm>
        </p:spPr>
        <p:txBody>
          <a:bodyPr/>
          <a:lstStyle/>
          <a:p>
            <a:r>
              <a:rPr lang="en-US" sz="4000"/>
              <a:t>Digestive Homeostasis Disorders</a:t>
            </a:r>
          </a:p>
        </p:txBody>
      </p:sp>
      <p:sp>
        <p:nvSpPr>
          <p:cNvPr id="65539" name="Rectangle 1027"/>
          <p:cNvSpPr>
            <a:spLocks noGrp="1" noChangeArrowheads="1"/>
          </p:cNvSpPr>
          <p:nvPr>
            <p:ph type="body" idx="1"/>
          </p:nvPr>
        </p:nvSpPr>
        <p:spPr>
          <a:xfrm>
            <a:off x="949325" y="1828800"/>
            <a:ext cx="7661275" cy="4114800"/>
          </a:xfrm>
        </p:spPr>
        <p:txBody>
          <a:bodyPr/>
          <a:lstStyle/>
          <a:p>
            <a:r>
              <a:rPr lang="en-US"/>
              <a:t>HEART BURN – ACID from the stomach backs up into the esophagus. </a:t>
            </a:r>
          </a:p>
        </p:txBody>
      </p:sp>
      <p:pic>
        <p:nvPicPr>
          <p:cNvPr id="65540" name="Picture 1028" descr="acid2"/>
          <p:cNvPicPr>
            <a:picLocks noChangeAspect="1" noChangeArrowheads="1"/>
          </p:cNvPicPr>
          <p:nvPr/>
        </p:nvPicPr>
        <p:blipFill>
          <a:blip r:embed="rId3"/>
          <a:srcRect/>
          <a:stretch>
            <a:fillRect/>
          </a:stretch>
        </p:blipFill>
        <p:spPr bwMode="auto">
          <a:xfrm>
            <a:off x="1905000" y="3200400"/>
            <a:ext cx="2363788" cy="3248025"/>
          </a:xfrm>
          <a:prstGeom prst="rect">
            <a:avLst/>
          </a:prstGeom>
          <a:noFill/>
        </p:spPr>
      </p:pic>
      <p:pic>
        <p:nvPicPr>
          <p:cNvPr id="65541" name="Picture 1029" descr="image010"/>
          <p:cNvPicPr>
            <a:picLocks noChangeAspect="1" noChangeArrowheads="1"/>
          </p:cNvPicPr>
          <p:nvPr/>
        </p:nvPicPr>
        <p:blipFill>
          <a:blip r:embed="rId4"/>
          <a:srcRect/>
          <a:stretch>
            <a:fillRect/>
          </a:stretch>
        </p:blipFill>
        <p:spPr bwMode="auto">
          <a:xfrm>
            <a:off x="5562600" y="3124200"/>
            <a:ext cx="2428875" cy="34956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838200" y="762000"/>
            <a:ext cx="7620000" cy="685800"/>
          </a:xfrm>
        </p:spPr>
        <p:txBody>
          <a:bodyPr/>
          <a:lstStyle/>
          <a:p>
            <a:pPr marL="447675" indent="-447675">
              <a:buFontTx/>
              <a:buNone/>
            </a:pPr>
            <a:r>
              <a:rPr lang="en-US" sz="2400" b="1"/>
              <a:t>GI (gastrointestinal) tract = alimentary canal </a:t>
            </a:r>
          </a:p>
        </p:txBody>
      </p:sp>
    </p:spTree>
    <p:controls>
      <p:control spid="118784" r:id="rId2" imgW="7238095" imgH="5265274"/>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609600"/>
            <a:ext cx="6172200" cy="1143000"/>
          </a:xfrm>
        </p:spPr>
        <p:txBody>
          <a:bodyPr/>
          <a:lstStyle/>
          <a:p>
            <a:r>
              <a:rPr lang="en-US"/>
              <a:t>Ingestion</a:t>
            </a:r>
          </a:p>
        </p:txBody>
      </p:sp>
      <p:sp>
        <p:nvSpPr>
          <p:cNvPr id="82947" name="Rectangle 3"/>
          <p:cNvSpPr>
            <a:spLocks noGrp="1" noChangeArrowheads="1"/>
          </p:cNvSpPr>
          <p:nvPr>
            <p:ph type="body" idx="1"/>
          </p:nvPr>
        </p:nvSpPr>
        <p:spPr>
          <a:xfrm>
            <a:off x="685800" y="1371600"/>
            <a:ext cx="7772400" cy="5257800"/>
          </a:xfrm>
        </p:spPr>
        <p:txBody>
          <a:bodyPr/>
          <a:lstStyle/>
          <a:p>
            <a:pPr>
              <a:lnSpc>
                <a:spcPct val="90000"/>
              </a:lnSpc>
            </a:pPr>
            <a:r>
              <a:rPr lang="en-US" sz="2800" u="sng">
                <a:solidFill>
                  <a:srgbClr val="CC0000"/>
                </a:solidFill>
              </a:rPr>
              <a:t>Mouth</a:t>
            </a:r>
            <a:endParaRPr lang="en-US" sz="2400"/>
          </a:p>
          <a:p>
            <a:pPr lvl="1">
              <a:lnSpc>
                <a:spcPct val="90000"/>
              </a:lnSpc>
            </a:pPr>
            <a:r>
              <a:rPr lang="en-US" sz="2000" u="sng">
                <a:solidFill>
                  <a:srgbClr val="CC0000"/>
                </a:solidFill>
              </a:rPr>
              <a:t>mechanical digestion</a:t>
            </a:r>
            <a:endParaRPr lang="en-US" sz="2000"/>
          </a:p>
          <a:p>
            <a:pPr lvl="2">
              <a:lnSpc>
                <a:spcPct val="90000"/>
              </a:lnSpc>
            </a:pPr>
            <a:r>
              <a:rPr lang="en-US" sz="1800" u="sng">
                <a:solidFill>
                  <a:srgbClr val="CC0000"/>
                </a:solidFill>
              </a:rPr>
              <a:t>teeth</a:t>
            </a:r>
            <a:endParaRPr lang="en-US" sz="1800"/>
          </a:p>
          <a:p>
            <a:pPr lvl="3">
              <a:lnSpc>
                <a:spcPct val="90000"/>
              </a:lnSpc>
            </a:pPr>
            <a:r>
              <a:rPr lang="en-US" sz="1600"/>
              <a:t>breaking up food</a:t>
            </a:r>
          </a:p>
          <a:p>
            <a:pPr lvl="1">
              <a:lnSpc>
                <a:spcPct val="90000"/>
              </a:lnSpc>
            </a:pPr>
            <a:r>
              <a:rPr lang="en-US" sz="2000" u="sng">
                <a:solidFill>
                  <a:srgbClr val="CC0000"/>
                </a:solidFill>
              </a:rPr>
              <a:t>chemical digestion</a:t>
            </a:r>
            <a:endParaRPr lang="en-US" sz="2000"/>
          </a:p>
          <a:p>
            <a:pPr lvl="2">
              <a:lnSpc>
                <a:spcPct val="90000"/>
              </a:lnSpc>
            </a:pPr>
            <a:r>
              <a:rPr lang="en-US" sz="1800" u="sng">
                <a:solidFill>
                  <a:srgbClr val="CC0000"/>
                </a:solidFill>
              </a:rPr>
              <a:t>saliva</a:t>
            </a:r>
            <a:endParaRPr lang="en-US" sz="1800"/>
          </a:p>
          <a:p>
            <a:pPr lvl="3">
              <a:lnSpc>
                <a:spcPct val="90000"/>
              </a:lnSpc>
            </a:pPr>
            <a:r>
              <a:rPr lang="en-US" sz="1600" u="sng">
                <a:solidFill>
                  <a:srgbClr val="CC0000"/>
                </a:solidFill>
              </a:rPr>
              <a:t>amylase</a:t>
            </a:r>
            <a:endParaRPr lang="en-US" sz="1600" u="sng">
              <a:solidFill>
                <a:schemeClr val="tx2"/>
              </a:solidFill>
            </a:endParaRPr>
          </a:p>
          <a:p>
            <a:pPr lvl="4">
              <a:lnSpc>
                <a:spcPct val="90000"/>
              </a:lnSpc>
            </a:pPr>
            <a:r>
              <a:rPr lang="en-US" sz="1600" u="sng">
                <a:solidFill>
                  <a:srgbClr val="CC0000"/>
                </a:solidFill>
              </a:rPr>
              <a:t>enzyme digests starch</a:t>
            </a:r>
            <a:endParaRPr lang="en-US" sz="1600"/>
          </a:p>
          <a:p>
            <a:pPr lvl="3">
              <a:lnSpc>
                <a:spcPct val="90000"/>
              </a:lnSpc>
            </a:pPr>
            <a:r>
              <a:rPr lang="en-US" sz="1600" u="sng">
                <a:solidFill>
                  <a:srgbClr val="CC0000"/>
                </a:solidFill>
              </a:rPr>
              <a:t>mucin</a:t>
            </a:r>
            <a:r>
              <a:rPr lang="en-US" sz="1600"/>
              <a:t> </a:t>
            </a:r>
          </a:p>
          <a:p>
            <a:pPr lvl="4">
              <a:lnSpc>
                <a:spcPct val="90000"/>
              </a:lnSpc>
            </a:pPr>
            <a:r>
              <a:rPr lang="en-US" sz="1600"/>
              <a:t>slippery protein (mucus)</a:t>
            </a:r>
          </a:p>
          <a:p>
            <a:pPr lvl="4">
              <a:lnSpc>
                <a:spcPct val="90000"/>
              </a:lnSpc>
            </a:pPr>
            <a:r>
              <a:rPr lang="en-US" sz="1600"/>
              <a:t>protects soft lining of digestive system</a:t>
            </a:r>
          </a:p>
          <a:p>
            <a:pPr lvl="4">
              <a:lnSpc>
                <a:spcPct val="90000"/>
              </a:lnSpc>
            </a:pPr>
            <a:r>
              <a:rPr lang="en-US" sz="1600"/>
              <a:t>lubricates food for easier swallowing</a:t>
            </a:r>
          </a:p>
          <a:p>
            <a:pPr lvl="3">
              <a:lnSpc>
                <a:spcPct val="90000"/>
              </a:lnSpc>
            </a:pPr>
            <a:r>
              <a:rPr lang="en-US" sz="1600" u="sng">
                <a:solidFill>
                  <a:srgbClr val="CC0000"/>
                </a:solidFill>
              </a:rPr>
              <a:t>buffers</a:t>
            </a:r>
            <a:r>
              <a:rPr lang="en-US" sz="1600"/>
              <a:t> </a:t>
            </a:r>
          </a:p>
          <a:p>
            <a:pPr lvl="4">
              <a:lnSpc>
                <a:spcPct val="90000"/>
              </a:lnSpc>
            </a:pPr>
            <a:r>
              <a:rPr lang="en-US" sz="1600"/>
              <a:t>neutralizes acid to prevent tooth decay</a:t>
            </a:r>
          </a:p>
          <a:p>
            <a:pPr lvl="3">
              <a:lnSpc>
                <a:spcPct val="90000"/>
              </a:lnSpc>
            </a:pPr>
            <a:r>
              <a:rPr lang="en-US" sz="1600" u="sng">
                <a:solidFill>
                  <a:srgbClr val="CC0000"/>
                </a:solidFill>
              </a:rPr>
              <a:t>anti-bacterial chemicals</a:t>
            </a:r>
            <a:r>
              <a:rPr lang="en-US" sz="1600"/>
              <a:t> </a:t>
            </a:r>
          </a:p>
          <a:p>
            <a:pPr lvl="4">
              <a:lnSpc>
                <a:spcPct val="90000"/>
              </a:lnSpc>
            </a:pPr>
            <a:r>
              <a:rPr lang="en-US" sz="1600"/>
              <a:t>kill bacteria that enter mouth with food</a:t>
            </a:r>
          </a:p>
        </p:txBody>
      </p:sp>
      <p:grpSp>
        <p:nvGrpSpPr>
          <p:cNvPr id="82948" name="Group 4"/>
          <p:cNvGrpSpPr>
            <a:grpSpLocks/>
          </p:cNvGrpSpPr>
          <p:nvPr/>
        </p:nvGrpSpPr>
        <p:grpSpPr bwMode="auto">
          <a:xfrm>
            <a:off x="5562600" y="838200"/>
            <a:ext cx="3505200" cy="2743200"/>
            <a:chOff x="3360" y="288"/>
            <a:chExt cx="2208" cy="1728"/>
          </a:xfrm>
        </p:grpSpPr>
        <p:grpSp>
          <p:nvGrpSpPr>
            <p:cNvPr id="82949" name="Group 5"/>
            <p:cNvGrpSpPr>
              <a:grpSpLocks/>
            </p:cNvGrpSpPr>
            <p:nvPr/>
          </p:nvGrpSpPr>
          <p:grpSpPr bwMode="auto">
            <a:xfrm>
              <a:off x="3360" y="288"/>
              <a:ext cx="2208" cy="1652"/>
              <a:chOff x="3360" y="288"/>
              <a:chExt cx="2208" cy="1652"/>
            </a:xfrm>
          </p:grpSpPr>
          <p:pic>
            <p:nvPicPr>
              <p:cNvPr id="82950" name="Picture 6"/>
              <p:cNvPicPr>
                <a:picLocks noChangeAspect="1" noChangeArrowheads="1"/>
              </p:cNvPicPr>
              <p:nvPr/>
            </p:nvPicPr>
            <p:blipFill>
              <a:blip r:embed="rId4"/>
              <a:srcRect r="62100" b="55814"/>
              <a:stretch>
                <a:fillRect/>
              </a:stretch>
            </p:blipFill>
            <p:spPr bwMode="auto">
              <a:xfrm>
                <a:off x="3360" y="288"/>
                <a:ext cx="2194" cy="1652"/>
              </a:xfrm>
              <a:prstGeom prst="rect">
                <a:avLst/>
              </a:prstGeom>
              <a:noFill/>
              <a:ln w="9525">
                <a:noFill/>
                <a:miter lim="800000"/>
                <a:headEnd/>
                <a:tailEnd/>
              </a:ln>
            </p:spPr>
          </p:pic>
          <p:sp>
            <p:nvSpPr>
              <p:cNvPr id="82951" name="Rectangle 7"/>
              <p:cNvSpPr>
                <a:spLocks noChangeArrowheads="1"/>
              </p:cNvSpPr>
              <p:nvPr/>
            </p:nvSpPr>
            <p:spPr bwMode="auto">
              <a:xfrm>
                <a:off x="5184" y="1056"/>
                <a:ext cx="384" cy="192"/>
              </a:xfrm>
              <a:prstGeom prst="rect">
                <a:avLst/>
              </a:prstGeom>
              <a:solidFill>
                <a:schemeClr val="bg1"/>
              </a:solidFill>
              <a:ln w="9525">
                <a:noFill/>
                <a:miter lim="800000"/>
                <a:headEnd/>
                <a:tailEnd/>
              </a:ln>
              <a:effectLst/>
            </p:spPr>
            <p:txBody>
              <a:bodyPr wrap="none" anchor="ctr"/>
              <a:lstStyle/>
              <a:p>
                <a:endParaRPr lang="en-ZA"/>
              </a:p>
            </p:txBody>
          </p:sp>
        </p:grpSp>
        <p:sp>
          <p:nvSpPr>
            <p:cNvPr id="82952" name="Rectangle 8"/>
            <p:cNvSpPr>
              <a:spLocks noChangeArrowheads="1"/>
            </p:cNvSpPr>
            <p:nvPr/>
          </p:nvSpPr>
          <p:spPr bwMode="auto">
            <a:xfrm>
              <a:off x="4368" y="1824"/>
              <a:ext cx="576" cy="192"/>
            </a:xfrm>
            <a:prstGeom prst="rect">
              <a:avLst/>
            </a:prstGeom>
            <a:solidFill>
              <a:schemeClr val="bg1"/>
            </a:solidFill>
            <a:ln w="9525">
              <a:noFill/>
              <a:miter lim="800000"/>
              <a:headEnd/>
              <a:tailEnd/>
            </a:ln>
            <a:effectLst/>
          </p:spPr>
          <p:txBody>
            <a:bodyPr wrap="none" anchor="ctr"/>
            <a:lstStyle/>
            <a:p>
              <a:endParaRPr lang="en-Z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anim calcmode="lin" valueType="num">
                                      <p:cBhvr additive="base">
                                        <p:cTn id="7"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2947">
                                            <p:txEl>
                                              <p:pRg st="3" end="3"/>
                                            </p:txEl>
                                          </p:spTgt>
                                        </p:tgtEl>
                                        <p:attrNameLst>
                                          <p:attrName>style.visibility</p:attrName>
                                        </p:attrNameLst>
                                      </p:cBhvr>
                                      <p:to>
                                        <p:strVal val="visible"/>
                                      </p:to>
                                    </p:set>
                                    <p:anim calcmode="lin" valueType="num">
                                      <p:cBhvr additive="base">
                                        <p:cTn id="12"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29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947">
                                            <p:txEl>
                                              <p:pRg st="5" end="5"/>
                                            </p:txEl>
                                          </p:spTgt>
                                        </p:tgtEl>
                                        <p:attrNameLst>
                                          <p:attrName>style.visibility</p:attrName>
                                        </p:attrNameLst>
                                      </p:cBhvr>
                                      <p:to>
                                        <p:strVal val="visible"/>
                                      </p:to>
                                    </p:set>
                                    <p:anim calcmode="lin" valueType="num">
                                      <p:cBhvr additive="base">
                                        <p:cTn id="18"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29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builtIn="1"/>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2947">
                                            <p:txEl>
                                              <p:pRg st="6" end="6"/>
                                            </p:txEl>
                                          </p:spTgt>
                                        </p:tgtEl>
                                        <p:attrNameLst>
                                          <p:attrName>style.visibility</p:attrName>
                                        </p:attrNameLst>
                                      </p:cBhvr>
                                      <p:to>
                                        <p:strVal val="visible"/>
                                      </p:to>
                                    </p:set>
                                    <p:anim calcmode="lin" valueType="num">
                                      <p:cBhvr additive="base">
                                        <p:cTn id="24" dur="500" fill="hold"/>
                                        <p:tgtEl>
                                          <p:spTgt spid="82947">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29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builtIn="1"/>
                                        </p:tgtEl>
                                      </p:cMediaNode>
                                    </p:audio>
                                  </p:sub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82947">
                                            <p:txEl>
                                              <p:pRg st="7" end="7"/>
                                            </p:txEl>
                                          </p:spTgt>
                                        </p:tgtEl>
                                        <p:attrNameLst>
                                          <p:attrName>style.visibility</p:attrName>
                                        </p:attrNameLst>
                                      </p:cBhvr>
                                      <p:to>
                                        <p:strVal val="visible"/>
                                      </p:to>
                                    </p:set>
                                    <p:anim calcmode="lin" valueType="num">
                                      <p:cBhvr additive="base">
                                        <p:cTn id="29" dur="500" fill="hold"/>
                                        <p:tgtEl>
                                          <p:spTgt spid="82947">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294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2947">
                                            <p:txEl>
                                              <p:pRg st="8" end="8"/>
                                            </p:txEl>
                                          </p:spTgt>
                                        </p:tgtEl>
                                        <p:attrNameLst>
                                          <p:attrName>style.visibility</p:attrName>
                                        </p:attrNameLst>
                                      </p:cBhvr>
                                      <p:to>
                                        <p:strVal val="visible"/>
                                      </p:to>
                                    </p:set>
                                    <p:anim calcmode="lin" valueType="num">
                                      <p:cBhvr additive="base">
                                        <p:cTn id="35" dur="500" fill="hold"/>
                                        <p:tgtEl>
                                          <p:spTgt spid="82947">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294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builtIn="1"/>
                                        </p:tgtEl>
                                      </p:cMediaNode>
                                    </p:audio>
                                  </p:sub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82947">
                                            <p:txEl>
                                              <p:pRg st="9" end="9"/>
                                            </p:txEl>
                                          </p:spTgt>
                                        </p:tgtEl>
                                        <p:attrNameLst>
                                          <p:attrName>style.visibility</p:attrName>
                                        </p:attrNameLst>
                                      </p:cBhvr>
                                      <p:to>
                                        <p:strVal val="visible"/>
                                      </p:to>
                                    </p:set>
                                    <p:anim calcmode="lin" valueType="num">
                                      <p:cBhvr additive="base">
                                        <p:cTn id="40" dur="500" fill="hold"/>
                                        <p:tgtEl>
                                          <p:spTgt spid="82947">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8294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builtIn="1"/>
                                        </p:tgtEl>
                                      </p:cMediaNode>
                                    </p:audio>
                                  </p:sub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82947">
                                            <p:txEl>
                                              <p:pRg st="10" end="10"/>
                                            </p:txEl>
                                          </p:spTgt>
                                        </p:tgtEl>
                                        <p:attrNameLst>
                                          <p:attrName>style.visibility</p:attrName>
                                        </p:attrNameLst>
                                      </p:cBhvr>
                                      <p:to>
                                        <p:strVal val="visible"/>
                                      </p:to>
                                    </p:set>
                                    <p:anim calcmode="lin" valueType="num">
                                      <p:cBhvr additive="base">
                                        <p:cTn id="45" dur="500" fill="hold"/>
                                        <p:tgtEl>
                                          <p:spTgt spid="82947">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294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builtIn="1"/>
                                        </p:tgtEl>
                                      </p:cMediaNode>
                                    </p:audio>
                                  </p:subTnLst>
                                </p:cTn>
                              </p:par>
                            </p:childTnLst>
                          </p:cTn>
                        </p:par>
                        <p:par>
                          <p:cTn id="47" fill="hold">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82947">
                                            <p:txEl>
                                              <p:pRg st="11" end="11"/>
                                            </p:txEl>
                                          </p:spTgt>
                                        </p:tgtEl>
                                        <p:attrNameLst>
                                          <p:attrName>style.visibility</p:attrName>
                                        </p:attrNameLst>
                                      </p:cBhvr>
                                      <p:to>
                                        <p:strVal val="visible"/>
                                      </p:to>
                                    </p:set>
                                    <p:anim calcmode="lin" valueType="num">
                                      <p:cBhvr additive="base">
                                        <p:cTn id="50" dur="500" fill="hold"/>
                                        <p:tgtEl>
                                          <p:spTgt spid="82947">
                                            <p:txEl>
                                              <p:pRg st="11" end="1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8294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builtIn="1"/>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82947">
                                            <p:txEl>
                                              <p:pRg st="12" end="12"/>
                                            </p:txEl>
                                          </p:spTgt>
                                        </p:tgtEl>
                                        <p:attrNameLst>
                                          <p:attrName>style.visibility</p:attrName>
                                        </p:attrNameLst>
                                      </p:cBhvr>
                                      <p:to>
                                        <p:strVal val="visible"/>
                                      </p:to>
                                    </p:set>
                                    <p:anim calcmode="lin" valueType="num">
                                      <p:cBhvr additive="base">
                                        <p:cTn id="56" dur="500" fill="hold"/>
                                        <p:tgtEl>
                                          <p:spTgt spid="82947">
                                            <p:txEl>
                                              <p:pRg st="12" end="12"/>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82947">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builtIn="1"/>
                                        </p:tgtEl>
                                      </p:cMediaNode>
                                    </p:audio>
                                  </p:subTnLst>
                                </p:cTn>
                              </p:par>
                            </p:childTnLst>
                          </p:cTn>
                        </p:par>
                        <p:par>
                          <p:cTn id="58" fill="hold">
                            <p:stCondLst>
                              <p:cond delay="500"/>
                            </p:stCondLst>
                            <p:childTnLst>
                              <p:par>
                                <p:cTn id="59" presetID="2" presetClass="entr" presetSubtype="8" fill="hold" grpId="0" nodeType="afterEffect">
                                  <p:stCondLst>
                                    <p:cond delay="0"/>
                                  </p:stCondLst>
                                  <p:childTnLst>
                                    <p:set>
                                      <p:cBhvr>
                                        <p:cTn id="60" dur="1" fill="hold">
                                          <p:stCondLst>
                                            <p:cond delay="0"/>
                                          </p:stCondLst>
                                        </p:cTn>
                                        <p:tgtEl>
                                          <p:spTgt spid="82947">
                                            <p:txEl>
                                              <p:pRg st="13" end="13"/>
                                            </p:txEl>
                                          </p:spTgt>
                                        </p:tgtEl>
                                        <p:attrNameLst>
                                          <p:attrName>style.visibility</p:attrName>
                                        </p:attrNameLst>
                                      </p:cBhvr>
                                      <p:to>
                                        <p:strVal val="visible"/>
                                      </p:to>
                                    </p:set>
                                    <p:anim calcmode="lin" valueType="num">
                                      <p:cBhvr additive="base">
                                        <p:cTn id="61" dur="500" fill="hold"/>
                                        <p:tgtEl>
                                          <p:spTgt spid="82947">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2947">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builtIn="1"/>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947">
                                            <p:txEl>
                                              <p:pRg st="14" end="14"/>
                                            </p:txEl>
                                          </p:spTgt>
                                        </p:tgtEl>
                                        <p:attrNameLst>
                                          <p:attrName>style.visibility</p:attrName>
                                        </p:attrNameLst>
                                      </p:cBhvr>
                                      <p:to>
                                        <p:strVal val="visible"/>
                                      </p:to>
                                    </p:set>
                                    <p:anim calcmode="lin" valueType="num">
                                      <p:cBhvr additive="base">
                                        <p:cTn id="67" dur="500" fill="hold"/>
                                        <p:tgtEl>
                                          <p:spTgt spid="82947">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2947">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builtIn="1"/>
                                        </p:tgtEl>
                                      </p:cMediaNode>
                                    </p:audio>
                                  </p:subTnLst>
                                </p:cTn>
                              </p:par>
                            </p:childTnLst>
                          </p:cTn>
                        </p:par>
                        <p:par>
                          <p:cTn id="69" fill="hold">
                            <p:stCondLst>
                              <p:cond delay="500"/>
                            </p:stCondLst>
                            <p:childTnLst>
                              <p:par>
                                <p:cTn id="70" presetID="2" presetClass="entr" presetSubtype="8" fill="hold" grpId="0" nodeType="afterEffect">
                                  <p:stCondLst>
                                    <p:cond delay="0"/>
                                  </p:stCondLst>
                                  <p:childTnLst>
                                    <p:set>
                                      <p:cBhvr>
                                        <p:cTn id="71" dur="1" fill="hold">
                                          <p:stCondLst>
                                            <p:cond delay="0"/>
                                          </p:stCondLst>
                                        </p:cTn>
                                        <p:tgtEl>
                                          <p:spTgt spid="82947">
                                            <p:txEl>
                                              <p:pRg st="15" end="15"/>
                                            </p:txEl>
                                          </p:spTgt>
                                        </p:tgtEl>
                                        <p:attrNameLst>
                                          <p:attrName>style.visibility</p:attrName>
                                        </p:attrNameLst>
                                      </p:cBhvr>
                                      <p:to>
                                        <p:strVal val="visible"/>
                                      </p:to>
                                    </p:set>
                                    <p:anim calcmode="lin" valueType="num">
                                      <p:cBhvr additive="base">
                                        <p:cTn id="72" dur="500" fill="hold"/>
                                        <p:tgtEl>
                                          <p:spTgt spid="82947">
                                            <p:txEl>
                                              <p:pRg st="15" end="15"/>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82947">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026" descr="41-13-HumanDigestiveSys-NL"/>
          <p:cNvPicPr>
            <a:picLocks noChangeAspect="1" noChangeArrowheads="1"/>
          </p:cNvPicPr>
          <p:nvPr/>
        </p:nvPicPr>
        <p:blipFill>
          <a:blip r:embed="rId4"/>
          <a:srcRect b="3600"/>
          <a:stretch>
            <a:fillRect/>
          </a:stretch>
        </p:blipFill>
        <p:spPr bwMode="auto">
          <a:xfrm>
            <a:off x="304800" y="481013"/>
            <a:ext cx="8521700" cy="6376987"/>
          </a:xfrm>
          <a:prstGeom prst="rect">
            <a:avLst/>
          </a:prstGeom>
          <a:noFill/>
          <a:ln w="9525">
            <a:noFill/>
            <a:miter lim="800000"/>
            <a:headEnd/>
            <a:tailEnd/>
          </a:ln>
        </p:spPr>
      </p:pic>
      <p:grpSp>
        <p:nvGrpSpPr>
          <p:cNvPr id="84995" name="Group 1027"/>
          <p:cNvGrpSpPr>
            <a:grpSpLocks/>
          </p:cNvGrpSpPr>
          <p:nvPr/>
        </p:nvGrpSpPr>
        <p:grpSpPr bwMode="auto">
          <a:xfrm>
            <a:off x="585788" y="412750"/>
            <a:ext cx="3224212" cy="1568450"/>
            <a:chOff x="369" y="260"/>
            <a:chExt cx="2031" cy="988"/>
          </a:xfrm>
        </p:grpSpPr>
        <p:sp>
          <p:nvSpPr>
            <p:cNvPr id="84996" name="Line 1028"/>
            <p:cNvSpPr>
              <a:spLocks noChangeShapeType="1"/>
            </p:cNvSpPr>
            <p:nvPr/>
          </p:nvSpPr>
          <p:spPr bwMode="auto">
            <a:xfrm flipH="1" flipV="1">
              <a:off x="1445" y="964"/>
              <a:ext cx="955" cy="284"/>
            </a:xfrm>
            <a:prstGeom prst="line">
              <a:avLst/>
            </a:prstGeom>
            <a:noFill/>
            <a:ln w="57150">
              <a:solidFill>
                <a:schemeClr val="hlink"/>
              </a:solidFill>
              <a:round/>
              <a:headEnd/>
              <a:tailEnd/>
            </a:ln>
            <a:effectLst/>
          </p:spPr>
          <p:txBody>
            <a:bodyPr wrap="none" anchor="ctr"/>
            <a:lstStyle/>
            <a:p>
              <a:endParaRPr lang="en-ZA"/>
            </a:p>
          </p:txBody>
        </p:sp>
        <p:sp>
          <p:nvSpPr>
            <p:cNvPr id="84997" name="Text Box 1029"/>
            <p:cNvSpPr txBox="1">
              <a:spLocks noChangeArrowheads="1"/>
            </p:cNvSpPr>
            <p:nvPr/>
          </p:nvSpPr>
          <p:spPr bwMode="auto">
            <a:xfrm>
              <a:off x="369" y="260"/>
              <a:ext cx="1482" cy="975"/>
            </a:xfrm>
            <a:prstGeom prst="rect">
              <a:avLst/>
            </a:prstGeom>
            <a:solidFill>
              <a:schemeClr val="bg2"/>
            </a:solidFill>
            <a:ln w="38100">
              <a:solidFill>
                <a:srgbClr val="CC0000"/>
              </a:solidFill>
              <a:miter lim="800000"/>
              <a:headEnd/>
              <a:tailEnd/>
            </a:ln>
            <a:effectLst/>
          </p:spPr>
          <p:txBody>
            <a:bodyPr tIns="91440">
              <a:spAutoFit/>
            </a:bodyPr>
            <a:lstStyle/>
            <a:p>
              <a:pPr>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tabLst>
                  <a:tab pos="225425" algn="l"/>
                </a:tabLst>
              </a:pPr>
              <a:r>
                <a:rPr lang="en-US" sz="2000" b="1">
                  <a:solidFill>
                    <a:srgbClr val="0F116A"/>
                  </a:solidFill>
                  <a:sym typeface="Wingdings" pitchFamily="84" charset="2"/>
                </a:rPr>
                <a:t></a:t>
              </a:r>
              <a:r>
                <a:rPr lang="en-US" sz="2000" b="1">
                  <a:solidFill>
                    <a:srgbClr val="0F116A"/>
                  </a:solidFill>
                </a:rPr>
                <a:t>moisten food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500" fill="hold"/>
                                        <p:tgtEl>
                                          <p:spTgt spid="84995"/>
                                        </p:tgtEl>
                                        <p:attrNameLst>
                                          <p:attrName>ppt_w</p:attrName>
                                        </p:attrNameLst>
                                      </p:cBhvr>
                                      <p:tavLst>
                                        <p:tav tm="0">
                                          <p:val>
                                            <p:fltVal val="0"/>
                                          </p:val>
                                        </p:tav>
                                        <p:tav tm="100000">
                                          <p:val>
                                            <p:strVal val="#ppt_w"/>
                                          </p:val>
                                        </p:tav>
                                      </p:tavLst>
                                    </p:anim>
                                    <p:anim calcmode="lin" valueType="num">
                                      <p:cBhvr>
                                        <p:cTn id="8" dur="500" fill="hold"/>
                                        <p:tgtEl>
                                          <p:spTgt spid="849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Laser"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219200"/>
          </a:xfrm>
        </p:spPr>
        <p:txBody>
          <a:bodyPr/>
          <a:lstStyle/>
          <a:p>
            <a:r>
              <a:rPr lang="en-US" sz="6000"/>
              <a:t>Mouth</a:t>
            </a:r>
          </a:p>
        </p:txBody>
      </p:sp>
      <p:sp>
        <p:nvSpPr>
          <p:cNvPr id="5123" name="Rectangle 3"/>
          <p:cNvSpPr>
            <a:spLocks noGrp="1" noChangeArrowheads="1"/>
          </p:cNvSpPr>
          <p:nvPr>
            <p:ph type="body" idx="1"/>
          </p:nvPr>
        </p:nvSpPr>
        <p:spPr>
          <a:xfrm>
            <a:off x="685800" y="1295400"/>
            <a:ext cx="4800600" cy="4800600"/>
          </a:xfrm>
        </p:spPr>
        <p:txBody>
          <a:bodyPr/>
          <a:lstStyle/>
          <a:p>
            <a:pPr>
              <a:lnSpc>
                <a:spcPct val="90000"/>
              </a:lnSpc>
            </a:pPr>
            <a:r>
              <a:rPr lang="en-US" sz="3600" b="1"/>
              <a:t>Chemical</a:t>
            </a:r>
            <a:r>
              <a:rPr lang="en-US" sz="3600"/>
              <a:t> and </a:t>
            </a:r>
            <a:r>
              <a:rPr lang="en-US" sz="3600" b="1"/>
              <a:t>mechanical</a:t>
            </a:r>
            <a:r>
              <a:rPr lang="en-US" sz="3600"/>
              <a:t> digestion.</a:t>
            </a:r>
          </a:p>
          <a:p>
            <a:pPr>
              <a:lnSpc>
                <a:spcPct val="90000"/>
              </a:lnSpc>
            </a:pPr>
            <a:r>
              <a:rPr lang="en-US" sz="3600"/>
              <a:t>Food is chewed (masticated) mechanically.</a:t>
            </a:r>
          </a:p>
          <a:p>
            <a:pPr>
              <a:lnSpc>
                <a:spcPct val="90000"/>
              </a:lnSpc>
            </a:pPr>
            <a:r>
              <a:rPr lang="en-US" sz="3600"/>
              <a:t>A </a:t>
            </a:r>
            <a:r>
              <a:rPr lang="en-US" sz="3600" b="1"/>
              <a:t>bolus </a:t>
            </a:r>
            <a:r>
              <a:rPr lang="en-US" sz="3600"/>
              <a:t>(lump) is formed with saliva and the tongue.</a:t>
            </a:r>
            <a:endParaRPr lang="en-US" sz="2800"/>
          </a:p>
        </p:txBody>
      </p:sp>
      <p:pic>
        <p:nvPicPr>
          <p:cNvPr id="5124" name="Picture 4" descr="images-8"/>
          <p:cNvPicPr>
            <a:picLocks noChangeAspect="1" noChangeArrowheads="1"/>
          </p:cNvPicPr>
          <p:nvPr/>
        </p:nvPicPr>
        <p:blipFill>
          <a:blip r:embed="rId3"/>
          <a:srcRect/>
          <a:stretch>
            <a:fillRect/>
          </a:stretch>
        </p:blipFill>
        <p:spPr bwMode="auto">
          <a:xfrm>
            <a:off x="4724400" y="1143000"/>
            <a:ext cx="3962400" cy="3163888"/>
          </a:xfrm>
          <a:prstGeom prst="rect">
            <a:avLst/>
          </a:prstGeom>
          <a:noFill/>
        </p:spPr>
      </p:pic>
      <p:pic>
        <p:nvPicPr>
          <p:cNvPr id="5125" name="Picture 5" descr="images-9"/>
          <p:cNvPicPr>
            <a:picLocks noChangeAspect="1" noChangeArrowheads="1"/>
          </p:cNvPicPr>
          <p:nvPr/>
        </p:nvPicPr>
        <p:blipFill>
          <a:blip r:embed="rId4"/>
          <a:srcRect/>
          <a:stretch>
            <a:fillRect/>
          </a:stretch>
        </p:blipFill>
        <p:spPr bwMode="auto">
          <a:xfrm>
            <a:off x="6019800" y="4419600"/>
            <a:ext cx="1309688"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ChangeArrowheads="1"/>
          </p:cNvSpPr>
          <p:nvPr/>
        </p:nvSpPr>
        <p:spPr bwMode="auto">
          <a:xfrm>
            <a:off x="190500" y="6389688"/>
            <a:ext cx="1825625" cy="468312"/>
          </a:xfrm>
          <a:prstGeom prst="rect">
            <a:avLst/>
          </a:prstGeom>
          <a:solidFill>
            <a:schemeClr val="bg1"/>
          </a:solidFill>
          <a:ln w="9525">
            <a:noFill/>
            <a:miter lim="800000"/>
            <a:headEnd/>
            <a:tailEnd/>
          </a:ln>
          <a:effectLst/>
        </p:spPr>
        <p:txBody>
          <a:bodyPr wrap="none" anchor="ctr"/>
          <a:lstStyle/>
          <a:p>
            <a:endParaRPr lang="en-ZA"/>
          </a:p>
        </p:txBody>
      </p:sp>
      <p:pic>
        <p:nvPicPr>
          <p:cNvPr id="80899" name="Picture 1027"/>
          <p:cNvPicPr>
            <a:picLocks noChangeAspect="1" noChangeArrowheads="1"/>
          </p:cNvPicPr>
          <p:nvPr/>
        </p:nvPicPr>
        <p:blipFill>
          <a:blip r:embed="rId6"/>
          <a:srcRect b="3877"/>
          <a:stretch>
            <a:fillRect/>
          </a:stretch>
        </p:blipFill>
        <p:spPr bwMode="auto">
          <a:xfrm>
            <a:off x="441325" y="922338"/>
            <a:ext cx="8393113" cy="5202237"/>
          </a:xfrm>
          <a:prstGeom prst="rect">
            <a:avLst/>
          </a:prstGeom>
          <a:noFill/>
        </p:spPr>
      </p:pic>
      <p:sp>
        <p:nvSpPr>
          <p:cNvPr id="80900" name="Rectangle 1028"/>
          <p:cNvSpPr>
            <a:spLocks noGrp="1" noChangeArrowheads="1"/>
          </p:cNvSpPr>
          <p:nvPr>
            <p:ph type="title"/>
          </p:nvPr>
        </p:nvSpPr>
        <p:spPr>
          <a:xfrm>
            <a:off x="428625" y="368300"/>
            <a:ext cx="8181975" cy="762000"/>
          </a:xfrm>
          <a:noFill/>
          <a:ln/>
        </p:spPr>
        <p:txBody>
          <a:bodyPr/>
          <a:lstStyle/>
          <a:p>
            <a:r>
              <a:rPr lang="en-US"/>
              <a:t>Swallowing (&amp; </a:t>
            </a:r>
            <a:r>
              <a:rPr lang="en-US" u="sng"/>
              <a:t>not</a:t>
            </a:r>
            <a:r>
              <a:rPr lang="en-US"/>
              <a:t> choking) </a:t>
            </a:r>
          </a:p>
        </p:txBody>
      </p:sp>
      <p:sp>
        <p:nvSpPr>
          <p:cNvPr id="80901" name="Rectangle 1029" descr="Rectangle: Click to edit Master text styles&#10;Second level&#10;Third level&#10;Fourth level&#10;Fifth level"/>
          <p:cNvSpPr>
            <a:spLocks noGrp="1" noChangeArrowheads="1"/>
          </p:cNvSpPr>
          <p:nvPr>
            <p:ph type="body" idx="1"/>
          </p:nvPr>
        </p:nvSpPr>
        <p:spPr>
          <a:xfrm>
            <a:off x="0" y="4006850"/>
            <a:ext cx="8658225" cy="2755900"/>
          </a:xfrm>
          <a:noFill/>
          <a:ln/>
        </p:spPr>
        <p:txBody>
          <a:bodyPr/>
          <a:lstStyle/>
          <a:p>
            <a:pPr marL="288925" indent="-288925">
              <a:lnSpc>
                <a:spcPct val="90000"/>
              </a:lnSpc>
            </a:pPr>
            <a:r>
              <a:rPr lang="en-US" sz="2800" u="sng">
                <a:solidFill>
                  <a:srgbClr val="CC0000"/>
                </a:solidFill>
              </a:rPr>
              <a:t>Epiglottis</a:t>
            </a:r>
            <a:r>
              <a:rPr lang="en-US" sz="2600"/>
              <a:t> </a:t>
            </a:r>
          </a:p>
          <a:p>
            <a:pPr marL="684213" lvl="1" indent="-276225">
              <a:lnSpc>
                <a:spcPct val="90000"/>
              </a:lnSpc>
            </a:pPr>
            <a:r>
              <a:rPr lang="en-US" sz="2400"/>
              <a:t>flap of cartilage</a:t>
            </a:r>
          </a:p>
          <a:p>
            <a:pPr marL="684213" lvl="1" indent="-276225">
              <a:lnSpc>
                <a:spcPct val="90000"/>
              </a:lnSpc>
            </a:pPr>
            <a:r>
              <a:rPr lang="en-US" sz="2400"/>
              <a:t>closes </a:t>
            </a:r>
            <a:r>
              <a:rPr lang="en-US" sz="2400" u="sng">
                <a:solidFill>
                  <a:srgbClr val="CC0000"/>
                </a:solidFill>
              </a:rPr>
              <a:t>trachea</a:t>
            </a:r>
            <a:r>
              <a:rPr lang="en-US" sz="2400"/>
              <a:t> (windpipe) when swallowing</a:t>
            </a:r>
          </a:p>
          <a:p>
            <a:pPr marL="684213" lvl="1" indent="-276225">
              <a:lnSpc>
                <a:spcPct val="90000"/>
              </a:lnSpc>
            </a:pPr>
            <a:r>
              <a:rPr lang="en-US" sz="2400"/>
              <a:t>food travels down </a:t>
            </a:r>
            <a:r>
              <a:rPr lang="en-US" sz="2400" u="sng">
                <a:solidFill>
                  <a:srgbClr val="CC0000"/>
                </a:solidFill>
              </a:rPr>
              <a:t>esophagus</a:t>
            </a:r>
            <a:endParaRPr lang="en-US" sz="2400"/>
          </a:p>
          <a:p>
            <a:pPr marL="288925" indent="-288925">
              <a:lnSpc>
                <a:spcPct val="90000"/>
              </a:lnSpc>
            </a:pPr>
            <a:r>
              <a:rPr lang="en-US" sz="2800" u="sng">
                <a:solidFill>
                  <a:srgbClr val="CC0000"/>
                </a:solidFill>
              </a:rPr>
              <a:t>Peristalsis</a:t>
            </a:r>
            <a:r>
              <a:rPr lang="en-US" sz="2200"/>
              <a:t> </a:t>
            </a:r>
          </a:p>
          <a:p>
            <a:pPr marL="684213" lvl="1" indent="-276225">
              <a:lnSpc>
                <a:spcPct val="90000"/>
              </a:lnSpc>
            </a:pPr>
            <a:r>
              <a:rPr lang="en-US" sz="2400"/>
              <a:t>involuntary muscle contractions to move food along </a:t>
            </a:r>
          </a:p>
        </p:txBody>
      </p:sp>
      <p:sp>
        <p:nvSpPr>
          <p:cNvPr id="80902" name="AutoShape 1030"/>
          <p:cNvSpPr>
            <a:spLocks noChangeArrowheads="1"/>
          </p:cNvSpPr>
          <p:nvPr/>
        </p:nvSpPr>
        <p:spPr bwMode="auto">
          <a:xfrm>
            <a:off x="7543800" y="4038600"/>
            <a:ext cx="381000" cy="1447800"/>
          </a:xfrm>
          <a:prstGeom prst="downArrow">
            <a:avLst>
              <a:gd name="adj1" fmla="val 50000"/>
              <a:gd name="adj2" fmla="val 95000"/>
            </a:avLst>
          </a:prstGeom>
          <a:solidFill>
            <a:srgbClr val="CC0000"/>
          </a:solidFill>
          <a:ln w="9525">
            <a:solidFill>
              <a:schemeClr val="tx1"/>
            </a:solidFill>
            <a:miter lim="800000"/>
            <a:headEnd/>
            <a:tailEnd/>
          </a:ln>
          <a:effectLst/>
        </p:spPr>
        <p:txBody>
          <a:bodyPr wrap="none" anchor="ctr"/>
          <a:lstStyle/>
          <a:p>
            <a:endParaRPr lang="en-ZA"/>
          </a:p>
        </p:txBody>
      </p:sp>
      <p:sp>
        <p:nvSpPr>
          <p:cNvPr id="80903" name="Oval 1031"/>
          <p:cNvSpPr>
            <a:spLocks noChangeArrowheads="1"/>
          </p:cNvSpPr>
          <p:nvPr/>
        </p:nvSpPr>
        <p:spPr bwMode="auto">
          <a:xfrm>
            <a:off x="4311650" y="2076450"/>
            <a:ext cx="941388" cy="941388"/>
          </a:xfrm>
          <a:prstGeom prst="ellipse">
            <a:avLst/>
          </a:prstGeom>
          <a:solidFill>
            <a:srgbClr val="FFEA18">
              <a:alpha val="50000"/>
            </a:srgbClr>
          </a:solidFill>
          <a:ln w="38100">
            <a:solidFill>
              <a:srgbClr val="FFEA18"/>
            </a:solidFill>
            <a:round/>
            <a:headEnd/>
            <a:tailEnd/>
          </a:ln>
          <a:effectLst/>
        </p:spPr>
        <p:txBody>
          <a:bodyPr wrap="none" anchor="ctr"/>
          <a:lstStyle/>
          <a:p>
            <a:endParaRPr lang="en-ZA"/>
          </a:p>
        </p:txBody>
      </p:sp>
      <p:sp>
        <p:nvSpPr>
          <p:cNvPr id="80904" name="Oval 1032"/>
          <p:cNvSpPr>
            <a:spLocks noChangeArrowheads="1"/>
          </p:cNvSpPr>
          <p:nvPr/>
        </p:nvSpPr>
        <p:spPr bwMode="auto">
          <a:xfrm>
            <a:off x="4311650" y="2078038"/>
            <a:ext cx="941388" cy="941387"/>
          </a:xfrm>
          <a:prstGeom prst="ellipse">
            <a:avLst/>
          </a:prstGeom>
          <a:noFill/>
          <a:ln w="38100">
            <a:solidFill>
              <a:srgbClr val="0F116A"/>
            </a:solidFill>
            <a:round/>
            <a:headEnd/>
            <a:tailEnd/>
          </a:ln>
          <a:effectLst/>
        </p:spPr>
        <p:txBody>
          <a:bodyPr wrap="none" anchor="ctr"/>
          <a:lstStyle/>
          <a:p>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anim calcmode="lin" valueType="num">
                                      <p:cBhvr additive="base">
                                        <p:cTn id="7" dur="500" fill="hold"/>
                                        <p:tgtEl>
                                          <p:spTgt spid="809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9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builtIn="1"/>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80904"/>
                                        </p:tgtEl>
                                        <p:attrNameLst>
                                          <p:attrName>style.visibility</p:attrName>
                                        </p:attrNameLst>
                                      </p:cBhvr>
                                      <p:to>
                                        <p:strVal val="visible"/>
                                      </p:to>
                                    </p:set>
                                    <p:animEffect transition="in" filter="circle(out)">
                                      <p:cBhvr>
                                        <p:cTn id="13" dur="1000"/>
                                        <p:tgtEl>
                                          <p:spTgt spid="8090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0903"/>
                                        </p:tgtEl>
                                        <p:attrNameLst>
                                          <p:attrName>style.visibility</p:attrName>
                                        </p:attrNameLst>
                                      </p:cBhvr>
                                      <p:to>
                                        <p:strVal val="visible"/>
                                      </p:to>
                                    </p:set>
                                    <p:animEffect transition="in" filter="circle(out)">
                                      <p:cBhvr>
                                        <p:cTn id="16" dur="2000"/>
                                        <p:tgtEl>
                                          <p:spTgt spid="80903"/>
                                        </p:tgtEl>
                                      </p:cBhvr>
                                    </p:animEffect>
                                  </p:childTnLst>
                                  <p:subTnLst>
                                    <p:audio>
                                      <p:cMediaNode>
                                        <p:cTn display="0" masterRel="sameClick">
                                          <p:stCondLst>
                                            <p:cond evt="begin" delay="0">
                                              <p:tn val="14"/>
                                            </p:cond>
                                          </p:stCondLst>
                                          <p:endCondLst>
                                            <p:cond evt="onStopAudio" delay="0">
                                              <p:tgtEl>
                                                <p:sldTgt/>
                                              </p:tgtEl>
                                            </p:cond>
                                          </p:endCondLst>
                                        </p:cTn>
                                        <p:tgtEl>
                                          <p:sndTgt r:embed="rId4" name="Vibro Up" builtIn="1"/>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0901">
                                            <p:txEl>
                                              <p:pRg st="1" end="1"/>
                                            </p:txEl>
                                          </p:spTgt>
                                        </p:tgtEl>
                                        <p:attrNameLst>
                                          <p:attrName>style.visibility</p:attrName>
                                        </p:attrNameLst>
                                      </p:cBhvr>
                                      <p:to>
                                        <p:strVal val="visible"/>
                                      </p:to>
                                    </p:set>
                                    <p:anim calcmode="lin" valueType="num">
                                      <p:cBhvr additive="base">
                                        <p:cTn id="21" dur="500" fill="hold"/>
                                        <p:tgtEl>
                                          <p:spTgt spid="80901">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090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builtIn="1"/>
                                        </p:tgtEl>
                                      </p:cMediaNode>
                                    </p:audio>
                                  </p:sub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80903"/>
                                        </p:tgtEl>
                                      </p:cBhvr>
                                    </p:animEffect>
                                    <p:set>
                                      <p:cBhvr>
                                        <p:cTn id="27" dur="1" fill="hold">
                                          <p:stCondLst>
                                            <p:cond delay="499"/>
                                          </p:stCondLst>
                                        </p:cTn>
                                        <p:tgtEl>
                                          <p:spTgt spid="80903"/>
                                        </p:tgtEl>
                                        <p:attrNameLst>
                                          <p:attrName>style.visibility</p:attrName>
                                        </p:attrNameLst>
                                      </p:cBhvr>
                                      <p:to>
                                        <p:strVal val="hidden"/>
                                      </p:to>
                                    </p:set>
                                  </p:childTnLst>
                                </p:cTn>
                              </p:par>
                              <p:par>
                                <p:cTn id="28" presetID="2" presetClass="entr" presetSubtype="8" fill="hold" grpId="0" nodeType="withEffect">
                                  <p:stCondLst>
                                    <p:cond delay="0"/>
                                  </p:stCondLst>
                                  <p:childTnLst>
                                    <p:set>
                                      <p:cBhvr>
                                        <p:cTn id="29" dur="1" fill="hold">
                                          <p:stCondLst>
                                            <p:cond delay="0"/>
                                          </p:stCondLst>
                                        </p:cTn>
                                        <p:tgtEl>
                                          <p:spTgt spid="80901">
                                            <p:txEl>
                                              <p:pRg st="2" end="2"/>
                                            </p:txEl>
                                          </p:spTgt>
                                        </p:tgtEl>
                                        <p:attrNameLst>
                                          <p:attrName>style.visibility</p:attrName>
                                        </p:attrNameLst>
                                      </p:cBhvr>
                                      <p:to>
                                        <p:strVal val="visible"/>
                                      </p:to>
                                    </p:set>
                                    <p:anim calcmode="lin" valueType="num">
                                      <p:cBhvr additive="base">
                                        <p:cTn id="30" dur="500" fill="hold"/>
                                        <p:tgtEl>
                                          <p:spTgt spid="80901">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090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builtIn="1"/>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0901">
                                            <p:txEl>
                                              <p:pRg st="3" end="3"/>
                                            </p:txEl>
                                          </p:spTgt>
                                        </p:tgtEl>
                                        <p:attrNameLst>
                                          <p:attrName>style.visibility</p:attrName>
                                        </p:attrNameLst>
                                      </p:cBhvr>
                                      <p:to>
                                        <p:strVal val="visible"/>
                                      </p:to>
                                    </p:set>
                                    <p:anim calcmode="lin" valueType="num">
                                      <p:cBhvr additive="base">
                                        <p:cTn id="36" dur="500" fill="hold"/>
                                        <p:tgtEl>
                                          <p:spTgt spid="80901">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090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builtIn="1"/>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0901">
                                            <p:txEl>
                                              <p:pRg st="4" end="4"/>
                                            </p:txEl>
                                          </p:spTgt>
                                        </p:tgtEl>
                                        <p:attrNameLst>
                                          <p:attrName>style.visibility</p:attrName>
                                        </p:attrNameLst>
                                      </p:cBhvr>
                                      <p:to>
                                        <p:strVal val="visible"/>
                                      </p:to>
                                    </p:set>
                                    <p:anim calcmode="lin" valueType="num">
                                      <p:cBhvr additive="base">
                                        <p:cTn id="42" dur="500" fill="hold"/>
                                        <p:tgtEl>
                                          <p:spTgt spid="80901">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090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builtIn="1"/>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0901">
                                            <p:txEl>
                                              <p:pRg st="5" end="5"/>
                                            </p:txEl>
                                          </p:spTgt>
                                        </p:tgtEl>
                                        <p:attrNameLst>
                                          <p:attrName>style.visibility</p:attrName>
                                        </p:attrNameLst>
                                      </p:cBhvr>
                                      <p:to>
                                        <p:strVal val="visible"/>
                                      </p:to>
                                    </p:set>
                                    <p:anim calcmode="lin" valueType="num">
                                      <p:cBhvr additive="base">
                                        <p:cTn id="48" dur="500" fill="hold"/>
                                        <p:tgtEl>
                                          <p:spTgt spid="80901">
                                            <p:txEl>
                                              <p:pRg st="5" end="5"/>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090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builtIn="1"/>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80902"/>
                                        </p:tgtEl>
                                        <p:attrNameLst>
                                          <p:attrName>style.visibility</p:attrName>
                                        </p:attrNameLst>
                                      </p:cBhvr>
                                      <p:to>
                                        <p:strVal val="visible"/>
                                      </p:to>
                                    </p:set>
                                    <p:anim calcmode="lin" valueType="num">
                                      <p:cBhvr additive="base">
                                        <p:cTn id="54" dur="500" fill="hold"/>
                                        <p:tgtEl>
                                          <p:spTgt spid="80902"/>
                                        </p:tgtEl>
                                        <p:attrNameLst>
                                          <p:attrName>ppt_x</p:attrName>
                                        </p:attrNameLst>
                                      </p:cBhvr>
                                      <p:tavLst>
                                        <p:tav tm="0">
                                          <p:val>
                                            <p:strVal val="#ppt_x"/>
                                          </p:val>
                                        </p:tav>
                                        <p:tav tm="100000">
                                          <p:val>
                                            <p:strVal val="#ppt_x"/>
                                          </p:val>
                                        </p:tav>
                                      </p:tavLst>
                                    </p:anim>
                                    <p:anim calcmode="lin" valueType="num">
                                      <p:cBhvr additive="base">
                                        <p:cTn id="55" dur="500" fill="hold"/>
                                        <p:tgtEl>
                                          <p:spTgt spid="809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Arrow"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autoUpdateAnimBg="0"/>
      <p:bldP spid="80902" grpId="0" animBg="1"/>
      <p:bldP spid="80903" grpId="0" animBg="1"/>
      <p:bldP spid="80903" grpId="1" animBg="1"/>
      <p:bldP spid="80904"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1536</Words>
  <Application>Microsoft PowerPoint</Application>
  <PresentationFormat>On-screen Show (4:3)</PresentationFormat>
  <Paragraphs>318</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Blank Presentation</vt:lpstr>
      <vt:lpstr>Human Digestion</vt:lpstr>
      <vt:lpstr>Nutrition </vt:lpstr>
      <vt:lpstr>Types of Nutrients </vt:lpstr>
      <vt:lpstr>Human digestive system</vt:lpstr>
      <vt:lpstr>Slide 5</vt:lpstr>
      <vt:lpstr>Ingestion</vt:lpstr>
      <vt:lpstr>Slide 7</vt:lpstr>
      <vt:lpstr>Mouth</vt:lpstr>
      <vt:lpstr>Swallowing (&amp; not choking) </vt:lpstr>
      <vt:lpstr>Which type of digestion is the following? </vt:lpstr>
      <vt:lpstr>Pharynx</vt:lpstr>
      <vt:lpstr>Digestive Glands</vt:lpstr>
      <vt:lpstr>Slide 13</vt:lpstr>
      <vt:lpstr>Stomach</vt:lpstr>
      <vt:lpstr>Stomach</vt:lpstr>
      <vt:lpstr>Slide 16</vt:lpstr>
      <vt:lpstr>Gastric Juices</vt:lpstr>
      <vt:lpstr>Slide 18</vt:lpstr>
      <vt:lpstr>Accessory Organs</vt:lpstr>
      <vt:lpstr>Gall bladder </vt:lpstr>
      <vt:lpstr>BILE</vt:lpstr>
      <vt:lpstr>Pancreas </vt:lpstr>
      <vt:lpstr>Pancreas </vt:lpstr>
      <vt:lpstr>Slide 24</vt:lpstr>
      <vt:lpstr>Liver </vt:lpstr>
      <vt:lpstr>Slide 26</vt:lpstr>
      <vt:lpstr>Small Intestine</vt:lpstr>
      <vt:lpstr>Small intestine</vt:lpstr>
      <vt:lpstr>Duodenum </vt:lpstr>
      <vt:lpstr>Slide 30</vt:lpstr>
      <vt:lpstr>Absorption in the SI </vt:lpstr>
      <vt:lpstr>Absorption by Small Intestines</vt:lpstr>
      <vt:lpstr>VILLI</vt:lpstr>
      <vt:lpstr>Large intestines (colon)</vt:lpstr>
      <vt:lpstr>Large Intestine</vt:lpstr>
      <vt:lpstr>You’ve got company!</vt:lpstr>
      <vt:lpstr>Appendix</vt:lpstr>
      <vt:lpstr>Rectum </vt:lpstr>
      <vt:lpstr>Digestive Homeostasis Disorders</vt:lpstr>
      <vt:lpstr>Digestive Homeostasis Disorders</vt:lpstr>
      <vt:lpstr>Digestive Homeostasis Disorders</vt:lpstr>
      <vt:lpstr>Digestive Homeostasis Disorders</vt:lpstr>
      <vt:lpstr>Digestive Homeostasis Disorders</vt:lpstr>
      <vt:lpstr>Digestive Homeostasis Disorders</vt:lpstr>
      <vt:lpstr>Digestive Homeostasis Disorders</vt:lpstr>
    </vt:vector>
  </TitlesOfParts>
  <Company>Marian Weber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Digestion</dc:title>
  <dc:creator>Marian Weber</dc:creator>
  <cp:lastModifiedBy>Simble</cp:lastModifiedBy>
  <cp:revision>22</cp:revision>
  <dcterms:created xsi:type="dcterms:W3CDTF">2007-12-11T02:19:19Z</dcterms:created>
  <dcterms:modified xsi:type="dcterms:W3CDTF">2013-02-18T09:12:27Z</dcterms:modified>
</cp:coreProperties>
</file>