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73" r:id="rId5"/>
    <p:sldId id="289" r:id="rId6"/>
    <p:sldId id="290" r:id="rId7"/>
    <p:sldId id="294" r:id="rId8"/>
    <p:sldId id="291" r:id="rId9"/>
    <p:sldId id="292" r:id="rId10"/>
    <p:sldId id="293" r:id="rId11"/>
    <p:sldId id="296" r:id="rId12"/>
    <p:sldId id="29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1/26/2021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586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1/26/2021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906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1/26/2021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224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1/26/2021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84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1/26/2021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556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1/26/2021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461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59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1/26/2021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986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1/26/2021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051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00824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42D4960A-896E-4F6B-BF65-B4662AC9D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6" name="Picture 5" descr="pipette dripping into a petri dish">
            <a:extLst>
              <a:ext uri="{FF2B5EF4-FFF2-40B4-BE49-F238E27FC236}">
                <a16:creationId xmlns:a16="http://schemas.microsoft.com/office/drawing/2014/main" id="{AD5EFA86-59D3-41A9-819E-C704FF32C5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302" y="457200"/>
            <a:ext cx="7588885" cy="589965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5684944A-8803-462C-84C5-4576C56A7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457199"/>
            <a:ext cx="3618827" cy="482246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72723" y="850791"/>
            <a:ext cx="3202016" cy="4198288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Climatology - the earth’s energy balance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07F3B49-8C20-42F5-831D-59306D05F6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5367338"/>
            <a:ext cx="3618828" cy="989513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72723" y="5545331"/>
            <a:ext cx="3202016" cy="649222"/>
          </a:xfrm>
          <a:noFill/>
        </p:spPr>
        <p:txBody>
          <a:bodyPr anchor="ctr">
            <a:normAutofit lnSpcReduction="10000"/>
          </a:bodyPr>
          <a:lstStyle/>
          <a:p>
            <a:r>
              <a:rPr lang="en-US" sz="1800" dirty="0">
                <a:solidFill>
                  <a:srgbClr val="FFFFFF">
                    <a:alpha val="75000"/>
                  </a:srgbClr>
                </a:solidFill>
              </a:rPr>
              <a:t>© </a:t>
            </a:r>
            <a:r>
              <a:rPr lang="en-US" sz="1800" dirty="0" err="1">
                <a:solidFill>
                  <a:srgbClr val="FFFFFF">
                    <a:alpha val="75000"/>
                  </a:srgbClr>
                </a:solidFill>
              </a:rPr>
              <a:t>johan</a:t>
            </a:r>
            <a:r>
              <a:rPr lang="en-US" sz="1800" dirty="0">
                <a:solidFill>
                  <a:srgbClr val="FFFFFF">
                    <a:alpha val="75000"/>
                  </a:srgbClr>
                </a:solidFill>
              </a:rPr>
              <a:t> rich 2021 geography grade 11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0EBEA4-FA0B-448F-8DD3-4F7A778CA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619" y="457199"/>
            <a:ext cx="7666568" cy="589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003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37943-B0AE-46CE-A4DA-F17886523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Where does the earth get its energy?</a:t>
            </a:r>
            <a:endParaRPr lang="en-ZA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2A4BF-AF4D-495F-9340-FF4CA31CEF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2 important energy systems: </a:t>
            </a:r>
            <a:r>
              <a:rPr lang="en-US" sz="2800" dirty="0">
                <a:solidFill>
                  <a:srgbClr val="FF0000"/>
                </a:solidFill>
              </a:rPr>
              <a:t>Kinetic</a:t>
            </a:r>
            <a:r>
              <a:rPr lang="en-US" sz="2800" dirty="0"/>
              <a:t> (movement) and </a:t>
            </a:r>
            <a:r>
              <a:rPr lang="en-US" sz="2800" dirty="0">
                <a:solidFill>
                  <a:srgbClr val="FF0000"/>
                </a:solidFill>
              </a:rPr>
              <a:t>Thermal</a:t>
            </a:r>
            <a:r>
              <a:rPr lang="en-US" sz="2800" dirty="0"/>
              <a:t> (heat)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Kinetic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– </a:t>
            </a:r>
            <a:r>
              <a:rPr lang="en-US" sz="2800" b="1" dirty="0"/>
              <a:t>gravitation</a:t>
            </a:r>
            <a:r>
              <a:rPr lang="en-US" sz="2800" dirty="0"/>
              <a:t> causes the earth to stay in constant motion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Thermal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– sun’s </a:t>
            </a:r>
            <a:r>
              <a:rPr lang="en-US" sz="2800" b="1" dirty="0"/>
              <a:t>in</a:t>
            </a:r>
            <a:r>
              <a:rPr lang="en-US" sz="2800" dirty="0"/>
              <a:t>coming </a:t>
            </a:r>
            <a:r>
              <a:rPr lang="en-US" sz="2800" b="1" dirty="0"/>
              <a:t>sol</a:t>
            </a:r>
            <a:r>
              <a:rPr lang="en-US" sz="2800" dirty="0"/>
              <a:t>ar radi</a:t>
            </a:r>
            <a:r>
              <a:rPr lang="en-US" sz="2800" b="1" dirty="0"/>
              <a:t>ation (insolation)</a:t>
            </a:r>
          </a:p>
          <a:p>
            <a:pPr marL="0" indent="0" algn="ctr">
              <a:buNone/>
            </a:pPr>
            <a:r>
              <a:rPr lang="en-US" sz="2800" b="1" dirty="0"/>
              <a:t>BUT</a:t>
            </a:r>
          </a:p>
          <a:p>
            <a:pPr marL="0" indent="0">
              <a:buNone/>
            </a:pPr>
            <a:r>
              <a:rPr lang="en-US" sz="2800" dirty="0"/>
              <a:t>Some thermal energy can also be lost? How?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Terrestrial radiation </a:t>
            </a:r>
            <a:r>
              <a:rPr lang="en-US" sz="2800" dirty="0">
                <a:solidFill>
                  <a:schemeClr val="tx1"/>
                </a:solidFill>
              </a:rPr>
              <a:t>= heat given off from the earth</a:t>
            </a:r>
            <a:endParaRPr lang="en-US" sz="2800" dirty="0">
              <a:solidFill>
                <a:srgbClr val="FF0000"/>
              </a:solidFill>
            </a:endParaRPr>
          </a:p>
          <a:p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72524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FAD02-3E5E-4223-A9ED-D73B58707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INSOLATION</a:t>
            </a:r>
            <a:endParaRPr lang="en-ZA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1F2E7-61A4-4081-AACA-40D4099BB4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Mostly in visible spectrum, but also ultra-violet and infra-red light</a:t>
            </a:r>
          </a:p>
          <a:p>
            <a:r>
              <a:rPr lang="en-US" sz="2800" dirty="0"/>
              <a:t>UV radiation is </a:t>
            </a:r>
            <a:r>
              <a:rPr lang="en-US" sz="2800" b="1" dirty="0"/>
              <a:t>harmful</a:t>
            </a:r>
            <a:r>
              <a:rPr lang="en-US" sz="2800" dirty="0"/>
              <a:t> for life and most is absorbed in the upper and middle atmosphere – especially by </a:t>
            </a:r>
            <a:r>
              <a:rPr lang="en-US" sz="2800" b="1" dirty="0">
                <a:solidFill>
                  <a:srgbClr val="FF0000"/>
                </a:solidFill>
              </a:rPr>
              <a:t>ozone</a:t>
            </a:r>
          </a:p>
          <a:p>
            <a:r>
              <a:rPr lang="en-US" sz="2800" dirty="0">
                <a:solidFill>
                  <a:schemeClr val="tx1"/>
                </a:solidFill>
              </a:rPr>
              <a:t>About 30% of incoming radiation is </a:t>
            </a:r>
            <a:r>
              <a:rPr lang="en-US" sz="2800" dirty="0">
                <a:solidFill>
                  <a:srgbClr val="FF0000"/>
                </a:solidFill>
              </a:rPr>
              <a:t>reflected </a:t>
            </a:r>
            <a:r>
              <a:rPr lang="en-US" sz="2800" dirty="0">
                <a:solidFill>
                  <a:schemeClr val="tx1"/>
                </a:solidFill>
              </a:rPr>
              <a:t>back into space by dust ash and clouds in the atmosphere</a:t>
            </a:r>
          </a:p>
          <a:p>
            <a:r>
              <a:rPr lang="en-US" sz="2800" dirty="0">
                <a:solidFill>
                  <a:schemeClr val="tx1"/>
                </a:solidFill>
              </a:rPr>
              <a:t>About 19% is </a:t>
            </a:r>
            <a:r>
              <a:rPr lang="en-US" sz="2800" dirty="0">
                <a:solidFill>
                  <a:srgbClr val="FF0000"/>
                </a:solidFill>
              </a:rPr>
              <a:t>absorbed</a:t>
            </a:r>
            <a:r>
              <a:rPr lang="en-US" sz="2800" dirty="0">
                <a:solidFill>
                  <a:schemeClr val="tx1"/>
                </a:solidFill>
              </a:rPr>
              <a:t> by the atmosphere.</a:t>
            </a:r>
            <a:endParaRPr lang="en-ZA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40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6F190B9-EDCA-4D03-AC71-31A4F251C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insolation</a:t>
            </a:r>
            <a:endParaRPr lang="en-ZA" sz="4000" dirty="0"/>
          </a:p>
        </p:txBody>
      </p:sp>
      <p:pic>
        <p:nvPicPr>
          <p:cNvPr id="1026" name="Picture 2" descr="411B: M3, U3, P9: Earth's Energy Balance">
            <a:extLst>
              <a:ext uri="{FF2B5EF4-FFF2-40B4-BE49-F238E27FC236}">
                <a16:creationId xmlns:a16="http://schemas.microsoft.com/office/drawing/2014/main" id="{E4A24BF0-28A6-41B1-9A15-3D01A47342F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92" y="1890876"/>
            <a:ext cx="11029615" cy="496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717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4D8ED-09CD-4246-9E1F-7504A48E0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TERRESTRIAL RADIATION</a:t>
            </a:r>
            <a:endParaRPr lang="en-ZA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D9A4C-27AA-4FDF-B064-FA1DA4F6A4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Only about 51 % of solar heat is absorbed at the earth’s surface</a:t>
            </a:r>
          </a:p>
          <a:p>
            <a:r>
              <a:rPr lang="en-US" sz="2800" dirty="0"/>
              <a:t>Heat can be lost through : </a:t>
            </a:r>
            <a:r>
              <a:rPr lang="en-US" sz="2800" dirty="0">
                <a:solidFill>
                  <a:srgbClr val="FF0000"/>
                </a:solidFill>
              </a:rPr>
              <a:t>convection, conduction, reflection, evaporation and transpiration</a:t>
            </a:r>
          </a:p>
          <a:p>
            <a:r>
              <a:rPr lang="en-US" sz="2800" dirty="0">
                <a:solidFill>
                  <a:schemeClr val="tx1"/>
                </a:solidFill>
              </a:rPr>
              <a:t>Some heat given off is trapped in the atmosphere by “greenhouse gases” and reflected back to the earth </a:t>
            </a:r>
          </a:p>
          <a:p>
            <a:endParaRPr lang="en-ZA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37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789D9-B038-4094-B710-790F55E00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Two forms of heat</a:t>
            </a:r>
            <a:endParaRPr lang="en-ZA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41749-EDAC-41C7-B969-0F413AF67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Sensible heat </a:t>
            </a:r>
            <a:r>
              <a:rPr lang="en-US" sz="2800" dirty="0"/>
              <a:t>– what you can feel – doesn’t require a change of state</a:t>
            </a:r>
          </a:p>
          <a:p>
            <a:r>
              <a:rPr lang="en-US" sz="2800" dirty="0">
                <a:solidFill>
                  <a:srgbClr val="FF0000"/>
                </a:solidFill>
              </a:rPr>
              <a:t>Latent heat </a:t>
            </a:r>
            <a:r>
              <a:rPr lang="en-US" sz="2800" dirty="0"/>
              <a:t>– given off during changes of physical state e.g. when water vapor condenses into rain.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2669713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17DAA-DAE5-40CA-AB63-DA771BCF6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 energy budget</a:t>
            </a:r>
            <a:endParaRPr lang="en-ZA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90576-7BC8-4CB5-A12F-4F98085820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Difference between energy coming in / received  and energy going out / lost.</a:t>
            </a:r>
          </a:p>
          <a:p>
            <a:r>
              <a:rPr lang="en-US" sz="2800" dirty="0">
                <a:solidFill>
                  <a:srgbClr val="FF0000"/>
                </a:solidFill>
              </a:rPr>
              <a:t>Heat surplus </a:t>
            </a:r>
            <a:r>
              <a:rPr lang="en-US" sz="2800" dirty="0"/>
              <a:t>– global warming, sea levels rise, droughts, crop failures and heat waves</a:t>
            </a:r>
          </a:p>
          <a:p>
            <a:r>
              <a:rPr lang="en-US" sz="2800" dirty="0">
                <a:solidFill>
                  <a:srgbClr val="FF0000"/>
                </a:solidFill>
              </a:rPr>
              <a:t>Heat deficit </a:t>
            </a:r>
            <a:r>
              <a:rPr lang="en-US" sz="2800" dirty="0"/>
              <a:t>– ice ages, ice caps increase, droughts, crop failures</a:t>
            </a:r>
          </a:p>
          <a:p>
            <a:r>
              <a:rPr lang="en-US" sz="2800" dirty="0">
                <a:solidFill>
                  <a:srgbClr val="FF0000"/>
                </a:solidFill>
              </a:rPr>
              <a:t>Equilibrium</a:t>
            </a:r>
            <a:r>
              <a:rPr lang="en-US" sz="2800" dirty="0"/>
              <a:t> – temperature remains constant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65536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A8128-8F42-4588-8357-617FDAAF6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21844"/>
          </a:xfrm>
        </p:spPr>
        <p:txBody>
          <a:bodyPr>
            <a:normAutofit/>
          </a:bodyPr>
          <a:lstStyle/>
          <a:p>
            <a:r>
              <a:rPr lang="en-US" sz="4000" dirty="0"/>
              <a:t>Energy budget</a:t>
            </a:r>
            <a:endParaRPr lang="en-ZA" sz="4000" dirty="0"/>
          </a:p>
        </p:txBody>
      </p:sp>
      <p:pic>
        <p:nvPicPr>
          <p:cNvPr id="2050" name="Picture 2" descr="Climate Science Investigations South Florida - Energy: The Driver of Climate">
            <a:extLst>
              <a:ext uri="{FF2B5EF4-FFF2-40B4-BE49-F238E27FC236}">
                <a16:creationId xmlns:a16="http://schemas.microsoft.com/office/drawing/2014/main" id="{3C2377D4-4E9E-47A3-83B9-2008D24EA14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91" y="1722782"/>
            <a:ext cx="11029615" cy="481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783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C7372-0A2E-4ED9-8D71-90DBD674B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Some questions to think about</a:t>
            </a:r>
            <a:endParaRPr lang="en-ZA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D89BE-6978-4981-8935-462A1B9DD9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How do you think the absence or presence of water and vegetation might affect retention or loss of heat energy?</a:t>
            </a:r>
          </a:p>
          <a:p>
            <a:r>
              <a:rPr lang="en-US" sz="2800" dirty="0"/>
              <a:t>What could be some typical human activities that affect the energy balance?</a:t>
            </a:r>
          </a:p>
          <a:p>
            <a:r>
              <a:rPr lang="en-US" sz="2800" dirty="0"/>
              <a:t>How do you think the amount of heat / temperature might affect other aspects of weather such as wind or precipitation (rain)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2708013534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Aspect">
      <a:dk1>
        <a:sysClr val="windowText" lastClr="000000"/>
      </a:dk1>
      <a:lt1>
        <a:sysClr val="window" lastClr="FFFFFF"/>
      </a:lt1>
      <a:dk2>
        <a:srgbClr val="585753"/>
      </a:dk2>
      <a:lt2>
        <a:srgbClr val="EBDDC3"/>
      </a:lt2>
      <a:accent1>
        <a:srgbClr val="71B9E4"/>
      </a:accent1>
      <a:accent2>
        <a:srgbClr val="E25D3C"/>
      </a:accent2>
      <a:accent3>
        <a:srgbClr val="BDB59D"/>
      </a:accent3>
      <a:accent4>
        <a:srgbClr val="A5AB81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965255AC-12AC-4323-AA35-9BAC798B66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B3242A4-1E6A-4E02-809C-4A24066EC01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D2D995-20F0-4C14-BF62-1248AB4B484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{ECF4413A-28D8-4073-80A6-12C66FBD7316}tf67061901_win32</Template>
  <TotalTime>72</TotalTime>
  <Words>343</Words>
  <Application>Microsoft Office PowerPoint</Application>
  <PresentationFormat>Widescreen</PresentationFormat>
  <Paragraphs>32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Franklin Gothic Book</vt:lpstr>
      <vt:lpstr>Franklin Gothic Demi</vt:lpstr>
      <vt:lpstr>Gill Sans MT</vt:lpstr>
      <vt:lpstr>Wingdings 2</vt:lpstr>
      <vt:lpstr>DividendVTI</vt:lpstr>
      <vt:lpstr>Climatology - the earth’s energy balance</vt:lpstr>
      <vt:lpstr>Where does the earth get its energy?</vt:lpstr>
      <vt:lpstr>INSOLATION</vt:lpstr>
      <vt:lpstr>insolation</vt:lpstr>
      <vt:lpstr>TERRESTRIAL RADIATION</vt:lpstr>
      <vt:lpstr>Two forms of heat</vt:lpstr>
      <vt:lpstr>The energy budget</vt:lpstr>
      <vt:lpstr>Energy budget</vt:lpstr>
      <vt:lpstr>Some questions to think about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Climatology - the earth’s energy balance</dc:title>
  <dc:creator>Johan Rich</dc:creator>
  <cp:lastModifiedBy>Johan Rich</cp:lastModifiedBy>
  <cp:revision>8</cp:revision>
  <dcterms:created xsi:type="dcterms:W3CDTF">2021-01-26T09:45:26Z</dcterms:created>
  <dcterms:modified xsi:type="dcterms:W3CDTF">2021-01-26T10:59:30Z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