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5" r:id="rId5"/>
    <p:sldId id="295" r:id="rId6"/>
    <p:sldId id="297" r:id="rId7"/>
    <p:sldId id="296" r:id="rId8"/>
    <p:sldId id="302" r:id="rId9"/>
    <p:sldId id="298" r:id="rId10"/>
    <p:sldId id="299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006" autoAdjust="0"/>
  </p:normalViewPr>
  <p:slideViewPr>
    <p:cSldViewPr snapToGrid="0">
      <p:cViewPr varScale="1">
        <p:scale>
          <a:sx n="54" d="100"/>
          <a:sy n="54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1240" y="0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9332" y="1475234"/>
            <a:ext cx="3635926" cy="2901694"/>
          </a:xfrm>
        </p:spPr>
        <p:txBody>
          <a:bodyPr anchor="b"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NATIONALISM IN SOUTH AFRICA (1)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The Origins of African Nationalism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HISTORY GRADE 11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© J. RICH 2020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28324-C462-4363-8FF6-DA4DE4030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286604"/>
            <a:ext cx="11184835" cy="839832"/>
          </a:xfrm>
        </p:spPr>
        <p:txBody>
          <a:bodyPr>
            <a:normAutofit/>
          </a:bodyPr>
          <a:lstStyle/>
          <a:p>
            <a:r>
              <a:rPr lang="en-US" sz="4400" dirty="0"/>
              <a:t>OVERVIEW – What this module is about</a:t>
            </a:r>
            <a:endParaRPr lang="en-Z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D9B38-108E-480B-B275-578651A23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25" y="1922468"/>
            <a:ext cx="10058400" cy="4525617"/>
          </a:xfrm>
        </p:spPr>
        <p:txBody>
          <a:bodyPr>
            <a:normAutofit/>
          </a:bodyPr>
          <a:lstStyle/>
          <a:p>
            <a:r>
              <a:rPr lang="en-US" sz="2400" dirty="0"/>
              <a:t>Unit 1 -  Formation of the first African nationalist organizations</a:t>
            </a:r>
          </a:p>
          <a:p>
            <a:endParaRPr lang="en-US" sz="2400" dirty="0"/>
          </a:p>
          <a:p>
            <a:r>
              <a:rPr lang="en-US" sz="2400" dirty="0"/>
              <a:t>Unit  2 – The influence of World War II and the Atlantic Charter</a:t>
            </a:r>
          </a:p>
          <a:p>
            <a:endParaRPr lang="en-US" sz="1800" dirty="0"/>
          </a:p>
          <a:p>
            <a:r>
              <a:rPr lang="en-US" sz="2400" dirty="0"/>
              <a:t>Unit 3 -  Different types of African nationalism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2E6A40-5835-48DF-961F-008C824BAFC5}"/>
              </a:ext>
            </a:extLst>
          </p:cNvPr>
          <p:cNvSpPr txBox="1"/>
          <p:nvPr/>
        </p:nvSpPr>
        <p:spPr>
          <a:xfrm>
            <a:off x="8358540" y="1922468"/>
            <a:ext cx="3664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African Peoples Organization</a:t>
            </a:r>
          </a:p>
          <a:p>
            <a:pPr marL="0"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 Land Act</a:t>
            </a:r>
          </a:p>
          <a:p>
            <a:pPr marL="0"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SA  National Natives Congress</a:t>
            </a:r>
          </a:p>
          <a:p>
            <a:pPr marL="0"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 African National Congress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200A25-A5DC-42C3-97C7-410BDB3F97F9}"/>
              </a:ext>
            </a:extLst>
          </p:cNvPr>
          <p:cNvSpPr txBox="1"/>
          <p:nvPr/>
        </p:nvSpPr>
        <p:spPr>
          <a:xfrm>
            <a:off x="7178040" y="3534107"/>
            <a:ext cx="3144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Atlantic Charter</a:t>
            </a:r>
          </a:p>
          <a:p>
            <a:pPr marL="0" lvl="2" inden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AB </a:t>
            </a:r>
            <a:r>
              <a:rPr lang="en-US" sz="2000" dirty="0" err="1">
                <a:solidFill>
                  <a:srgbClr val="FF0000"/>
                </a:solidFill>
              </a:rPr>
              <a:t>Xuma’s</a:t>
            </a:r>
            <a:r>
              <a:rPr lang="en-US" sz="2000" dirty="0">
                <a:solidFill>
                  <a:srgbClr val="FF0000"/>
                </a:solidFill>
              </a:rPr>
              <a:t> African claims</a:t>
            </a:r>
          </a:p>
          <a:p>
            <a:pPr marL="0" lvl="2" inden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Returning soldiers</a:t>
            </a:r>
            <a:endParaRPr lang="en-ZA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4BD558-F3A3-46B0-9F1E-63B29EE2FFED}"/>
              </a:ext>
            </a:extLst>
          </p:cNvPr>
          <p:cNvSpPr txBox="1"/>
          <p:nvPr/>
        </p:nvSpPr>
        <p:spPr>
          <a:xfrm flipH="1">
            <a:off x="5396347" y="4747915"/>
            <a:ext cx="2175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Africanism</a:t>
            </a:r>
          </a:p>
          <a:p>
            <a:pPr marL="0" lvl="1" inden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Pan Africanism</a:t>
            </a:r>
          </a:p>
          <a:p>
            <a:pPr marL="0" lvl="1" inden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Nation building</a:t>
            </a:r>
          </a:p>
        </p:txBody>
      </p:sp>
    </p:spTree>
    <p:extLst>
      <p:ext uri="{BB962C8B-B14F-4D97-AF65-F5344CB8AC3E}">
        <p14:creationId xmlns:p14="http://schemas.microsoft.com/office/powerpoint/2010/main" val="405979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6A5D2-990A-4354-B763-204A9858F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BEGINNINGS – African People’s Organization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F1741-CF7B-44EA-B700-63597EE77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23326"/>
          </a:xfrm>
        </p:spPr>
        <p:txBody>
          <a:bodyPr>
            <a:normAutofit/>
          </a:bodyPr>
          <a:lstStyle/>
          <a:p>
            <a:r>
              <a:rPr lang="en-US" sz="2400" dirty="0"/>
              <a:t>Initially a Cape </a:t>
            </a:r>
            <a:r>
              <a:rPr lang="en-US" sz="2400" dirty="0" err="1"/>
              <a:t>Coloured</a:t>
            </a:r>
            <a:r>
              <a:rPr lang="en-US" sz="2400" dirty="0"/>
              <a:t> cultural organization that took up political causes</a:t>
            </a:r>
          </a:p>
          <a:p>
            <a:r>
              <a:rPr lang="en-US" sz="2400" dirty="0"/>
              <a:t>Drew in Black Africans</a:t>
            </a:r>
          </a:p>
          <a:p>
            <a:r>
              <a:rPr lang="en-US" sz="2400" dirty="0"/>
              <a:t>W.B. </a:t>
            </a:r>
            <a:r>
              <a:rPr lang="en-US" sz="2400" dirty="0" err="1"/>
              <a:t>Rubusana</a:t>
            </a:r>
            <a:r>
              <a:rPr lang="en-US" sz="2400" dirty="0"/>
              <a:t> edited a Xhosa newspaper </a:t>
            </a:r>
            <a:r>
              <a:rPr lang="en-US" sz="2400" i="1" dirty="0" err="1"/>
              <a:t>Ilizwi</a:t>
            </a:r>
            <a:r>
              <a:rPr lang="en-US" sz="2400" i="1" dirty="0"/>
              <a:t> </a:t>
            </a:r>
            <a:r>
              <a:rPr lang="en-US" sz="2400" i="1" dirty="0" err="1"/>
              <a:t>laBantu</a:t>
            </a:r>
            <a:r>
              <a:rPr lang="en-US" sz="2400" dirty="0"/>
              <a:t> that raised political issues</a:t>
            </a:r>
          </a:p>
          <a:p>
            <a:r>
              <a:rPr lang="en-US" sz="2400" dirty="0"/>
              <a:t>In 1909 when politicians were discussing the formation of a Union of South Africa blacks were sidelined </a:t>
            </a:r>
          </a:p>
          <a:p>
            <a:r>
              <a:rPr lang="en-US" sz="2400" dirty="0"/>
              <a:t>Sol T Plaatje and others travelled to Britain to lodge their concerns</a:t>
            </a:r>
          </a:p>
          <a:p>
            <a:r>
              <a:rPr lang="en-US" sz="2400" dirty="0"/>
              <a:t>The new constitution disenfranchised blacks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23033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0F35-716E-49F2-9268-3592FAF10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18" y="286603"/>
            <a:ext cx="11277600" cy="702409"/>
          </a:xfrm>
        </p:spPr>
        <p:txBody>
          <a:bodyPr>
            <a:normAutofit/>
          </a:bodyPr>
          <a:lstStyle/>
          <a:p>
            <a:r>
              <a:rPr lang="en-US" sz="4400" dirty="0"/>
              <a:t>South African Natives National Congress</a:t>
            </a:r>
            <a:endParaRPr lang="en-ZA" sz="4400" dirty="0"/>
          </a:p>
        </p:txBody>
      </p:sp>
      <p:pic>
        <p:nvPicPr>
          <p:cNvPr id="1026" name="Picture 2" descr="Through Dustless Tracks' for African Rights: Narrative Currents and  Political Imaginaries of Solomon Plaatje's 1914 Sea Voyage | SpringerLink">
            <a:extLst>
              <a:ext uri="{FF2B5EF4-FFF2-40B4-BE49-F238E27FC236}">
                <a16:creationId xmlns:a16="http://schemas.microsoft.com/office/drawing/2014/main" id="{2C2CEEF4-DE1F-4FFF-A9C4-59BF4A9ADD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0" y="989012"/>
            <a:ext cx="8368145" cy="54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70E9-107B-4E36-80FA-A113FEA21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1F352-017B-47DD-9D72-C68C3AE4F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00519"/>
            <a:ext cx="10058400" cy="4446494"/>
          </a:xfrm>
        </p:spPr>
        <p:txBody>
          <a:bodyPr>
            <a:normAutofit/>
          </a:bodyPr>
          <a:lstStyle/>
          <a:p>
            <a:r>
              <a:rPr lang="en-US" sz="2400" dirty="0"/>
              <a:t>1. </a:t>
            </a:r>
            <a:r>
              <a:rPr lang="en-US" sz="2800" dirty="0"/>
              <a:t>Why did the group of Africans travel to England?</a:t>
            </a:r>
          </a:p>
          <a:p>
            <a:r>
              <a:rPr lang="en-US" sz="2800" dirty="0"/>
              <a:t>2. This report was published in the English language newspaper of Kimberley which was read largely by white people. Why was it published there and what effect would it have had?</a:t>
            </a:r>
          </a:p>
          <a:p>
            <a:r>
              <a:rPr lang="en-US" sz="2800" dirty="0"/>
              <a:t>3. The report was written by Sol Plaatje, a Tswana writer. What does it tell us about the capabilities of the people who were leading the SANNC?</a:t>
            </a:r>
          </a:p>
          <a:p>
            <a:r>
              <a:rPr lang="en-US" sz="2800" dirty="0"/>
              <a:t>4. Why is a source like this of particular value to historians?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21224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56EF5-A2A6-4E35-A297-07DC6B12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286603"/>
            <a:ext cx="11333018" cy="702305"/>
          </a:xfrm>
        </p:spPr>
        <p:txBody>
          <a:bodyPr>
            <a:normAutofit/>
          </a:bodyPr>
          <a:lstStyle/>
          <a:p>
            <a:r>
              <a:rPr lang="en-US" sz="4400" dirty="0"/>
              <a:t>South African Natives National Congress</a:t>
            </a:r>
            <a:endParaRPr lang="en-Z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60A7B-A04F-439C-BFDB-8CE6AB0E6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315" y="1006186"/>
            <a:ext cx="10058400" cy="86209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Concerned about the South Africa Act and (later) the Land Act that removed the vote and land rights from Africans.</a:t>
            </a:r>
          </a:p>
          <a:p>
            <a:endParaRPr lang="en-ZA" sz="2400" dirty="0"/>
          </a:p>
        </p:txBody>
      </p:sp>
      <p:pic>
        <p:nvPicPr>
          <p:cNvPr id="2050" name="Picture 2" descr="British Library Sound Archive: South African Gumboots | NTS">
            <a:extLst>
              <a:ext uri="{FF2B5EF4-FFF2-40B4-BE49-F238E27FC236}">
                <a16:creationId xmlns:a16="http://schemas.microsoft.com/office/drawing/2014/main" id="{1889521C-EED2-4031-9925-775AF0E84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16" y="1885562"/>
            <a:ext cx="8260597" cy="453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1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792A9-4DB6-4C69-8E17-8E1B21E1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AFRICAN NATIONAL CONGRESS</a:t>
            </a:r>
            <a:br>
              <a:rPr lang="en-US" dirty="0"/>
            </a:br>
            <a:r>
              <a:rPr lang="en-US" sz="2400" dirty="0"/>
              <a:t>In 1912 SANNC became the ANC</a:t>
            </a:r>
            <a:endParaRPr lang="en-ZA" dirty="0"/>
          </a:p>
        </p:txBody>
      </p:sp>
      <p:pic>
        <p:nvPicPr>
          <p:cNvPr id="3074" name="Picture 2" descr="ANCLimpopo on Twitter: &quot;Pixley ka Isaka Seme was a fouding member and the  5th President of the ANC. #ANCPresidents #ANCHistory… &quot;">
            <a:extLst>
              <a:ext uri="{FF2B5EF4-FFF2-40B4-BE49-F238E27FC236}">
                <a16:creationId xmlns:a16="http://schemas.microsoft.com/office/drawing/2014/main" id="{55704FAD-4777-4170-BC72-B98DB4E24B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" y="1900519"/>
            <a:ext cx="10503048" cy="44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702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88EC-808C-4157-B8D0-F25027A4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AND AIMS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DAB04-928A-49EA-A37A-E23AEAD76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Full political rights (vote) for Black Africans</a:t>
            </a:r>
          </a:p>
          <a:p>
            <a:r>
              <a:rPr lang="en-US" sz="2800" dirty="0"/>
              <a:t>Repeal of the 1913 Land Act</a:t>
            </a:r>
          </a:p>
          <a:p>
            <a:r>
              <a:rPr lang="en-US" sz="2800" dirty="0"/>
              <a:t>A free (non-racial) South Africa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57466543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{F976B750-1AF5-4BCB-9FD8-C16DE0341C13}tf11429527_win32</Template>
  <TotalTime>214</TotalTime>
  <Words>315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Franklin Gothic Book</vt:lpstr>
      <vt:lpstr>1_RetrospectVTI</vt:lpstr>
      <vt:lpstr>NATIONALISM IN SOUTH AFRICA (1) The Origins of African Nationalism</vt:lpstr>
      <vt:lpstr>OVERVIEW – What this module is about</vt:lpstr>
      <vt:lpstr>BEGINNINGS – African People’s Organization</vt:lpstr>
      <vt:lpstr>South African Natives National Congress</vt:lpstr>
      <vt:lpstr>QUESTIONS</vt:lpstr>
      <vt:lpstr>South African Natives National Congress</vt:lpstr>
      <vt:lpstr>AFRICAN NATIONAL CONGRESS In 1912 SANNC became the ANC</vt:lpstr>
      <vt:lpstr>ISSUES AND AIMS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NATIONALISM</dc:title>
  <dc:creator>Johan Rich</dc:creator>
  <cp:lastModifiedBy>Johan Rich</cp:lastModifiedBy>
  <cp:revision>18</cp:revision>
  <dcterms:created xsi:type="dcterms:W3CDTF">2020-09-06T16:59:51Z</dcterms:created>
  <dcterms:modified xsi:type="dcterms:W3CDTF">2020-09-15T19:24:45Z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