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9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2" r:id="rId13"/>
    <p:sldId id="281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7300" dirty="0"/>
              <a:t>POPULATION STUDIES 3 – </a:t>
            </a:r>
            <a:r>
              <a:rPr lang="en-US" sz="6000" dirty="0"/>
              <a:t>POPULATION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GEOGRAPHY GRADE 10 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©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j.D.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RICH 2020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5DEF-6B8E-4CBB-B15F-842ACB33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>
            <a:normAutofit/>
          </a:bodyPr>
          <a:lstStyle/>
          <a:p>
            <a:r>
              <a:rPr lang="en-US" sz="4400" dirty="0"/>
              <a:t>APPLYING THE MODEL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A7553-4291-447F-ACD3-FCED6F33C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3058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en-US" sz="2400" dirty="0"/>
              <a:t>, At what stage would you say Kenya is and why?</a:t>
            </a:r>
          </a:p>
          <a:p>
            <a:r>
              <a:rPr lang="en-US" sz="2400" dirty="0"/>
              <a:t>2. What stage describes the population of Spain? Why do you say that?</a:t>
            </a:r>
          </a:p>
          <a:p>
            <a:r>
              <a:rPr lang="en-US" sz="2400" dirty="0"/>
              <a:t>3. What is likely to happen in the near future to South Africa’s birth rate? And our population?</a:t>
            </a:r>
          </a:p>
          <a:p>
            <a:r>
              <a:rPr lang="en-US" sz="2400" dirty="0"/>
              <a:t>4. In terms of South Africa’s planning for  2030 should the focus be on building more primary schools and training foundation phase teachers or increasing the capacity of Universities and colleges? Explain</a:t>
            </a:r>
          </a:p>
          <a:p>
            <a:r>
              <a:rPr lang="en-US" sz="2400" dirty="0"/>
              <a:t>5. South Africa currently has a huge shortage of housing. Will this still be a problem in 2050 or will we be able to catch up? Explain your thoughts.</a:t>
            </a:r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19650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9A97-C776-4770-AAB6-40DED39D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286604"/>
            <a:ext cx="10493071" cy="839832"/>
          </a:xfrm>
        </p:spPr>
        <p:txBody>
          <a:bodyPr>
            <a:normAutofit/>
          </a:bodyPr>
          <a:lstStyle/>
          <a:p>
            <a:r>
              <a:rPr lang="en-US" sz="4400" dirty="0"/>
              <a:t>OVERPOPULATION –</a:t>
            </a:r>
            <a:r>
              <a:rPr lang="en-US" sz="3600" dirty="0"/>
              <a:t> Some key questions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C8E0E-480C-4BB0-B0B7-B54EB5B17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is overpopulation?</a:t>
            </a:r>
          </a:p>
          <a:p>
            <a:r>
              <a:rPr lang="en-US" sz="2400" dirty="0"/>
              <a:t>Are there too many people on Earth?</a:t>
            </a:r>
          </a:p>
          <a:p>
            <a:r>
              <a:rPr lang="en-US" sz="2400" dirty="0"/>
              <a:t>How many people can the earth support? </a:t>
            </a:r>
          </a:p>
          <a:p>
            <a:r>
              <a:rPr lang="en-US" sz="2400" dirty="0"/>
              <a:t>If God told man to “be fruitful, multiply and fill the earth” did man overdo it?</a:t>
            </a:r>
          </a:p>
          <a:p>
            <a:r>
              <a:rPr lang="en-US" sz="2400" dirty="0"/>
              <a:t>Are there any things that will limit human population growth?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828976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uotes about Human population growth (31 quotes)">
            <a:extLst>
              <a:ext uri="{FF2B5EF4-FFF2-40B4-BE49-F238E27FC236}">
                <a16:creationId xmlns:a16="http://schemas.microsoft.com/office/drawing/2014/main" id="{C9311CB5-CEF5-4D15-A286-B6CAC627B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790575"/>
            <a:ext cx="9525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37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9446-44CB-4D55-B950-B868986D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0" y="286603"/>
            <a:ext cx="10694505" cy="906093"/>
          </a:xfrm>
        </p:spPr>
        <p:txBody>
          <a:bodyPr>
            <a:normAutofit/>
          </a:bodyPr>
          <a:lstStyle/>
          <a:p>
            <a:r>
              <a:rPr lang="en-US" sz="4400" dirty="0"/>
              <a:t>OVERPOPULATION AND RESOURCES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406BF-72F0-47DE-90C4-A5D2C6FD0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2054087"/>
            <a:ext cx="10946295" cy="4306956"/>
          </a:xfrm>
        </p:spPr>
        <p:txBody>
          <a:bodyPr>
            <a:noAutofit/>
          </a:bodyPr>
          <a:lstStyle/>
          <a:p>
            <a:r>
              <a:rPr lang="en-US" sz="2400" dirty="0"/>
              <a:t>CARRYING CAPACITY – How many people can an area actually support?</a:t>
            </a:r>
          </a:p>
          <a:p>
            <a:r>
              <a:rPr lang="en-US" sz="2400" dirty="0"/>
              <a:t>SUSTAINABLE GROWTH – Wise/ careful use of available resources to keep a population going</a:t>
            </a:r>
          </a:p>
          <a:p>
            <a:r>
              <a:rPr lang="en-US" sz="2400" dirty="0"/>
              <a:t>MALTHUS THEORY OF POPULATION (1798)</a:t>
            </a:r>
          </a:p>
          <a:p>
            <a:pPr lvl="1"/>
            <a:r>
              <a:rPr lang="en-US" sz="2200" dirty="0"/>
              <a:t>Quantity of available resources eventually limits population</a:t>
            </a:r>
          </a:p>
          <a:p>
            <a:pPr lvl="1"/>
            <a:r>
              <a:rPr lang="en-US" sz="2200" dirty="0"/>
              <a:t>Populations usually increase as resources increase unless there are powerful controls to stop this</a:t>
            </a:r>
          </a:p>
          <a:p>
            <a:pPr lvl="1"/>
            <a:r>
              <a:rPr lang="en-US" sz="2200" dirty="0"/>
              <a:t>Populations are kept in check through private , voluntary factors or destructive factors</a:t>
            </a:r>
          </a:p>
          <a:p>
            <a:pPr marL="201168" lvl="1" indent="0">
              <a:buNone/>
            </a:pPr>
            <a:r>
              <a:rPr lang="en-US" sz="2200" dirty="0"/>
              <a:t>MALTHUS’ THEORY HAS NOT REALLY WORKED IN MOST SOCIETIES!</a:t>
            </a:r>
          </a:p>
        </p:txBody>
      </p:sp>
    </p:spTree>
    <p:extLst>
      <p:ext uri="{BB962C8B-B14F-4D97-AF65-F5344CB8AC3E}">
        <p14:creationId xmlns:p14="http://schemas.microsoft.com/office/powerpoint/2010/main" val="711009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EA9BB-B615-425E-8F85-5073556BD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RELATED TO INCREASING POPULATION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A2F85-92DD-476D-9DC6-5EF37301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81809"/>
            <a:ext cx="10058400" cy="447923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WATER – Levels have dropped world-wide while demand has increased</a:t>
            </a:r>
          </a:p>
          <a:p>
            <a:r>
              <a:rPr lang="en-US" sz="2800" dirty="0"/>
              <a:t>CROPLAND – Less space = more sophisticated /expensive ways to increase yield</a:t>
            </a:r>
          </a:p>
          <a:p>
            <a:r>
              <a:rPr lang="en-US" sz="2800" dirty="0"/>
              <a:t>DEFORESTATION</a:t>
            </a:r>
          </a:p>
          <a:p>
            <a:r>
              <a:rPr lang="en-US" sz="2800" dirty="0"/>
              <a:t>FOOD</a:t>
            </a:r>
          </a:p>
          <a:p>
            <a:r>
              <a:rPr lang="en-US" sz="2800" dirty="0"/>
              <a:t>URBANIZATION</a:t>
            </a:r>
          </a:p>
          <a:p>
            <a:r>
              <a:rPr lang="en-ZA" sz="2800" dirty="0"/>
              <a:t>DESERTIFICATION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651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D9874-FEB4-4B95-BF6A-7C73D567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MANAGING POPULATION GROWTH</a:t>
            </a:r>
            <a:endParaRPr lang="en-ZA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83D83-982A-42E2-A6C2-C5895EBB24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SLOWING DOWN GROWTH</a:t>
            </a:r>
          </a:p>
          <a:p>
            <a:r>
              <a:rPr lang="en-US" dirty="0" err="1"/>
              <a:t>Legalising</a:t>
            </a:r>
            <a:r>
              <a:rPr lang="en-US" dirty="0"/>
              <a:t> and facilitating family planning contraception and abortion</a:t>
            </a:r>
          </a:p>
          <a:p>
            <a:r>
              <a:rPr lang="en-US" dirty="0"/>
              <a:t>Taxing larger families </a:t>
            </a:r>
          </a:p>
          <a:p>
            <a:r>
              <a:rPr lang="en-US" dirty="0"/>
              <a:t>Compulsory family limits (China one child)</a:t>
            </a:r>
          </a:p>
          <a:p>
            <a:r>
              <a:rPr lang="en-US" dirty="0"/>
              <a:t>Improving living conditions</a:t>
            </a:r>
          </a:p>
          <a:p>
            <a:r>
              <a:rPr lang="en-US" dirty="0"/>
              <a:t>Encouraging women to get educated and be employed</a:t>
            </a:r>
            <a:endParaRPr lang="en-Z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0C4A6-31DE-4BEC-8DF7-BBCE28FF92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PROMOTING GROWTH</a:t>
            </a:r>
          </a:p>
          <a:p>
            <a:r>
              <a:rPr lang="en-US" dirty="0"/>
              <a:t>Family leave benefits</a:t>
            </a:r>
          </a:p>
          <a:p>
            <a:r>
              <a:rPr lang="en-US" dirty="0"/>
              <a:t>Tax incentives for larger families</a:t>
            </a:r>
          </a:p>
          <a:p>
            <a:r>
              <a:rPr lang="en-US" dirty="0"/>
              <a:t>Limiting available contraception and abortion</a:t>
            </a:r>
          </a:p>
          <a:p>
            <a:r>
              <a:rPr lang="en-US" dirty="0"/>
              <a:t>Improving job opportunities and incomes</a:t>
            </a:r>
          </a:p>
          <a:p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4257280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16156F-580E-4829-8620-AE1B7635D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106018"/>
            <a:ext cx="10402957" cy="538038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DE7044B-9EC9-4E8A-906E-15C1B3A2D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4" y="5830957"/>
            <a:ext cx="10058400" cy="50358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Can you explain this?</a:t>
            </a:r>
            <a:endParaRPr lang="en-ZA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678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B343-6783-46A2-BF66-7B357ED1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009" y="286603"/>
            <a:ext cx="8852453" cy="1450757"/>
          </a:xfrm>
        </p:spPr>
        <p:txBody>
          <a:bodyPr>
            <a:normAutofit/>
          </a:bodyPr>
          <a:lstStyle/>
          <a:p>
            <a:r>
              <a:rPr lang="en-US" sz="4400" dirty="0"/>
              <a:t>WHAT ARE THE BIG ISSUES IN THIS UNIT?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D8E03-D6BE-4A12-B360-A27793E5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3" y="2108201"/>
            <a:ext cx="11158331" cy="3760891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solidFill>
                  <a:srgbClr val="FF0000"/>
                </a:solidFill>
              </a:rPr>
              <a:t>POPULATION GROWTH – </a:t>
            </a:r>
            <a:r>
              <a:rPr lang="en-US" sz="3200" dirty="0">
                <a:solidFill>
                  <a:schemeClr val="tx1"/>
                </a:solidFill>
              </a:rPr>
              <a:t>How has population grown over time?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THE DEMOGRAPHIC TRANSITION MODEL – </a:t>
            </a:r>
            <a:r>
              <a:rPr lang="en-US" sz="3200" dirty="0">
                <a:solidFill>
                  <a:schemeClr val="tx1"/>
                </a:solidFill>
              </a:rPr>
              <a:t>A way to explain what happens when population grows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OVERPOPULATION – </a:t>
            </a:r>
            <a:r>
              <a:rPr lang="en-US" sz="3200" dirty="0">
                <a:solidFill>
                  <a:schemeClr val="tx1"/>
                </a:solidFill>
              </a:rPr>
              <a:t>What it means and is it real?</a:t>
            </a:r>
          </a:p>
          <a:p>
            <a:pPr lvl="1"/>
            <a:r>
              <a:rPr lang="en-ZA" sz="3200" dirty="0">
                <a:solidFill>
                  <a:srgbClr val="FF0000"/>
                </a:solidFill>
              </a:rPr>
              <a:t>MANAGING POPULATION</a:t>
            </a:r>
            <a:r>
              <a:rPr lang="en-ZA" sz="3200" dirty="0">
                <a:solidFill>
                  <a:schemeClr val="tx1"/>
                </a:solidFill>
              </a:rPr>
              <a:t> – Why if and how this could be done</a:t>
            </a:r>
            <a:endParaRPr lang="en-Z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262B6F-6B3D-43ED-A956-96E49E99C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48" y="476250"/>
            <a:ext cx="9170504" cy="524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3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85AB9-CEDD-4CE2-AC85-ACCEDAC2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0" y="286604"/>
            <a:ext cx="11463130" cy="6808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HOW HAS POPULATION GROWN OVER TIME?</a:t>
            </a:r>
            <a:endParaRPr lang="en-ZA" sz="4000" dirty="0"/>
          </a:p>
        </p:txBody>
      </p:sp>
      <p:pic>
        <p:nvPicPr>
          <p:cNvPr id="2050" name="Picture 2" descr="WORLD POPULATION GROWTH (and its consequences) | the World down the Road">
            <a:extLst>
              <a:ext uri="{FF2B5EF4-FFF2-40B4-BE49-F238E27FC236}">
                <a16:creationId xmlns:a16="http://schemas.microsoft.com/office/drawing/2014/main" id="{6DB7C1DC-1194-4D58-B2EF-11348E21A8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3" y="1139687"/>
            <a:ext cx="10376452" cy="520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0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D5C6-C690-4890-9E6C-99FAF244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39832"/>
          </a:xfrm>
        </p:spPr>
        <p:txBody>
          <a:bodyPr>
            <a:normAutofit/>
          </a:bodyPr>
          <a:lstStyle/>
          <a:p>
            <a:r>
              <a:rPr lang="en-US" sz="4000" dirty="0"/>
              <a:t>SOME QUESTIONS TO CONSIDER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7A9D9-6B64-4040-98C3-D28B8CCD7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895061"/>
            <a:ext cx="11078817" cy="4465982"/>
          </a:xfrm>
        </p:spPr>
        <p:txBody>
          <a:bodyPr>
            <a:noAutofit/>
          </a:bodyPr>
          <a:lstStyle/>
          <a:p>
            <a:r>
              <a:rPr lang="en-US" sz="2400" dirty="0"/>
              <a:t>1. Why did the world’s population grow so slowly between 1000 BCE and 1500 CE?</a:t>
            </a:r>
          </a:p>
          <a:p>
            <a:r>
              <a:rPr lang="en-US" sz="2400" dirty="0"/>
              <a:t>2. What happened between 1450 and 1650 CE to cause a slight dip in world population?</a:t>
            </a:r>
          </a:p>
          <a:p>
            <a:r>
              <a:rPr lang="en-US" sz="2400" dirty="0"/>
              <a:t>3. When did the world’s population start to grow rapidly and what happened then to produce this growth?</a:t>
            </a:r>
          </a:p>
          <a:p>
            <a:r>
              <a:rPr lang="en-US" sz="2400" dirty="0"/>
              <a:t>4. What is meant by </a:t>
            </a:r>
            <a:r>
              <a:rPr lang="en-US" sz="2400" i="1" dirty="0"/>
              <a:t>exponential growth</a:t>
            </a:r>
            <a:r>
              <a:rPr lang="en-US" sz="2400" dirty="0"/>
              <a:t>? What are the implications of it? (See the quote on the following slide)</a:t>
            </a:r>
          </a:p>
          <a:p>
            <a:r>
              <a:rPr lang="en-US" sz="2400" i="1" dirty="0"/>
              <a:t>5. </a:t>
            </a:r>
            <a:r>
              <a:rPr lang="en-US" sz="2400" dirty="0"/>
              <a:t>Is it possible to know exactly  what the population of a country is? Why or why not?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7783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25 POPULATION GROWTH QUOTES (of 81) | A-Z Quotes">
            <a:extLst>
              <a:ext uri="{FF2B5EF4-FFF2-40B4-BE49-F238E27FC236}">
                <a16:creationId xmlns:a16="http://schemas.microsoft.com/office/drawing/2014/main" id="{5016963E-5057-4F93-A0B5-055F3EC1E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" y="503583"/>
            <a:ext cx="11012557" cy="568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5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0D884-6666-46C1-A097-CB8DC057C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FACTORS AFFECTING POPULATION GROWTH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66E1-8F06-4504-8426-D7936FED7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896167"/>
            <a:ext cx="11105322" cy="4504633"/>
          </a:xfrm>
        </p:spPr>
        <p:txBody>
          <a:bodyPr>
            <a:noAutofit/>
          </a:bodyPr>
          <a:lstStyle/>
          <a:p>
            <a:r>
              <a:rPr lang="en-US" sz="2400" dirty="0"/>
              <a:t>Population growth differs from country to country (Remember Spain and Kenya?)</a:t>
            </a:r>
          </a:p>
          <a:p>
            <a:r>
              <a:rPr lang="en-US" sz="2400" dirty="0"/>
              <a:t>It can differ within a country from region to region (Where do you think South Africa’s population is growing fastest and slowest? Why?)</a:t>
            </a:r>
          </a:p>
          <a:p>
            <a:r>
              <a:rPr lang="en-US" sz="2400" dirty="0"/>
              <a:t>It changes from year to year (How do you think  it may differ between 2019 and 2020? Why?)</a:t>
            </a:r>
          </a:p>
          <a:p>
            <a:r>
              <a:rPr lang="en-US" sz="2400" dirty="0"/>
              <a:t>The population of South Africa actually declined slightly in the period 1916 – 1921, Why?</a:t>
            </a:r>
          </a:p>
          <a:p>
            <a:r>
              <a:rPr lang="en-US" sz="2400" dirty="0"/>
              <a:t>Can you name three things that have boosted world population growth since 1950?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30833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3AF7E-BBAE-4E33-8602-9910D5B8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286604"/>
            <a:ext cx="10599089" cy="853084"/>
          </a:xfrm>
        </p:spPr>
        <p:txBody>
          <a:bodyPr>
            <a:normAutofit/>
          </a:bodyPr>
          <a:lstStyle/>
          <a:p>
            <a:r>
              <a:rPr lang="en-US" sz="4400" dirty="0"/>
              <a:t>DEMOGRAPHIC TRANSITION MODEL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E74D-8904-4BE5-BDC6-83D485006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/>
              <a:t>A model is:</a:t>
            </a:r>
          </a:p>
          <a:p>
            <a:r>
              <a:rPr lang="en-US" sz="2400" dirty="0"/>
              <a:t>A simplified representation of an aspect of reality</a:t>
            </a:r>
          </a:p>
          <a:p>
            <a:r>
              <a:rPr lang="en-US" sz="2400" dirty="0"/>
              <a:t>A  tool to help us understand and predict how a part of reality will probably behave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0073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148D-F40C-4ED5-B0E7-ECDDF2D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77885" cy="813327"/>
          </a:xfrm>
        </p:spPr>
        <p:txBody>
          <a:bodyPr>
            <a:normAutofit/>
          </a:bodyPr>
          <a:lstStyle/>
          <a:p>
            <a:r>
              <a:rPr lang="en-US" sz="4400" dirty="0"/>
              <a:t>DEMOGRAPHIC TRANSITION MODEL</a:t>
            </a:r>
            <a:endParaRPr lang="en-ZA" sz="4400" dirty="0"/>
          </a:p>
        </p:txBody>
      </p:sp>
      <p:pic>
        <p:nvPicPr>
          <p:cNvPr id="5124" name="Picture 4" descr="Demographic transition - Wikipedia">
            <a:extLst>
              <a:ext uri="{FF2B5EF4-FFF2-40B4-BE49-F238E27FC236}">
                <a16:creationId xmlns:a16="http://schemas.microsoft.com/office/drawing/2014/main" id="{AC303D2A-C8EB-4B95-B3F6-276FED2C33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99931"/>
            <a:ext cx="10217426" cy="523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71624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{FD785D51-F171-4CFA-B936-7E4CEC36CA94}tf56160789_win32</Template>
  <TotalTime>417</TotalTime>
  <Words>664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Bookman Old Style</vt:lpstr>
      <vt:lpstr>Calibri</vt:lpstr>
      <vt:lpstr>Franklin Gothic Book</vt:lpstr>
      <vt:lpstr>1_RetrospectVTI</vt:lpstr>
      <vt:lpstr>POPULATION STUDIES 3 – POPULATION GROWTH</vt:lpstr>
      <vt:lpstr>WHAT ARE THE BIG ISSUES IN THIS UNIT?</vt:lpstr>
      <vt:lpstr>PowerPoint Presentation</vt:lpstr>
      <vt:lpstr>HOW HAS POPULATION GROWN OVER TIME?</vt:lpstr>
      <vt:lpstr>SOME QUESTIONS TO CONSIDER</vt:lpstr>
      <vt:lpstr>PowerPoint Presentation</vt:lpstr>
      <vt:lpstr>FACTORS AFFECTING POPULATION GROWTH</vt:lpstr>
      <vt:lpstr>DEMOGRAPHIC TRANSITION MODEL</vt:lpstr>
      <vt:lpstr>DEMOGRAPHIC TRANSITION MODEL</vt:lpstr>
      <vt:lpstr>APPLYING THE MODEL</vt:lpstr>
      <vt:lpstr>OVERPOPULATION – Some key questions</vt:lpstr>
      <vt:lpstr>PowerPoint Presentation</vt:lpstr>
      <vt:lpstr>OVERPOPULATION AND RESOURCES</vt:lpstr>
      <vt:lpstr>ISSUES RELATED TO INCREASING POPULATION</vt:lpstr>
      <vt:lpstr>MANAGING POPULATION GROWTH</vt:lpstr>
      <vt:lpstr>Can you explain this?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STUDIES 2 – POPULATION STRUCTURE</dc:title>
  <dc:creator>Johan Rich</dc:creator>
  <cp:lastModifiedBy>Johan Rich</cp:lastModifiedBy>
  <cp:revision>34</cp:revision>
  <dcterms:created xsi:type="dcterms:W3CDTF">2020-08-18T16:52:09Z</dcterms:created>
  <dcterms:modified xsi:type="dcterms:W3CDTF">2020-09-16T11:34:18Z</dcterms:modified>
</cp:coreProperties>
</file>