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61" r:id="rId5"/>
    <p:sldId id="262" r:id="rId6"/>
    <p:sldId id="263" r:id="rId7"/>
    <p:sldId id="265" r:id="rId8"/>
    <p:sldId id="266" r:id="rId9"/>
    <p:sldId id="264" r:id="rId10"/>
    <p:sldId id="267" r:id="rId11"/>
    <p:sldId id="269" r:id="rId12"/>
    <p:sldId id="268" r:id="rId13"/>
    <p:sldId id="270" r:id="rId14"/>
    <p:sldId id="27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69" d="100"/>
          <a:sy n="69"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x7KFyasW6A?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7300" dirty="0"/>
              <a:t>POPULATION STUDIES 2 – </a:t>
            </a:r>
            <a:r>
              <a:rPr lang="en-US" sz="6000" dirty="0"/>
              <a:t>POPULATION STRUCTURE</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GEOGRAPHY GRADE 10 – MR RICH</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1643-007B-45BD-B68C-3B3CF2FF1C64}"/>
              </a:ext>
            </a:extLst>
          </p:cNvPr>
          <p:cNvSpPr>
            <a:spLocks noGrp="1"/>
          </p:cNvSpPr>
          <p:nvPr>
            <p:ph type="title"/>
          </p:nvPr>
        </p:nvSpPr>
        <p:spPr>
          <a:xfrm>
            <a:off x="374073" y="286603"/>
            <a:ext cx="11305309" cy="835615"/>
          </a:xfrm>
        </p:spPr>
        <p:txBody>
          <a:bodyPr>
            <a:normAutofit/>
          </a:bodyPr>
          <a:lstStyle/>
          <a:p>
            <a:r>
              <a:rPr lang="en-US" sz="4400" dirty="0"/>
              <a:t>FACTORS INFLUENCING DEATH RATES</a:t>
            </a:r>
            <a:endParaRPr lang="en-ZA" sz="4400" dirty="0"/>
          </a:p>
        </p:txBody>
      </p:sp>
      <p:sp>
        <p:nvSpPr>
          <p:cNvPr id="3" name="Content Placeholder 2">
            <a:extLst>
              <a:ext uri="{FF2B5EF4-FFF2-40B4-BE49-F238E27FC236}">
                <a16:creationId xmlns:a16="http://schemas.microsoft.com/office/drawing/2014/main" id="{3EE9635E-59D8-42C9-9BBF-8BA4523342B9}"/>
              </a:ext>
            </a:extLst>
          </p:cNvPr>
          <p:cNvSpPr>
            <a:spLocks noGrp="1"/>
          </p:cNvSpPr>
          <p:nvPr>
            <p:ph idx="1"/>
          </p:nvPr>
        </p:nvSpPr>
        <p:spPr/>
        <p:txBody>
          <a:bodyPr/>
          <a:lstStyle/>
          <a:p>
            <a:r>
              <a:rPr lang="en-US" dirty="0">
                <a:solidFill>
                  <a:srgbClr val="FF0000"/>
                </a:solidFill>
              </a:rPr>
              <a:t>Which of these may play a role in South Africa? And in Spain?</a:t>
            </a:r>
          </a:p>
          <a:p>
            <a:endParaRPr lang="en-ZA" dirty="0">
              <a:solidFill>
                <a:srgbClr val="FF0000"/>
              </a:solidFill>
            </a:endParaRPr>
          </a:p>
        </p:txBody>
      </p:sp>
      <p:sp>
        <p:nvSpPr>
          <p:cNvPr id="6" name="Content Placeholder 2">
            <a:extLst>
              <a:ext uri="{FF2B5EF4-FFF2-40B4-BE49-F238E27FC236}">
                <a16:creationId xmlns:a16="http://schemas.microsoft.com/office/drawing/2014/main" id="{994C58AA-C5DF-49DE-BE30-4AECCD3AD999}"/>
              </a:ext>
            </a:extLst>
          </p:cNvPr>
          <p:cNvSpPr txBox="1">
            <a:spLocks/>
          </p:cNvSpPr>
          <p:nvPr/>
        </p:nvSpPr>
        <p:spPr>
          <a:xfrm>
            <a:off x="3642187" y="7815513"/>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solidFill>
                  <a:srgbClr val="FF0000"/>
                </a:solidFill>
              </a:rPr>
              <a:t>Which of these may play a role in South Africa? And in Spain?</a:t>
            </a:r>
          </a:p>
          <a:p>
            <a:endParaRPr lang="en-ZA" dirty="0">
              <a:solidFill>
                <a:srgbClr val="FF0000"/>
              </a:solidFill>
            </a:endParaRPr>
          </a:p>
        </p:txBody>
      </p:sp>
      <p:pic>
        <p:nvPicPr>
          <p:cNvPr id="7" name="Picture 2" descr="Factors influencing birth rate, death rate and net migration">
            <a:extLst>
              <a:ext uri="{FF2B5EF4-FFF2-40B4-BE49-F238E27FC236}">
                <a16:creationId xmlns:a16="http://schemas.microsoft.com/office/drawing/2014/main" id="{5E0BC382-5BB5-4D9D-888D-93867A45CD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62" t="14944" b="28319"/>
          <a:stretch/>
        </p:blipFill>
        <p:spPr bwMode="auto">
          <a:xfrm>
            <a:off x="1097279" y="2553894"/>
            <a:ext cx="9750829" cy="376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65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6D89-9A5C-400D-A0F2-2E4344331647}"/>
              </a:ext>
            </a:extLst>
          </p:cNvPr>
          <p:cNvSpPr>
            <a:spLocks noGrp="1"/>
          </p:cNvSpPr>
          <p:nvPr>
            <p:ph type="title"/>
          </p:nvPr>
        </p:nvSpPr>
        <p:spPr>
          <a:xfrm>
            <a:off x="1066800" y="161912"/>
            <a:ext cx="10058400" cy="1450757"/>
          </a:xfrm>
        </p:spPr>
        <p:txBody>
          <a:bodyPr>
            <a:noAutofit/>
          </a:bodyPr>
          <a:lstStyle/>
          <a:p>
            <a:r>
              <a:rPr lang="en-US" sz="3200" dirty="0"/>
              <a:t>On 26 December 2004 an Earthquake off Sumatra triggered huge tsunamis causing over 120 000 deaths in two weeks around the Indian Ocean.</a:t>
            </a:r>
            <a:endParaRPr lang="en-ZA" sz="3200" dirty="0"/>
          </a:p>
        </p:txBody>
      </p:sp>
      <p:pic>
        <p:nvPicPr>
          <p:cNvPr id="6146" name="Picture 2" descr="2004 Tsunami Caught On Camera FULL VIDEO - video dailymotion">
            <a:extLst>
              <a:ext uri="{FF2B5EF4-FFF2-40B4-BE49-F238E27FC236}">
                <a16:creationId xmlns:a16="http://schemas.microsoft.com/office/drawing/2014/main" id="{50737621-4F20-4DD3-9E12-8ECA5B611D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018" y="1911927"/>
            <a:ext cx="10335491" cy="446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4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40ED-A3BE-4AC7-BAF3-BF8FE7FF5F30}"/>
              </a:ext>
            </a:extLst>
          </p:cNvPr>
          <p:cNvSpPr>
            <a:spLocks noGrp="1"/>
          </p:cNvSpPr>
          <p:nvPr>
            <p:ph type="title"/>
          </p:nvPr>
        </p:nvSpPr>
        <p:spPr>
          <a:xfrm>
            <a:off x="568036" y="286603"/>
            <a:ext cx="10587644" cy="702305"/>
          </a:xfrm>
        </p:spPr>
        <p:txBody>
          <a:bodyPr>
            <a:normAutofit/>
          </a:bodyPr>
          <a:lstStyle/>
          <a:p>
            <a:r>
              <a:rPr lang="en-US" sz="4400" dirty="0"/>
              <a:t>FACTORS INFLUENCING MIGRATION</a:t>
            </a:r>
            <a:endParaRPr lang="en-ZA" sz="4400" dirty="0"/>
          </a:p>
        </p:txBody>
      </p:sp>
      <p:pic>
        <p:nvPicPr>
          <p:cNvPr id="5122" name="Picture 2" descr="Factors influencing birth rate, death rate and net migration">
            <a:extLst>
              <a:ext uri="{FF2B5EF4-FFF2-40B4-BE49-F238E27FC236}">
                <a16:creationId xmlns:a16="http://schemas.microsoft.com/office/drawing/2014/main" id="{A8A92DF3-6095-4792-B4B1-B4FF0977D7C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36" t="1412"/>
          <a:stretch/>
        </p:blipFill>
        <p:spPr bwMode="auto">
          <a:xfrm>
            <a:off x="914400" y="1801090"/>
            <a:ext cx="9310255" cy="446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4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1AF5-AD30-4A95-A28A-FE5A64BE2E80}"/>
              </a:ext>
            </a:extLst>
          </p:cNvPr>
          <p:cNvSpPr>
            <a:spLocks noGrp="1"/>
          </p:cNvSpPr>
          <p:nvPr>
            <p:ph type="title"/>
          </p:nvPr>
        </p:nvSpPr>
        <p:spPr/>
        <p:txBody>
          <a:bodyPr/>
          <a:lstStyle/>
          <a:p>
            <a:r>
              <a:rPr lang="en-US" dirty="0"/>
              <a:t>WHAT IS POPULATION STRUCTURE?</a:t>
            </a:r>
            <a:endParaRPr lang="en-ZA" dirty="0"/>
          </a:p>
        </p:txBody>
      </p:sp>
      <p:sp>
        <p:nvSpPr>
          <p:cNvPr id="3" name="Content Placeholder 2">
            <a:extLst>
              <a:ext uri="{FF2B5EF4-FFF2-40B4-BE49-F238E27FC236}">
                <a16:creationId xmlns:a16="http://schemas.microsoft.com/office/drawing/2014/main" id="{4FB81E9C-328E-4A33-ABF2-0C743F59B88C}"/>
              </a:ext>
            </a:extLst>
          </p:cNvPr>
          <p:cNvSpPr>
            <a:spLocks noGrp="1"/>
          </p:cNvSpPr>
          <p:nvPr>
            <p:ph idx="1"/>
          </p:nvPr>
        </p:nvSpPr>
        <p:spPr>
          <a:xfrm>
            <a:off x="1097280" y="2108201"/>
            <a:ext cx="10058400" cy="4223326"/>
          </a:xfrm>
        </p:spPr>
        <p:txBody>
          <a:bodyPr>
            <a:noAutofit/>
          </a:bodyPr>
          <a:lstStyle/>
          <a:p>
            <a:r>
              <a:rPr lang="en-US" sz="2800" dirty="0"/>
              <a:t>The composition (make up) of a country’s population when sorted according to </a:t>
            </a:r>
            <a:r>
              <a:rPr lang="en-US" sz="2800" b="1" dirty="0"/>
              <a:t>age </a:t>
            </a:r>
            <a:r>
              <a:rPr lang="en-US" sz="2800" dirty="0"/>
              <a:t>and </a:t>
            </a:r>
            <a:r>
              <a:rPr lang="en-US" sz="2800" b="1" dirty="0"/>
              <a:t>gender</a:t>
            </a:r>
          </a:p>
          <a:p>
            <a:r>
              <a:rPr lang="en-ZA" sz="2800" dirty="0"/>
              <a:t>Remember that in most societies people younger than 15 and older than 65 are likely to not be earning or working and have to be supported by those in the 16-64 age bracket.</a:t>
            </a:r>
          </a:p>
          <a:p>
            <a:r>
              <a:rPr lang="en-ZA" sz="2800" dirty="0"/>
              <a:t>In many of the more developed countries many young people continue to study further and may only start working and earning after age 20</a:t>
            </a:r>
          </a:p>
        </p:txBody>
      </p:sp>
    </p:spTree>
    <p:extLst>
      <p:ext uri="{BB962C8B-B14F-4D97-AF65-F5344CB8AC3E}">
        <p14:creationId xmlns:p14="http://schemas.microsoft.com/office/powerpoint/2010/main" val="21371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AB83-AE82-4E2A-8537-1C47402E31E8}"/>
              </a:ext>
            </a:extLst>
          </p:cNvPr>
          <p:cNvSpPr>
            <a:spLocks noGrp="1"/>
          </p:cNvSpPr>
          <p:nvPr>
            <p:ph type="title"/>
          </p:nvPr>
        </p:nvSpPr>
        <p:spPr/>
        <p:txBody>
          <a:bodyPr/>
          <a:lstStyle/>
          <a:p>
            <a:r>
              <a:rPr lang="en-US" dirty="0"/>
              <a:t>POPULATION PYRAMIDS</a:t>
            </a:r>
            <a:endParaRPr lang="en-ZA" dirty="0"/>
          </a:p>
        </p:txBody>
      </p:sp>
      <p:pic>
        <p:nvPicPr>
          <p:cNvPr id="4" name="Online Media 3" title="How to Read a Population Pyramid">
            <a:hlinkClick r:id="" action="ppaction://media"/>
            <a:extLst>
              <a:ext uri="{FF2B5EF4-FFF2-40B4-BE49-F238E27FC236}">
                <a16:creationId xmlns:a16="http://schemas.microsoft.com/office/drawing/2014/main" id="{66BCD1AA-5CC7-4982-BF05-124C5C98FCFF}"/>
              </a:ext>
            </a:extLst>
          </p:cNvPr>
          <p:cNvPicPr>
            <a:picLocks noGrp="1" noRot="1" noChangeAspect="1"/>
          </p:cNvPicPr>
          <p:nvPr>
            <p:ph idx="1"/>
            <a:videoFile r:link="rId1"/>
          </p:nvPr>
        </p:nvPicPr>
        <p:blipFill>
          <a:blip r:embed="rId3"/>
          <a:stretch>
            <a:fillRect/>
          </a:stretch>
        </p:blipFill>
        <p:spPr>
          <a:xfrm>
            <a:off x="2783205" y="2371437"/>
            <a:ext cx="6686550" cy="3760788"/>
          </a:xfrm>
          <a:prstGeom prst="rect">
            <a:avLst/>
          </a:prstGeom>
        </p:spPr>
      </p:pic>
    </p:spTree>
    <p:extLst>
      <p:ext uri="{BB962C8B-B14F-4D97-AF65-F5344CB8AC3E}">
        <p14:creationId xmlns:p14="http://schemas.microsoft.com/office/powerpoint/2010/main" val="13736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170" name="Picture 2" descr="Nicholas A. Christakis quote: It is well to look around at whom, and not...">
            <a:extLst>
              <a:ext uri="{FF2B5EF4-FFF2-40B4-BE49-F238E27FC236}">
                <a16:creationId xmlns:a16="http://schemas.microsoft.com/office/drawing/2014/main" id="{33A0F9A9-D596-4138-94DE-0D38CDBA2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5" y="0"/>
            <a:ext cx="10515600" cy="505690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86C9300F-E0AC-4830-B4EA-AE274731AE0E}"/>
              </a:ext>
            </a:extLst>
          </p:cNvPr>
          <p:cNvSpPr>
            <a:spLocks noGrp="1"/>
          </p:cNvSpPr>
          <p:nvPr>
            <p:ph type="subTitle" idx="1"/>
          </p:nvPr>
        </p:nvSpPr>
        <p:spPr>
          <a:xfrm>
            <a:off x="1143087" y="5470468"/>
            <a:ext cx="10314622" cy="438912"/>
          </a:xfrm>
        </p:spPr>
        <p:txBody>
          <a:bodyPr>
            <a:normAutofit fontScale="92500"/>
          </a:bodyPr>
          <a:lstStyle/>
          <a:p>
            <a:r>
              <a:rPr lang="en-US" cap="none" dirty="0">
                <a:solidFill>
                  <a:schemeClr val="bg1"/>
                </a:solidFill>
              </a:rPr>
              <a:t>To what extent do you agree with this and why?</a:t>
            </a:r>
            <a:endParaRPr lang="en-ZA" cap="none" dirty="0">
              <a:solidFill>
                <a:schemeClr val="bg1"/>
              </a:solidFill>
            </a:endParaRPr>
          </a:p>
        </p:txBody>
      </p:sp>
    </p:spTree>
    <p:extLst>
      <p:ext uri="{BB962C8B-B14F-4D97-AF65-F5344CB8AC3E}">
        <p14:creationId xmlns:p14="http://schemas.microsoft.com/office/powerpoint/2010/main" val="1917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B343-6783-46A2-BF66-7B357ED1D9C7}"/>
              </a:ext>
            </a:extLst>
          </p:cNvPr>
          <p:cNvSpPr>
            <a:spLocks noGrp="1"/>
          </p:cNvSpPr>
          <p:nvPr>
            <p:ph type="title"/>
          </p:nvPr>
        </p:nvSpPr>
        <p:spPr/>
        <p:txBody>
          <a:bodyPr/>
          <a:lstStyle/>
          <a:p>
            <a:r>
              <a:rPr lang="en-US" dirty="0"/>
              <a:t>FOUR BIG QUESTIONS</a:t>
            </a:r>
            <a:endParaRPr lang="en-ZA" dirty="0"/>
          </a:p>
        </p:txBody>
      </p:sp>
      <p:sp>
        <p:nvSpPr>
          <p:cNvPr id="3" name="Content Placeholder 2">
            <a:extLst>
              <a:ext uri="{FF2B5EF4-FFF2-40B4-BE49-F238E27FC236}">
                <a16:creationId xmlns:a16="http://schemas.microsoft.com/office/drawing/2014/main" id="{A8BD8E03-D6BE-4A12-B360-A27793E52F00}"/>
              </a:ext>
            </a:extLst>
          </p:cNvPr>
          <p:cNvSpPr>
            <a:spLocks noGrp="1"/>
          </p:cNvSpPr>
          <p:nvPr>
            <p:ph idx="1"/>
          </p:nvPr>
        </p:nvSpPr>
        <p:spPr/>
        <p:txBody>
          <a:bodyPr>
            <a:normAutofit/>
          </a:bodyPr>
          <a:lstStyle/>
          <a:p>
            <a:pPr lvl="1"/>
            <a:r>
              <a:rPr lang="en-US" sz="3200" dirty="0">
                <a:solidFill>
                  <a:srgbClr val="FF0000"/>
                </a:solidFill>
              </a:rPr>
              <a:t>POPULATION INDICATORS</a:t>
            </a:r>
          </a:p>
          <a:p>
            <a:pPr marL="201168" lvl="1" indent="0">
              <a:buNone/>
            </a:pPr>
            <a:r>
              <a:rPr lang="en-US" sz="3200" dirty="0">
                <a:solidFill>
                  <a:schemeClr val="tx1"/>
                </a:solidFill>
              </a:rPr>
              <a:t>How do we compare populations?</a:t>
            </a:r>
          </a:p>
          <a:p>
            <a:pPr marL="201168" lvl="1" indent="0">
              <a:buNone/>
            </a:pPr>
            <a:r>
              <a:rPr lang="en-US" sz="3200" dirty="0">
                <a:solidFill>
                  <a:schemeClr val="tx1"/>
                </a:solidFill>
              </a:rPr>
              <a:t>What factors cause differences in populations?</a:t>
            </a:r>
          </a:p>
          <a:p>
            <a:pPr lvl="1"/>
            <a:r>
              <a:rPr lang="en-US" sz="3200" dirty="0">
                <a:solidFill>
                  <a:srgbClr val="FF0000"/>
                </a:solidFill>
              </a:rPr>
              <a:t>POPULATION STRUCTURE</a:t>
            </a:r>
          </a:p>
          <a:p>
            <a:pPr marL="201168" lvl="1" indent="0">
              <a:buNone/>
            </a:pPr>
            <a:r>
              <a:rPr lang="en-US" sz="3200" dirty="0">
                <a:solidFill>
                  <a:schemeClr val="tx1"/>
                </a:solidFill>
              </a:rPr>
              <a:t>What is the make-up of a population?</a:t>
            </a:r>
          </a:p>
          <a:p>
            <a:pPr marL="201168" lvl="1" indent="0">
              <a:buNone/>
            </a:pPr>
            <a:r>
              <a:rPr lang="en-US" sz="3200" dirty="0">
                <a:solidFill>
                  <a:schemeClr val="tx1"/>
                </a:solidFill>
              </a:rPr>
              <a:t>What effect do different population structures have?</a:t>
            </a:r>
          </a:p>
          <a:p>
            <a:pPr marL="201168" lvl="1" indent="0">
              <a:buNone/>
            </a:pPr>
            <a:endParaRPr lang="en-ZA" sz="3200" dirty="0">
              <a:solidFill>
                <a:schemeClr val="tx1"/>
              </a:solidFill>
            </a:endParaRPr>
          </a:p>
        </p:txBody>
      </p:sp>
    </p:spTree>
    <p:extLst>
      <p:ext uri="{BB962C8B-B14F-4D97-AF65-F5344CB8AC3E}">
        <p14:creationId xmlns:p14="http://schemas.microsoft.com/office/powerpoint/2010/main" val="38514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8383-A5AA-413E-AB05-0DADDEF56071}"/>
              </a:ext>
            </a:extLst>
          </p:cNvPr>
          <p:cNvSpPr>
            <a:spLocks noGrp="1"/>
          </p:cNvSpPr>
          <p:nvPr>
            <p:ph type="title"/>
          </p:nvPr>
        </p:nvSpPr>
        <p:spPr>
          <a:xfrm>
            <a:off x="1097280" y="286604"/>
            <a:ext cx="10058400" cy="839832"/>
          </a:xfrm>
        </p:spPr>
        <p:txBody>
          <a:bodyPr>
            <a:normAutofit/>
          </a:bodyPr>
          <a:lstStyle/>
          <a:p>
            <a:r>
              <a:rPr lang="en-US" dirty="0"/>
              <a:t>COMPARING POPULATIONS </a:t>
            </a:r>
            <a:endParaRPr lang="en-ZA" dirty="0"/>
          </a:p>
        </p:txBody>
      </p:sp>
      <p:sp>
        <p:nvSpPr>
          <p:cNvPr id="6" name="Content Placeholder 5">
            <a:extLst>
              <a:ext uri="{FF2B5EF4-FFF2-40B4-BE49-F238E27FC236}">
                <a16:creationId xmlns:a16="http://schemas.microsoft.com/office/drawing/2014/main" id="{AAA63263-B814-4717-8DFB-12F45584201A}"/>
              </a:ext>
            </a:extLst>
          </p:cNvPr>
          <p:cNvSpPr>
            <a:spLocks noGrp="1"/>
          </p:cNvSpPr>
          <p:nvPr>
            <p:ph idx="1"/>
          </p:nvPr>
        </p:nvSpPr>
        <p:spPr>
          <a:xfrm>
            <a:off x="1097280" y="1159566"/>
            <a:ext cx="10058400" cy="5174973"/>
          </a:xfrm>
        </p:spPr>
        <p:txBody>
          <a:bodyPr>
            <a:normAutofit/>
          </a:bodyPr>
          <a:lstStyle/>
          <a:p>
            <a:r>
              <a:rPr lang="en-US" sz="2000" dirty="0"/>
              <a:t>What does it mean if we say there are 10 million people in a place? Are 1 million Spaniards the same as 1 million Kenyans or 1 million Swedes?</a:t>
            </a:r>
          </a:p>
          <a:p>
            <a:endParaRPr lang="en-US" dirty="0"/>
          </a:p>
          <a:p>
            <a:endParaRPr lang="en-US" dirty="0"/>
          </a:p>
          <a:p>
            <a:endParaRPr lang="en-US" dirty="0"/>
          </a:p>
          <a:p>
            <a:endParaRPr lang="en-US" dirty="0"/>
          </a:p>
          <a:p>
            <a:endParaRPr lang="en-US" dirty="0"/>
          </a:p>
          <a:p>
            <a:endParaRPr lang="en-US" dirty="0"/>
          </a:p>
          <a:p>
            <a:endParaRPr lang="en-US" dirty="0">
              <a:solidFill>
                <a:srgbClr val="FF0000"/>
              </a:solidFill>
            </a:endParaRPr>
          </a:p>
          <a:p>
            <a:r>
              <a:rPr lang="en-US" sz="2400" dirty="0">
                <a:solidFill>
                  <a:srgbClr val="FF0000"/>
                </a:solidFill>
              </a:rPr>
              <a:t>What similarities and differences do you see in the table above?</a:t>
            </a:r>
          </a:p>
          <a:p>
            <a:endParaRPr lang="en-ZA" dirty="0"/>
          </a:p>
        </p:txBody>
      </p:sp>
      <p:graphicFrame>
        <p:nvGraphicFramePr>
          <p:cNvPr id="7" name="Content Placeholder 3">
            <a:extLst>
              <a:ext uri="{FF2B5EF4-FFF2-40B4-BE49-F238E27FC236}">
                <a16:creationId xmlns:a16="http://schemas.microsoft.com/office/drawing/2014/main" id="{09F90E70-7662-4466-944E-9B88F29F7B43}"/>
              </a:ext>
            </a:extLst>
          </p:cNvPr>
          <p:cNvGraphicFramePr>
            <a:graphicFrameLocks/>
          </p:cNvGraphicFramePr>
          <p:nvPr>
            <p:extLst>
              <p:ext uri="{D42A27DB-BD31-4B8C-83A1-F6EECF244321}">
                <p14:modId xmlns:p14="http://schemas.microsoft.com/office/powerpoint/2010/main" val="3664495788"/>
              </p:ext>
            </p:extLst>
          </p:nvPr>
        </p:nvGraphicFramePr>
        <p:xfrm>
          <a:off x="1245704" y="1990983"/>
          <a:ext cx="9909976" cy="3455659"/>
        </p:xfrm>
        <a:graphic>
          <a:graphicData uri="http://schemas.openxmlformats.org/drawingml/2006/table">
            <a:tbl>
              <a:tblPr firstRow="1" firstCol="1" bandRow="1">
                <a:tableStyleId>{5C22544A-7EE6-4342-B048-85BDC9FD1C3A}</a:tableStyleId>
              </a:tblPr>
              <a:tblGrid>
                <a:gridCol w="1754328">
                  <a:extLst>
                    <a:ext uri="{9D8B030D-6E8A-4147-A177-3AD203B41FA5}">
                      <a16:colId xmlns:a16="http://schemas.microsoft.com/office/drawing/2014/main" val="1744363031"/>
                    </a:ext>
                  </a:extLst>
                </a:gridCol>
                <a:gridCol w="2238318">
                  <a:extLst>
                    <a:ext uri="{9D8B030D-6E8A-4147-A177-3AD203B41FA5}">
                      <a16:colId xmlns:a16="http://schemas.microsoft.com/office/drawing/2014/main" val="2669775808"/>
                    </a:ext>
                  </a:extLst>
                </a:gridCol>
                <a:gridCol w="3198404">
                  <a:extLst>
                    <a:ext uri="{9D8B030D-6E8A-4147-A177-3AD203B41FA5}">
                      <a16:colId xmlns:a16="http://schemas.microsoft.com/office/drawing/2014/main" val="2439334093"/>
                    </a:ext>
                  </a:extLst>
                </a:gridCol>
                <a:gridCol w="2718926">
                  <a:extLst>
                    <a:ext uri="{9D8B030D-6E8A-4147-A177-3AD203B41FA5}">
                      <a16:colId xmlns:a16="http://schemas.microsoft.com/office/drawing/2014/main" val="3989102816"/>
                    </a:ext>
                  </a:extLst>
                </a:gridCol>
              </a:tblGrid>
              <a:tr h="1403878">
                <a:tc>
                  <a:txBody>
                    <a:bodyPr/>
                    <a:lstStyle/>
                    <a:p>
                      <a:pPr>
                        <a:lnSpc>
                          <a:spcPct val="107000"/>
                        </a:lnSpc>
                        <a:spcAft>
                          <a:spcPts val="800"/>
                        </a:spcAft>
                      </a:pPr>
                      <a:r>
                        <a:rPr lang="en-ZA" sz="2400" dirty="0">
                          <a:effectLst/>
                        </a:rPr>
                        <a:t>Country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Area (Km</a:t>
                      </a:r>
                      <a:r>
                        <a:rPr lang="en-ZA" sz="2400" baseline="30000" dirty="0">
                          <a:effectLst/>
                        </a:rPr>
                        <a:t>2</a:t>
                      </a:r>
                      <a:r>
                        <a:rPr lang="en-ZA" sz="2400" dirty="0">
                          <a:effectLst/>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Population (mil.)</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a:effectLst/>
                        </a:rPr>
                        <a:t>Pop. Density (p/km</a:t>
                      </a:r>
                      <a:r>
                        <a:rPr lang="en-ZA" sz="2400" baseline="30000">
                          <a:effectLst/>
                        </a:rPr>
                        <a:t>2</a:t>
                      </a:r>
                      <a:r>
                        <a:rPr lang="en-ZA" sz="2400">
                          <a:effectLst/>
                        </a:rPr>
                        <a: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789540"/>
                  </a:ext>
                </a:extLst>
              </a:tr>
              <a:tr h="683927">
                <a:tc>
                  <a:txBody>
                    <a:bodyPr/>
                    <a:lstStyle/>
                    <a:p>
                      <a:pPr>
                        <a:lnSpc>
                          <a:spcPct val="107000"/>
                        </a:lnSpc>
                        <a:spcAft>
                          <a:spcPts val="800"/>
                        </a:spcAft>
                      </a:pPr>
                      <a:r>
                        <a:rPr lang="en-ZA" sz="2400" dirty="0">
                          <a:effectLst/>
                        </a:rPr>
                        <a:t>Spain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505 990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46,76</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a:effectLst/>
                        </a:rPr>
                        <a:t>94</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1816212"/>
                  </a:ext>
                </a:extLst>
              </a:tr>
              <a:tr h="683927">
                <a:tc>
                  <a:txBody>
                    <a:bodyPr/>
                    <a:lstStyle/>
                    <a:p>
                      <a:pPr>
                        <a:lnSpc>
                          <a:spcPct val="107000"/>
                        </a:lnSpc>
                        <a:spcAft>
                          <a:spcPts val="800"/>
                        </a:spcAft>
                      </a:pPr>
                      <a:r>
                        <a:rPr lang="en-ZA" sz="2400">
                          <a:effectLst/>
                        </a:rPr>
                        <a:t>Sweden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450 295</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10,12</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25</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167210"/>
                  </a:ext>
                </a:extLst>
              </a:tr>
              <a:tr h="683927">
                <a:tc>
                  <a:txBody>
                    <a:bodyPr/>
                    <a:lstStyle/>
                    <a:p>
                      <a:pPr>
                        <a:lnSpc>
                          <a:spcPct val="107000"/>
                        </a:lnSpc>
                        <a:spcAft>
                          <a:spcPts val="800"/>
                        </a:spcAft>
                      </a:pPr>
                      <a:r>
                        <a:rPr lang="en-ZA" sz="2400">
                          <a:effectLst/>
                        </a:rPr>
                        <a:t>Kenya</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a:effectLst/>
                        </a:rPr>
                        <a:t>580 367</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53,92</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400" dirty="0">
                          <a:effectLst/>
                        </a:rPr>
                        <a:t>94</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94548"/>
                  </a:ext>
                </a:extLst>
              </a:tr>
            </a:tbl>
          </a:graphicData>
        </a:graphic>
      </p:graphicFrame>
    </p:spTree>
    <p:extLst>
      <p:ext uri="{BB962C8B-B14F-4D97-AF65-F5344CB8AC3E}">
        <p14:creationId xmlns:p14="http://schemas.microsoft.com/office/powerpoint/2010/main" val="266839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E8B9-D640-4FD1-ADDD-E93BA09A88A3}"/>
              </a:ext>
            </a:extLst>
          </p:cNvPr>
          <p:cNvSpPr>
            <a:spLocks noGrp="1"/>
          </p:cNvSpPr>
          <p:nvPr>
            <p:ph type="title"/>
          </p:nvPr>
        </p:nvSpPr>
        <p:spPr>
          <a:xfrm>
            <a:off x="1097280" y="286603"/>
            <a:ext cx="10058400" cy="959101"/>
          </a:xfrm>
        </p:spPr>
        <p:txBody>
          <a:bodyPr/>
          <a:lstStyle/>
          <a:p>
            <a:r>
              <a:rPr lang="en-US" dirty="0"/>
              <a:t>POPULATION INDICATORS</a:t>
            </a:r>
            <a:endParaRPr lang="en-ZA" dirty="0"/>
          </a:p>
        </p:txBody>
      </p:sp>
      <p:sp>
        <p:nvSpPr>
          <p:cNvPr id="3" name="Content Placeholder 2">
            <a:extLst>
              <a:ext uri="{FF2B5EF4-FFF2-40B4-BE49-F238E27FC236}">
                <a16:creationId xmlns:a16="http://schemas.microsoft.com/office/drawing/2014/main" id="{7C16820F-B9F5-428B-B6A7-A33472F94C8A}"/>
              </a:ext>
            </a:extLst>
          </p:cNvPr>
          <p:cNvSpPr>
            <a:spLocks noGrp="1"/>
          </p:cNvSpPr>
          <p:nvPr>
            <p:ph idx="1"/>
          </p:nvPr>
        </p:nvSpPr>
        <p:spPr>
          <a:xfrm>
            <a:off x="1190045" y="1808921"/>
            <a:ext cx="10058400" cy="4605131"/>
          </a:xfrm>
        </p:spPr>
        <p:txBody>
          <a:bodyPr>
            <a:normAutofit/>
          </a:bodyPr>
          <a:lstStyle/>
          <a:p>
            <a:pPr>
              <a:buFont typeface="Wingdings" panose="05000000000000000000" pitchFamily="2" charset="2"/>
              <a:buChar char="§"/>
            </a:pPr>
            <a:r>
              <a:rPr lang="en-US" dirty="0"/>
              <a:t> </a:t>
            </a:r>
            <a:r>
              <a:rPr lang="en-US" sz="2000" b="1" dirty="0"/>
              <a:t>Birth Rate (BR)</a:t>
            </a:r>
          </a:p>
          <a:p>
            <a:pPr marL="0" indent="0">
              <a:buNone/>
            </a:pPr>
            <a:r>
              <a:rPr lang="en-US" sz="2000" dirty="0"/>
              <a:t>	Number of babies born per 1000 people per year</a:t>
            </a:r>
          </a:p>
          <a:p>
            <a:pPr marL="0" indent="0">
              <a:buNone/>
            </a:pPr>
            <a:r>
              <a:rPr lang="en-US" sz="2000" dirty="0"/>
              <a:t>	</a:t>
            </a:r>
            <a:r>
              <a:rPr lang="en-US" sz="2000" dirty="0">
                <a:solidFill>
                  <a:srgbClr val="FF0000"/>
                </a:solidFill>
              </a:rPr>
              <a:t>BR = No. of live births / total pop. X 1000</a:t>
            </a:r>
            <a:endParaRPr lang="en-US" sz="2000" dirty="0"/>
          </a:p>
          <a:p>
            <a:pPr>
              <a:buFont typeface="Wingdings" panose="05000000000000000000" pitchFamily="2" charset="2"/>
              <a:buChar char="§"/>
            </a:pPr>
            <a:r>
              <a:rPr lang="en-US" sz="2000" b="1" dirty="0"/>
              <a:t>Death Rate (DR)</a:t>
            </a:r>
          </a:p>
          <a:p>
            <a:pPr marL="201168" lvl="1" indent="0">
              <a:buNone/>
            </a:pPr>
            <a:r>
              <a:rPr lang="en-US" sz="1800" dirty="0"/>
              <a:t>	Number of deaths per year  per 1000 of the population</a:t>
            </a:r>
          </a:p>
          <a:p>
            <a:pPr marL="201168" lvl="1" indent="0">
              <a:buNone/>
            </a:pPr>
            <a:r>
              <a:rPr lang="en-US" sz="1800" dirty="0"/>
              <a:t>	</a:t>
            </a:r>
            <a:r>
              <a:rPr lang="en-US" sz="1800" dirty="0">
                <a:solidFill>
                  <a:srgbClr val="FF0000"/>
                </a:solidFill>
              </a:rPr>
              <a:t>DR = No. of deaths / tot. pop. X 1000</a:t>
            </a:r>
            <a:endParaRPr lang="en-US" sz="1800" dirty="0"/>
          </a:p>
          <a:p>
            <a:pPr>
              <a:buFont typeface="Wingdings" panose="05000000000000000000" pitchFamily="2" charset="2"/>
              <a:buChar char="§"/>
            </a:pPr>
            <a:r>
              <a:rPr lang="en-US" sz="2000" b="1" dirty="0"/>
              <a:t>Life Expectancy (LE)</a:t>
            </a:r>
          </a:p>
          <a:p>
            <a:pPr marL="201168" lvl="1" indent="0">
              <a:buNone/>
            </a:pPr>
            <a:r>
              <a:rPr lang="en-US" sz="1800" dirty="0"/>
              <a:t>	Average number of years a person can expect to live</a:t>
            </a:r>
          </a:p>
          <a:p>
            <a:pPr>
              <a:buFont typeface="Wingdings" panose="05000000000000000000" pitchFamily="2" charset="2"/>
              <a:buChar char="§"/>
            </a:pPr>
            <a:r>
              <a:rPr lang="en-US" sz="2000" b="1" dirty="0"/>
              <a:t>Infant mortality rate (IMR)</a:t>
            </a:r>
          </a:p>
          <a:p>
            <a:pPr marL="0" indent="0">
              <a:buNone/>
            </a:pPr>
            <a:r>
              <a:rPr lang="en-US" sz="2000" dirty="0"/>
              <a:t>	Number of babies born alive per 1000 people who then die within 12 months</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265227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BF6E-EF81-4BAD-AB23-B021316073BE}"/>
              </a:ext>
            </a:extLst>
          </p:cNvPr>
          <p:cNvSpPr>
            <a:spLocks noGrp="1"/>
          </p:cNvSpPr>
          <p:nvPr>
            <p:ph type="title"/>
          </p:nvPr>
        </p:nvSpPr>
        <p:spPr>
          <a:xfrm>
            <a:off x="1097280" y="286604"/>
            <a:ext cx="10058400" cy="866336"/>
          </a:xfrm>
        </p:spPr>
        <p:txBody>
          <a:bodyPr/>
          <a:lstStyle/>
          <a:p>
            <a:r>
              <a:rPr lang="en-US" dirty="0"/>
              <a:t>POPULATION INDICATORS (2)</a:t>
            </a:r>
            <a:endParaRPr lang="en-ZA" dirty="0"/>
          </a:p>
        </p:txBody>
      </p:sp>
      <p:sp>
        <p:nvSpPr>
          <p:cNvPr id="3" name="Content Placeholder 2">
            <a:extLst>
              <a:ext uri="{FF2B5EF4-FFF2-40B4-BE49-F238E27FC236}">
                <a16:creationId xmlns:a16="http://schemas.microsoft.com/office/drawing/2014/main" id="{E242BE6E-8FD1-4F90-800D-A5728B4EBC71}"/>
              </a:ext>
            </a:extLst>
          </p:cNvPr>
          <p:cNvSpPr>
            <a:spLocks noGrp="1"/>
          </p:cNvSpPr>
          <p:nvPr>
            <p:ph idx="1"/>
          </p:nvPr>
        </p:nvSpPr>
        <p:spPr>
          <a:xfrm>
            <a:off x="1097280" y="1921565"/>
            <a:ext cx="10058400" cy="4373218"/>
          </a:xfrm>
        </p:spPr>
        <p:txBody>
          <a:bodyPr>
            <a:normAutofit fontScale="92500" lnSpcReduction="20000"/>
          </a:bodyPr>
          <a:lstStyle/>
          <a:p>
            <a:pPr>
              <a:buFont typeface="Wingdings" panose="05000000000000000000" pitchFamily="2" charset="2"/>
              <a:buChar char="§"/>
            </a:pPr>
            <a:r>
              <a:rPr lang="en-US" sz="2000" b="1" dirty="0"/>
              <a:t>Natural increase (NI)</a:t>
            </a:r>
          </a:p>
          <a:p>
            <a:pPr marL="201168" lvl="1" indent="0">
              <a:buNone/>
            </a:pPr>
            <a:r>
              <a:rPr lang="en-US" sz="2000" dirty="0"/>
              <a:t>	Rate a population is growing excluding migration</a:t>
            </a:r>
          </a:p>
          <a:p>
            <a:pPr marL="201168" lvl="1" indent="0">
              <a:buNone/>
            </a:pPr>
            <a:r>
              <a:rPr lang="en-US" sz="2000" dirty="0"/>
              <a:t>	</a:t>
            </a:r>
            <a:r>
              <a:rPr lang="en-US" sz="2000" dirty="0">
                <a:solidFill>
                  <a:srgbClr val="FF0000"/>
                </a:solidFill>
              </a:rPr>
              <a:t>NI = (BR – DR) / 10 </a:t>
            </a:r>
            <a:endParaRPr lang="en-US" sz="2000" dirty="0"/>
          </a:p>
          <a:p>
            <a:pPr>
              <a:buFont typeface="Wingdings" panose="05000000000000000000" pitchFamily="2" charset="2"/>
              <a:buChar char="§"/>
            </a:pPr>
            <a:r>
              <a:rPr lang="en-US" sz="2000" b="1" dirty="0"/>
              <a:t>Fertility rate (FR)</a:t>
            </a:r>
          </a:p>
          <a:p>
            <a:pPr marL="201168" lvl="1" indent="0">
              <a:buNone/>
            </a:pPr>
            <a:r>
              <a:rPr lang="en-US" sz="2000" dirty="0"/>
              <a:t>	Average number of children a woman would have if she lived to the end of her child bearing years</a:t>
            </a:r>
          </a:p>
          <a:p>
            <a:pPr>
              <a:buFont typeface="Wingdings" panose="05000000000000000000" pitchFamily="2" charset="2"/>
              <a:buChar char="§"/>
            </a:pPr>
            <a:r>
              <a:rPr lang="en-US" sz="2000" b="1" dirty="0"/>
              <a:t>Literacy rate (LR)</a:t>
            </a:r>
          </a:p>
          <a:p>
            <a:pPr marL="201168" lvl="1" indent="0">
              <a:buNone/>
            </a:pPr>
            <a:r>
              <a:rPr lang="en-US" sz="2000" dirty="0"/>
              <a:t>	Percentage of population who can read and write</a:t>
            </a:r>
          </a:p>
          <a:p>
            <a:pPr>
              <a:buFont typeface="Wingdings" panose="05000000000000000000" pitchFamily="2" charset="2"/>
              <a:buChar char="§"/>
            </a:pPr>
            <a:r>
              <a:rPr lang="en-US" sz="2000" b="1" dirty="0"/>
              <a:t>Percentage urbanized</a:t>
            </a:r>
          </a:p>
          <a:p>
            <a:pPr marL="201168" lvl="1" indent="0">
              <a:buNone/>
            </a:pPr>
            <a:r>
              <a:rPr lang="en-US" sz="2000" dirty="0"/>
              <a:t>	Percentage of population living in towns and cities</a:t>
            </a:r>
          </a:p>
          <a:p>
            <a:pPr>
              <a:buFont typeface="Wingdings" panose="05000000000000000000" pitchFamily="2" charset="2"/>
              <a:buChar char="§"/>
            </a:pPr>
            <a:r>
              <a:rPr lang="en-US" sz="2000" b="1" dirty="0"/>
              <a:t>Doubling time</a:t>
            </a:r>
          </a:p>
          <a:p>
            <a:pPr marL="201168" lvl="1" indent="0">
              <a:buNone/>
            </a:pPr>
            <a:r>
              <a:rPr lang="en-US" sz="2000" dirty="0"/>
              <a:t>	How many years before the population doubles</a:t>
            </a:r>
            <a:endParaRPr lang="en-ZA" sz="2000" dirty="0"/>
          </a:p>
          <a:p>
            <a:endParaRPr lang="en-ZA" dirty="0"/>
          </a:p>
        </p:txBody>
      </p:sp>
    </p:spTree>
    <p:extLst>
      <p:ext uri="{BB962C8B-B14F-4D97-AF65-F5344CB8AC3E}">
        <p14:creationId xmlns:p14="http://schemas.microsoft.com/office/powerpoint/2010/main" val="20438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p:cTn id="6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3">
                                            <p:txEl>
                                              <p:pRg st="9" end="9"/>
                                            </p:txEl>
                                          </p:spTgt>
                                        </p:tgtEl>
                                      </p:cBhvr>
                                    </p:animEffect>
                                  </p:childTnLst>
                                </p:cTn>
                              </p:par>
                              <p:par>
                                <p:cTn id="63" presetID="53" presetClass="entr" presetSubtype="16"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p:cTn id="6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2350-93FA-4DFF-9834-9F98AEEF0EAF}"/>
              </a:ext>
            </a:extLst>
          </p:cNvPr>
          <p:cNvSpPr>
            <a:spLocks noGrp="1"/>
          </p:cNvSpPr>
          <p:nvPr>
            <p:ph type="title"/>
          </p:nvPr>
        </p:nvSpPr>
        <p:spPr/>
        <p:txBody>
          <a:bodyPr/>
          <a:lstStyle/>
          <a:p>
            <a:r>
              <a:rPr lang="en-US" dirty="0"/>
              <a:t>USING POPULATION INDICATORS TO COMPARE</a:t>
            </a:r>
            <a:endParaRPr lang="en-ZA" dirty="0"/>
          </a:p>
        </p:txBody>
      </p:sp>
      <p:sp>
        <p:nvSpPr>
          <p:cNvPr id="3" name="Content Placeholder 2">
            <a:extLst>
              <a:ext uri="{FF2B5EF4-FFF2-40B4-BE49-F238E27FC236}">
                <a16:creationId xmlns:a16="http://schemas.microsoft.com/office/drawing/2014/main" id="{76B45D7D-76F4-4BBC-8C70-19A1BDAB9AF5}"/>
              </a:ext>
            </a:extLst>
          </p:cNvPr>
          <p:cNvSpPr>
            <a:spLocks noGrp="1"/>
          </p:cNvSpPr>
          <p:nvPr>
            <p:ph idx="1"/>
          </p:nvPr>
        </p:nvSpPr>
        <p:spPr/>
        <p:txBody>
          <a:bodyPr>
            <a:normAutofit fontScale="85000" lnSpcReduction="20000"/>
          </a:bodyPr>
          <a:lstStyle/>
          <a:p>
            <a:r>
              <a:rPr lang="en-US" sz="2800" dirty="0"/>
              <a:t>Now compare our three earlier populations</a:t>
            </a:r>
          </a:p>
          <a:p>
            <a:endParaRPr lang="en-US" dirty="0"/>
          </a:p>
          <a:p>
            <a:endParaRPr lang="en-US" dirty="0"/>
          </a:p>
          <a:p>
            <a:endParaRPr lang="en-US" dirty="0"/>
          </a:p>
          <a:p>
            <a:endParaRPr lang="en-US" dirty="0"/>
          </a:p>
          <a:p>
            <a:endParaRPr lang="en-US" dirty="0"/>
          </a:p>
          <a:p>
            <a:endParaRPr lang="en-US" dirty="0">
              <a:solidFill>
                <a:srgbClr val="FF0000"/>
              </a:solidFill>
            </a:endParaRPr>
          </a:p>
          <a:p>
            <a:endParaRPr lang="en-US" dirty="0">
              <a:solidFill>
                <a:srgbClr val="FF0000"/>
              </a:solidFill>
            </a:endParaRPr>
          </a:p>
          <a:p>
            <a:r>
              <a:rPr lang="en-US" sz="2800" dirty="0">
                <a:solidFill>
                  <a:srgbClr val="FF0000"/>
                </a:solidFill>
              </a:rPr>
              <a:t>What impressions have changed now?</a:t>
            </a:r>
          </a:p>
          <a:p>
            <a:endParaRPr lang="en-ZA" dirty="0"/>
          </a:p>
        </p:txBody>
      </p:sp>
      <p:graphicFrame>
        <p:nvGraphicFramePr>
          <p:cNvPr id="4" name="Table 3">
            <a:extLst>
              <a:ext uri="{FF2B5EF4-FFF2-40B4-BE49-F238E27FC236}">
                <a16:creationId xmlns:a16="http://schemas.microsoft.com/office/drawing/2014/main" id="{3182AB2C-222B-42DD-B4DA-EF8B271A0D64}"/>
              </a:ext>
            </a:extLst>
          </p:cNvPr>
          <p:cNvGraphicFramePr>
            <a:graphicFrameLocks noGrp="1"/>
          </p:cNvGraphicFramePr>
          <p:nvPr>
            <p:extLst>
              <p:ext uri="{D42A27DB-BD31-4B8C-83A1-F6EECF244321}">
                <p14:modId xmlns:p14="http://schemas.microsoft.com/office/powerpoint/2010/main" val="590355097"/>
              </p:ext>
            </p:extLst>
          </p:nvPr>
        </p:nvGraphicFramePr>
        <p:xfrm>
          <a:off x="1378226" y="2580623"/>
          <a:ext cx="9568068" cy="2746750"/>
        </p:xfrm>
        <a:graphic>
          <a:graphicData uri="http://schemas.openxmlformats.org/drawingml/2006/table">
            <a:tbl>
              <a:tblPr firstRow="1" firstCol="1" bandRow="1">
                <a:tableStyleId>{5C22544A-7EE6-4342-B048-85BDC9FD1C3A}</a:tableStyleId>
              </a:tblPr>
              <a:tblGrid>
                <a:gridCol w="1531473">
                  <a:extLst>
                    <a:ext uri="{9D8B030D-6E8A-4147-A177-3AD203B41FA5}">
                      <a16:colId xmlns:a16="http://schemas.microsoft.com/office/drawing/2014/main" val="2272851647"/>
                    </a:ext>
                  </a:extLst>
                </a:gridCol>
                <a:gridCol w="789633">
                  <a:extLst>
                    <a:ext uri="{9D8B030D-6E8A-4147-A177-3AD203B41FA5}">
                      <a16:colId xmlns:a16="http://schemas.microsoft.com/office/drawing/2014/main" val="4290160315"/>
                    </a:ext>
                  </a:extLst>
                </a:gridCol>
                <a:gridCol w="789633">
                  <a:extLst>
                    <a:ext uri="{9D8B030D-6E8A-4147-A177-3AD203B41FA5}">
                      <a16:colId xmlns:a16="http://schemas.microsoft.com/office/drawing/2014/main" val="288474113"/>
                    </a:ext>
                  </a:extLst>
                </a:gridCol>
                <a:gridCol w="788594">
                  <a:extLst>
                    <a:ext uri="{9D8B030D-6E8A-4147-A177-3AD203B41FA5}">
                      <a16:colId xmlns:a16="http://schemas.microsoft.com/office/drawing/2014/main" val="1247164088"/>
                    </a:ext>
                  </a:extLst>
                </a:gridCol>
                <a:gridCol w="789633">
                  <a:extLst>
                    <a:ext uri="{9D8B030D-6E8A-4147-A177-3AD203B41FA5}">
                      <a16:colId xmlns:a16="http://schemas.microsoft.com/office/drawing/2014/main" val="3084962400"/>
                    </a:ext>
                  </a:extLst>
                </a:gridCol>
                <a:gridCol w="789633">
                  <a:extLst>
                    <a:ext uri="{9D8B030D-6E8A-4147-A177-3AD203B41FA5}">
                      <a16:colId xmlns:a16="http://schemas.microsoft.com/office/drawing/2014/main" val="3934848668"/>
                    </a:ext>
                  </a:extLst>
                </a:gridCol>
                <a:gridCol w="789633">
                  <a:extLst>
                    <a:ext uri="{9D8B030D-6E8A-4147-A177-3AD203B41FA5}">
                      <a16:colId xmlns:a16="http://schemas.microsoft.com/office/drawing/2014/main" val="2833642773"/>
                    </a:ext>
                  </a:extLst>
                </a:gridCol>
                <a:gridCol w="789633">
                  <a:extLst>
                    <a:ext uri="{9D8B030D-6E8A-4147-A177-3AD203B41FA5}">
                      <a16:colId xmlns:a16="http://schemas.microsoft.com/office/drawing/2014/main" val="3191073760"/>
                    </a:ext>
                  </a:extLst>
                </a:gridCol>
                <a:gridCol w="789633">
                  <a:extLst>
                    <a:ext uri="{9D8B030D-6E8A-4147-A177-3AD203B41FA5}">
                      <a16:colId xmlns:a16="http://schemas.microsoft.com/office/drawing/2014/main" val="4068617536"/>
                    </a:ext>
                  </a:extLst>
                </a:gridCol>
                <a:gridCol w="789633">
                  <a:extLst>
                    <a:ext uri="{9D8B030D-6E8A-4147-A177-3AD203B41FA5}">
                      <a16:colId xmlns:a16="http://schemas.microsoft.com/office/drawing/2014/main" val="3342081767"/>
                    </a:ext>
                  </a:extLst>
                </a:gridCol>
                <a:gridCol w="930937">
                  <a:extLst>
                    <a:ext uri="{9D8B030D-6E8A-4147-A177-3AD203B41FA5}">
                      <a16:colId xmlns:a16="http://schemas.microsoft.com/office/drawing/2014/main" val="1806450319"/>
                    </a:ext>
                  </a:extLst>
                </a:gridCol>
              </a:tblGrid>
              <a:tr h="812113">
                <a:tc>
                  <a:txBody>
                    <a:bodyPr/>
                    <a:lstStyle/>
                    <a:p>
                      <a:pPr>
                        <a:lnSpc>
                          <a:spcPct val="107000"/>
                        </a:lnSpc>
                        <a:spcAft>
                          <a:spcPts val="800"/>
                        </a:spcAft>
                      </a:pPr>
                      <a:r>
                        <a:rPr lang="en-ZA" sz="2000" dirty="0">
                          <a:effectLst/>
                        </a:rPr>
                        <a:t>Country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nSpc>
                          <a:spcPct val="107000"/>
                        </a:lnSpc>
                        <a:spcAft>
                          <a:spcPts val="800"/>
                        </a:spcAft>
                      </a:pPr>
                      <a:r>
                        <a:rPr lang="en-ZA" sz="1600" dirty="0">
                          <a:effectLst/>
                        </a:rPr>
                        <a:t>Pop. (mil)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dirty="0">
                          <a:effectLst/>
                        </a:rPr>
                        <a:t>BR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dirty="0">
                          <a:effectLst/>
                        </a:rPr>
                        <a:t>DR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dirty="0">
                          <a:effectLst/>
                        </a:rPr>
                        <a:t>LE(</a:t>
                      </a:r>
                      <a:r>
                        <a:rPr lang="en-ZA" sz="1600" dirty="0" err="1">
                          <a:effectLst/>
                        </a:rPr>
                        <a:t>yrs</a:t>
                      </a:r>
                      <a:r>
                        <a:rPr lang="en-ZA" sz="1600" dirty="0">
                          <a:effectLst/>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dirty="0">
                          <a:effectLst/>
                        </a:rPr>
                        <a:t>IMR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dirty="0">
                          <a:effectLst/>
                        </a:rPr>
                        <a:t>NI</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a:effectLst/>
                        </a:rPr>
                        <a:t>FR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a:effectLst/>
                        </a:rPr>
                        <a:t>LR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a:effectLst/>
                        </a:rPr>
                        <a:t>% urbanised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nSpc>
                          <a:spcPct val="107000"/>
                        </a:lnSpc>
                        <a:spcAft>
                          <a:spcPts val="800"/>
                        </a:spcAft>
                      </a:pPr>
                      <a:r>
                        <a:rPr lang="en-ZA" sz="1600">
                          <a:effectLst/>
                        </a:rPr>
                        <a:t>Doubling time(yrs)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extLst>
                  <a:ext uri="{0D108BD9-81ED-4DB2-BD59-A6C34878D82A}">
                    <a16:rowId xmlns:a16="http://schemas.microsoft.com/office/drawing/2014/main" val="2953906314"/>
                  </a:ext>
                </a:extLst>
              </a:tr>
              <a:tr h="675801">
                <a:tc>
                  <a:txBody>
                    <a:bodyPr/>
                    <a:lstStyle/>
                    <a:p>
                      <a:pPr>
                        <a:lnSpc>
                          <a:spcPct val="107000"/>
                        </a:lnSpc>
                        <a:spcAft>
                          <a:spcPts val="800"/>
                        </a:spcAft>
                      </a:pPr>
                      <a:r>
                        <a:rPr lang="en-ZA" sz="2000">
                          <a:effectLst/>
                        </a:rPr>
                        <a:t>Spain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46,76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8,265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9,213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83,99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2,0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-0.095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1,33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98,44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80,33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Likely to shrink</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2515731"/>
                  </a:ext>
                </a:extLst>
              </a:tr>
              <a:tr h="812113">
                <a:tc>
                  <a:txBody>
                    <a:bodyPr/>
                    <a:lstStyle/>
                    <a:p>
                      <a:pPr>
                        <a:lnSpc>
                          <a:spcPct val="107000"/>
                        </a:lnSpc>
                        <a:spcAft>
                          <a:spcPts val="800"/>
                        </a:spcAft>
                      </a:pPr>
                      <a:r>
                        <a:rPr lang="en-ZA" sz="2000">
                          <a:effectLst/>
                        </a:rPr>
                        <a:t>Sweden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10,12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11,827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9,145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83,33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0,268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1,85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99,0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88,2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85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9915572"/>
                  </a:ext>
                </a:extLst>
              </a:tr>
              <a:tr h="446723">
                <a:tc>
                  <a:txBody>
                    <a:bodyPr/>
                    <a:lstStyle/>
                    <a:p>
                      <a:pPr>
                        <a:lnSpc>
                          <a:spcPct val="107000"/>
                        </a:lnSpc>
                        <a:spcAft>
                          <a:spcPts val="800"/>
                        </a:spcAft>
                      </a:pPr>
                      <a:r>
                        <a:rPr lang="en-ZA" sz="2000">
                          <a:effectLst/>
                        </a:rPr>
                        <a:t>Kenya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53,92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28,286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5,448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67,47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30,6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2,284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3,52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a:effectLst/>
                        </a:rPr>
                        <a:t>81,54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27,8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rPr>
                        <a:t>35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269494"/>
                  </a:ext>
                </a:extLst>
              </a:tr>
            </a:tbl>
          </a:graphicData>
        </a:graphic>
      </p:graphicFrame>
    </p:spTree>
    <p:extLst>
      <p:ext uri="{BB962C8B-B14F-4D97-AF65-F5344CB8AC3E}">
        <p14:creationId xmlns:p14="http://schemas.microsoft.com/office/powerpoint/2010/main" val="168261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71BB-9B45-49E8-81A2-84C8C4818D61}"/>
              </a:ext>
            </a:extLst>
          </p:cNvPr>
          <p:cNvSpPr>
            <a:spLocks noGrp="1"/>
          </p:cNvSpPr>
          <p:nvPr>
            <p:ph type="title"/>
          </p:nvPr>
        </p:nvSpPr>
        <p:spPr/>
        <p:txBody>
          <a:bodyPr/>
          <a:lstStyle/>
          <a:p>
            <a:r>
              <a:rPr lang="en-US" dirty="0"/>
              <a:t>WHAT AFFECTS POPULATION CHANGE?</a:t>
            </a:r>
            <a:endParaRPr lang="en-ZA" dirty="0"/>
          </a:p>
        </p:txBody>
      </p:sp>
      <p:pic>
        <p:nvPicPr>
          <p:cNvPr id="1026" name="Picture 2" descr="Demographic transition model - GEOGRAPHY MYP/GCSE/DP">
            <a:extLst>
              <a:ext uri="{FF2B5EF4-FFF2-40B4-BE49-F238E27FC236}">
                <a16:creationId xmlns:a16="http://schemas.microsoft.com/office/drawing/2014/main" id="{BF02F9C8-5B0C-41EF-BD51-734AB34189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1842655"/>
            <a:ext cx="9875519" cy="423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4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EE14-39C5-42E8-9D4C-AD4A7602406D}"/>
              </a:ext>
            </a:extLst>
          </p:cNvPr>
          <p:cNvSpPr>
            <a:spLocks noGrp="1"/>
          </p:cNvSpPr>
          <p:nvPr>
            <p:ph type="title"/>
          </p:nvPr>
        </p:nvSpPr>
        <p:spPr/>
        <p:txBody>
          <a:bodyPr/>
          <a:lstStyle/>
          <a:p>
            <a:r>
              <a:rPr lang="en-US" dirty="0"/>
              <a:t>APART FROM BIRTH AND DEATH THERE IS ALSO MIGRATION</a:t>
            </a:r>
            <a:endParaRPr lang="en-ZA" dirty="0"/>
          </a:p>
        </p:txBody>
      </p:sp>
      <p:pic>
        <p:nvPicPr>
          <p:cNvPr id="2050" name="Picture 2" descr="Population Change">
            <a:extLst>
              <a:ext uri="{FF2B5EF4-FFF2-40B4-BE49-F238E27FC236}">
                <a16:creationId xmlns:a16="http://schemas.microsoft.com/office/drawing/2014/main" id="{41BCA7AE-B783-4AC2-8FDD-A5A65D02E9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2836" y="1911927"/>
            <a:ext cx="10058400" cy="4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3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A348-6A73-4DE4-8C94-ECDD7F7588AF}"/>
              </a:ext>
            </a:extLst>
          </p:cNvPr>
          <p:cNvSpPr>
            <a:spLocks noGrp="1"/>
          </p:cNvSpPr>
          <p:nvPr>
            <p:ph type="title"/>
          </p:nvPr>
        </p:nvSpPr>
        <p:spPr>
          <a:xfrm>
            <a:off x="374073" y="286604"/>
            <a:ext cx="11263745" cy="794052"/>
          </a:xfrm>
        </p:spPr>
        <p:txBody>
          <a:bodyPr>
            <a:normAutofit/>
          </a:bodyPr>
          <a:lstStyle/>
          <a:p>
            <a:r>
              <a:rPr lang="en-US" sz="4400" dirty="0"/>
              <a:t>FACTORS INFLUENCING BIRTH RATES</a:t>
            </a:r>
            <a:endParaRPr lang="en-ZA" sz="4400" dirty="0"/>
          </a:p>
        </p:txBody>
      </p:sp>
      <p:sp>
        <p:nvSpPr>
          <p:cNvPr id="4" name="Content Placeholder 3">
            <a:extLst>
              <a:ext uri="{FF2B5EF4-FFF2-40B4-BE49-F238E27FC236}">
                <a16:creationId xmlns:a16="http://schemas.microsoft.com/office/drawing/2014/main" id="{5EEAAE25-1A98-4AD6-AF5B-BED826E11499}"/>
              </a:ext>
            </a:extLst>
          </p:cNvPr>
          <p:cNvSpPr>
            <a:spLocks noGrp="1"/>
          </p:cNvSpPr>
          <p:nvPr>
            <p:ph idx="1"/>
          </p:nvPr>
        </p:nvSpPr>
        <p:spPr>
          <a:xfrm>
            <a:off x="1097280" y="1953289"/>
            <a:ext cx="10058400" cy="4461366"/>
          </a:xfrm>
        </p:spPr>
        <p:txBody>
          <a:bodyPr>
            <a:normAutofit fontScale="92500" lnSpcReduction="10000"/>
          </a:bodyPr>
          <a:lstStyle/>
          <a:p>
            <a:endParaRPr lang="en-US" dirty="0"/>
          </a:p>
          <a:p>
            <a:endParaRPr lang="en-ZA" dirty="0"/>
          </a:p>
          <a:p>
            <a:endParaRPr lang="en-ZA" dirty="0"/>
          </a:p>
          <a:p>
            <a:endParaRPr lang="en-ZA" dirty="0"/>
          </a:p>
          <a:p>
            <a:endParaRPr lang="en-ZA" dirty="0"/>
          </a:p>
          <a:p>
            <a:endParaRPr lang="en-ZA" dirty="0"/>
          </a:p>
          <a:p>
            <a:endParaRPr lang="en-ZA" dirty="0"/>
          </a:p>
          <a:p>
            <a:endParaRPr lang="en-ZA" dirty="0">
              <a:solidFill>
                <a:srgbClr val="FF0000"/>
              </a:solidFill>
            </a:endParaRPr>
          </a:p>
          <a:p>
            <a:r>
              <a:rPr lang="en-ZA" dirty="0">
                <a:solidFill>
                  <a:srgbClr val="FF0000"/>
                </a:solidFill>
              </a:rPr>
              <a:t>Which two of these have had the greatest influence in South Africa’s population growth?</a:t>
            </a:r>
          </a:p>
          <a:p>
            <a:r>
              <a:rPr lang="en-ZA" dirty="0">
                <a:solidFill>
                  <a:srgbClr val="FF0000"/>
                </a:solidFill>
              </a:rPr>
              <a:t>Which ones contribute most to the low birth rate in Spain?</a:t>
            </a:r>
          </a:p>
        </p:txBody>
      </p:sp>
      <p:pic>
        <p:nvPicPr>
          <p:cNvPr id="6" name="Picture 2" descr="Factors influencing birth rate, death rate and net migration">
            <a:extLst>
              <a:ext uri="{FF2B5EF4-FFF2-40B4-BE49-F238E27FC236}">
                <a16:creationId xmlns:a16="http://schemas.microsoft.com/office/drawing/2014/main" id="{D2BDD4FC-FB74-41BB-B1E4-952388694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6" t="15780"/>
          <a:stretch/>
        </p:blipFill>
        <p:spPr bwMode="auto">
          <a:xfrm>
            <a:off x="1357745" y="1343891"/>
            <a:ext cx="7952510" cy="419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12160"/>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{FD785D51-F171-4CFA-B936-7E4CEC36CA94}tf56160789_win32</Template>
  <TotalTime>257</TotalTime>
  <Words>587</Words>
  <Application>Microsoft Office PowerPoint</Application>
  <PresentationFormat>Widescreen</PresentationFormat>
  <Paragraphs>136</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Bookman Old Style</vt:lpstr>
      <vt:lpstr>Calibri</vt:lpstr>
      <vt:lpstr>Franklin Gothic Book</vt:lpstr>
      <vt:lpstr>Wingdings</vt:lpstr>
      <vt:lpstr>1_RetrospectVTI</vt:lpstr>
      <vt:lpstr>POPULATION STUDIES 2 – POPULATION STRUCTURE</vt:lpstr>
      <vt:lpstr>FOUR BIG QUESTIONS</vt:lpstr>
      <vt:lpstr>COMPARING POPULATIONS </vt:lpstr>
      <vt:lpstr>POPULATION INDICATORS</vt:lpstr>
      <vt:lpstr>POPULATION INDICATORS (2)</vt:lpstr>
      <vt:lpstr>USING POPULATION INDICATORS TO COMPARE</vt:lpstr>
      <vt:lpstr>WHAT AFFECTS POPULATION CHANGE?</vt:lpstr>
      <vt:lpstr>APART FROM BIRTH AND DEATH THERE IS ALSO MIGRATION</vt:lpstr>
      <vt:lpstr>FACTORS INFLUENCING BIRTH RATES</vt:lpstr>
      <vt:lpstr>FACTORS INFLUENCING DEATH RATES</vt:lpstr>
      <vt:lpstr>On 26 December 2004 an Earthquake off Sumatra triggered huge tsunamis causing over 120 000 deaths in two weeks around the Indian Ocean.</vt:lpstr>
      <vt:lpstr>FACTORS INFLUENCING MIGRATION</vt:lpstr>
      <vt:lpstr>WHAT IS POPULATION STRUCTURE?</vt:lpstr>
      <vt:lpstr>POPULATION PYRAMIDS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STUDIES 2 – POPULATION STRUCTURE</dc:title>
  <dc:creator>Johan Rich</dc:creator>
  <cp:lastModifiedBy>Johan Rich</cp:lastModifiedBy>
  <cp:revision>19</cp:revision>
  <dcterms:created xsi:type="dcterms:W3CDTF">2020-08-18T16:52:09Z</dcterms:created>
  <dcterms:modified xsi:type="dcterms:W3CDTF">2020-09-08T10:49:16Z</dcterms:modified>
</cp:coreProperties>
</file>