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91" r:id="rId6"/>
    <p:sldId id="287" r:id="rId7"/>
    <p:sldId id="289" r:id="rId8"/>
    <p:sldId id="290" r:id="rId9"/>
    <p:sldId id="288" r:id="rId10"/>
    <p:sldId id="292" r:id="rId11"/>
    <p:sldId id="293" r:id="rId12"/>
    <p:sldId id="294" r:id="rId13"/>
    <p:sldId id="295" r:id="rId14"/>
    <p:sldId id="296" r:id="rId15"/>
    <p:sldId id="297" r:id="rId16"/>
    <p:sldId id="298" r:id="rId17"/>
    <p:sldId id="299" r:id="rId18"/>
    <p:sldId id="300" r:id="rId19"/>
    <p:sldId id="302" r:id="rId20"/>
    <p:sldId id="303" r:id="rId21"/>
    <p:sldId id="301" r:id="rId22"/>
    <p:sldId id="30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 Rich" initials="JR" lastIdx="16" clrIdx="0">
    <p:extLst>
      <p:ext uri="{19B8F6BF-5375-455C-9EA6-DF929625EA0E}">
        <p15:presenceInfo xmlns:p15="http://schemas.microsoft.com/office/powerpoint/2012/main" userId="a3ffb759cc769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2" d="100"/>
          <a:sy n="62" d="100"/>
        </p:scale>
        <p:origin x="10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2T03:37:13.511" idx="6">
    <p:pos x="2768" y="1408"/>
    <p:text>Well done you have opened your first comment! Blended learning is a type of learning that combines computer-based and online activities with face-to-face classroom activities for maximum effect.</p:text>
    <p:extLst>
      <p:ext uri="{C676402C-5697-4E1C-873F-D02D1690AC5C}">
        <p15:threadingInfo xmlns:p15="http://schemas.microsoft.com/office/powerpoint/2012/main" timeZoneBias="-120"/>
      </p:ext>
    </p:extLst>
  </p:cm>
  <p:cm authorId="1" dt="2020-09-12T03:40:45.366" idx="7">
    <p:pos x="2209" y="2549"/>
    <p:text>You will be given a hard copy of the worksheet, but it is also available on the blog. It counts as part of your term mark assessment for History.</p:text>
    <p:extLst>
      <p:ext uri="{C676402C-5697-4E1C-873F-D02D1690AC5C}">
        <p15:threadingInfo xmlns:p15="http://schemas.microsoft.com/office/powerpoint/2012/main" timeZoneBias="-120"/>
      </p:ext>
    </p:extLst>
  </p:cm>
  <p:cm authorId="1" dt="2020-09-12T03:42:58.233" idx="8">
    <p:pos x="5343" y="2902"/>
    <p:text>Some of the comments or slides pose questions for you to think about and these will often be what is discussed in class meetings so come prepared to make your input!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2T03:21:25.478" idx="1">
    <p:pos x="3137" y="1135"/>
    <p:text>Actually by all accounts it wasn't really that "great", it was downright horrible and nasty most of the time! It was also called "the war to end all wars" which was a bit ironic because within two years there were several small wars taking place around the world and 21 years later the Second World War began! So in some ways the Great War was really just the start of a long process of conflict.</p:text>
    <p:extLst>
      <p:ext uri="{C676402C-5697-4E1C-873F-D02D1690AC5C}">
        <p15:threadingInfo xmlns:p15="http://schemas.microsoft.com/office/powerpoint/2012/main" timeZoneBias="-120"/>
      </p:ext>
    </p:extLst>
  </p:cm>
  <p:cm authorId="1" dt="2020-09-12T03:27:56.679" idx="2">
    <p:pos x="6109" y="1727"/>
    <p:text>Can you think of some of the places outside of Europe where fierce fighting took place? Why there?</p:text>
    <p:extLst>
      <p:ext uri="{C676402C-5697-4E1C-873F-D02D1690AC5C}">
        <p15:threadingInfo xmlns:p15="http://schemas.microsoft.com/office/powerpoint/2012/main" timeZoneBias="-120"/>
      </p:ext>
    </p:extLst>
  </p:cm>
  <p:cm authorId="1" dt="2020-09-12T03:29:14.755" idx="3">
    <p:pos x="6081" y="2455"/>
    <p:text>Why are war veterans and survivors important to historians? What role do they have to play in society and in the study of history?</p:text>
    <p:extLst>
      <p:ext uri="{C676402C-5697-4E1C-873F-D02D1690AC5C}">
        <p15:threadingInfo xmlns:p15="http://schemas.microsoft.com/office/powerpoint/2012/main" timeZoneBias="-120"/>
      </p:ext>
    </p:extLst>
  </p:cm>
  <p:cm authorId="1" dt="2020-09-12T03:32:35.611" idx="4">
    <p:pos x="4476" y="3078"/>
    <p:text>WW1 is the first war where sound recordings and films were avaialble as part of the records!</p:text>
    <p:extLst>
      <p:ext uri="{C676402C-5697-4E1C-873F-D02D1690AC5C}">
        <p15:threadingInfo xmlns:p15="http://schemas.microsoft.com/office/powerpoint/2012/main" timeZoneBias="-120"/>
      </p:ext>
    </p:extLst>
  </p:cm>
  <p:cm authorId="1" dt="2020-09-12T03:34:17.554" idx="5">
    <p:pos x="5637" y="3059"/>
    <p:text>Can you name some of the artifacts that may be available and of interest to historians from that time? Where is a good palce to see and examine some of these artifacts?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12T14:45:37.425" idx="9">
    <p:pos x="3484" y="1176"/>
    <p:text>Do some research and find the name of one country in Europe that existed before WW1 and ceased to exist after the War. Also find one country that did not exist before WW1 and that came into being after the war.</p:text>
    <p:extLst>
      <p:ext uri="{C676402C-5697-4E1C-873F-D02D1690AC5C}">
        <p15:threadingInfo xmlns:p15="http://schemas.microsoft.com/office/powerpoint/2012/main" timeZoneBias="-120"/>
      </p:ext>
    </p:extLst>
  </p:cm>
  <p:cm authorId="1" dt="2020-09-12T15:02:34.939" idx="10">
    <p:pos x="5336" y="1757"/>
    <p:text>Can you name three important technological developments that appeared during WW1?</p:text>
    <p:extLst>
      <p:ext uri="{C676402C-5697-4E1C-873F-D02D1690AC5C}">
        <p15:threadingInfo xmlns:p15="http://schemas.microsoft.com/office/powerpoint/2012/main" timeZoneBias="-120"/>
      </p:ext>
    </p:extLst>
  </p:cm>
  <p:cm authorId="1" dt="2020-09-24T14:17:56.824" idx="16">
    <p:pos x="3447" y="2695"/>
    <p:text>It was called the League of Nations</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12T19:10:04.055" idx="11">
    <p:pos x="7027" y="1202"/>
    <p:text>The "doctors" discussing the patient are France and Great Britain and the "patient" is the Ottoman Empire. What do you think the cartoonist is saying about the state of  the Ottoman Empire?</p:text>
    <p:extLst>
      <p:ext uri="{C676402C-5697-4E1C-873F-D02D1690AC5C}">
        <p15:threadingInfo xmlns:p15="http://schemas.microsoft.com/office/powerpoint/2012/main" timeZoneBias="-120"/>
      </p:ext>
    </p:extLst>
  </p:cm>
  <p:cm authorId="1" dt="2020-09-12T19:12:22.622" idx="12">
    <p:pos x="1558" y="3078"/>
    <p:text>Why was the Dardanelles so important to these countries?</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9-12T19:38:55.171" idx="13">
    <p:pos x="3406" y="1355"/>
    <p:text>This is an Illustration from the satirical Czech novel by Jaroslav Hasek "The Good Soldier Svejk" that tells of a Czech peasant who is drafted into the Austro-Hungarian army and creates endless trouble through his simple-mindedness. It was written to mock and undermine the Austro Hungarian authorities and encourage Slavs to seek freedom.</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9-12T19:59:29.484" idx="14">
    <p:pos x="7158" y="1364"/>
    <p:text>This German postage stamp from 1914 says "One Empire, One Nation, One God" and shows Kaiser Wilhelm surrounded by nobles. How do you think it was intended to make Germans feel?</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9-12T20:24:47.264" idx="15">
    <p:pos x="6989" y="1336"/>
    <p:text>This 1913 postcard shows some of the largest battleships in the British Navy, the "dreadnoughts"</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9/24/2020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12683"/>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pPr algn="ctr"/>
            <a:r>
              <a:rPr lang="en-US" sz="4400" dirty="0">
                <a:solidFill>
                  <a:schemeClr val="tx1"/>
                </a:solidFill>
              </a:rPr>
              <a:t>CAUSES OF THE GREAT WAR</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HISTORY GRADE 8</a:t>
            </a:r>
          </a:p>
          <a:p>
            <a:pPr>
              <a:lnSpc>
                <a:spcPct val="100000"/>
              </a:lnSpc>
            </a:pPr>
            <a:r>
              <a:rPr lang="en-US" sz="1600" dirty="0"/>
              <a:t>© j. d. Rich 2020</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3271C-4033-40DC-935C-B580E7FBA828}"/>
              </a:ext>
            </a:extLst>
          </p:cNvPr>
          <p:cNvSpPr>
            <a:spLocks noGrp="1"/>
          </p:cNvSpPr>
          <p:nvPr>
            <p:ph type="title"/>
          </p:nvPr>
        </p:nvSpPr>
        <p:spPr/>
        <p:txBody>
          <a:bodyPr/>
          <a:lstStyle/>
          <a:p>
            <a:r>
              <a:rPr lang="en-US" dirty="0"/>
              <a:t>OTTOMAN EMPIRE</a:t>
            </a:r>
            <a:endParaRPr lang="en-ZA" dirty="0"/>
          </a:p>
        </p:txBody>
      </p:sp>
      <p:sp>
        <p:nvSpPr>
          <p:cNvPr id="5" name="Content Placeholder 4">
            <a:extLst>
              <a:ext uri="{FF2B5EF4-FFF2-40B4-BE49-F238E27FC236}">
                <a16:creationId xmlns:a16="http://schemas.microsoft.com/office/drawing/2014/main" id="{B6E5CBAC-DDE2-474C-B047-9A641F4E94C6}"/>
              </a:ext>
            </a:extLst>
          </p:cNvPr>
          <p:cNvSpPr>
            <a:spLocks noGrp="1"/>
          </p:cNvSpPr>
          <p:nvPr>
            <p:ph sz="half" idx="1"/>
          </p:nvPr>
        </p:nvSpPr>
        <p:spPr/>
        <p:txBody>
          <a:bodyPr>
            <a:normAutofit lnSpcReduction="10000"/>
          </a:bodyPr>
          <a:lstStyle/>
          <a:p>
            <a:r>
              <a:rPr lang="en-US" dirty="0"/>
              <a:t>Had become too big and unmanageable</a:t>
            </a:r>
          </a:p>
          <a:p>
            <a:r>
              <a:rPr lang="en-US" dirty="0"/>
              <a:t>Government was old fashioned and inefficient</a:t>
            </a:r>
          </a:p>
          <a:p>
            <a:r>
              <a:rPr lang="en-US" dirty="0"/>
              <a:t>Rulers had lost touch with the people</a:t>
            </a:r>
          </a:p>
          <a:p>
            <a:r>
              <a:rPr lang="en-US" dirty="0"/>
              <a:t>Corruption was widespread</a:t>
            </a:r>
          </a:p>
          <a:p>
            <a:r>
              <a:rPr lang="en-US" dirty="0"/>
              <a:t>Controlled Dardanelles between Black Sea and Mediterranean – Russia and A-H wanted this.</a:t>
            </a:r>
          </a:p>
          <a:p>
            <a:r>
              <a:rPr lang="en-US" dirty="0"/>
              <a:t>Was called the “sick man of Europe”</a:t>
            </a:r>
            <a:endParaRPr lang="en-ZA" dirty="0"/>
          </a:p>
        </p:txBody>
      </p:sp>
      <p:pic>
        <p:nvPicPr>
          <p:cNvPr id="3074" name="Picture 2" descr="Roads to the Great War: When did the Ottoman Empire Become the &quot;Sick Man of  Europe&quot;?">
            <a:extLst>
              <a:ext uri="{FF2B5EF4-FFF2-40B4-BE49-F238E27FC236}">
                <a16:creationId xmlns:a16="http://schemas.microsoft.com/office/drawing/2014/main" id="{530F2B6E-42B4-4E87-AF28-84189E9A3F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8522" y="1908313"/>
            <a:ext cx="4927158" cy="429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1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0088-482B-4CC2-8202-E4F4375C8A87}"/>
              </a:ext>
            </a:extLst>
          </p:cNvPr>
          <p:cNvSpPr>
            <a:spLocks noGrp="1"/>
          </p:cNvSpPr>
          <p:nvPr>
            <p:ph type="title"/>
          </p:nvPr>
        </p:nvSpPr>
        <p:spPr/>
        <p:txBody>
          <a:bodyPr/>
          <a:lstStyle/>
          <a:p>
            <a:r>
              <a:rPr lang="en-US" dirty="0"/>
              <a:t>RUSSIA</a:t>
            </a:r>
            <a:endParaRPr lang="en-ZA" dirty="0"/>
          </a:p>
        </p:txBody>
      </p:sp>
      <p:sp>
        <p:nvSpPr>
          <p:cNvPr id="3" name="Content Placeholder 2">
            <a:extLst>
              <a:ext uri="{FF2B5EF4-FFF2-40B4-BE49-F238E27FC236}">
                <a16:creationId xmlns:a16="http://schemas.microsoft.com/office/drawing/2014/main" id="{01407294-02E9-451A-AD39-359C39A6B31F}"/>
              </a:ext>
            </a:extLst>
          </p:cNvPr>
          <p:cNvSpPr>
            <a:spLocks noGrp="1"/>
          </p:cNvSpPr>
          <p:nvPr>
            <p:ph sz="half" idx="1"/>
          </p:nvPr>
        </p:nvSpPr>
        <p:spPr/>
        <p:txBody>
          <a:bodyPr/>
          <a:lstStyle/>
          <a:p>
            <a:r>
              <a:rPr lang="en-US" dirty="0"/>
              <a:t>Weakened by </a:t>
            </a:r>
            <a:r>
              <a:rPr lang="en-US" b="1" dirty="0"/>
              <a:t>Japanese defeat </a:t>
            </a:r>
            <a:r>
              <a:rPr lang="en-US" dirty="0"/>
              <a:t>in 1905</a:t>
            </a:r>
          </a:p>
          <a:p>
            <a:r>
              <a:rPr lang="en-US" dirty="0"/>
              <a:t>Tsar Nicolas II  was a </a:t>
            </a:r>
            <a:r>
              <a:rPr lang="en-US" b="1" dirty="0"/>
              <a:t>weak ruler </a:t>
            </a:r>
            <a:r>
              <a:rPr lang="en-US" dirty="0"/>
              <a:t>who tried to control everything.</a:t>
            </a:r>
          </a:p>
          <a:p>
            <a:r>
              <a:rPr lang="en-US" b="1" dirty="0"/>
              <a:t>Internal discord </a:t>
            </a:r>
            <a:r>
              <a:rPr lang="en-US" dirty="0"/>
              <a:t>– new middle class was stirring up peasants</a:t>
            </a:r>
          </a:p>
          <a:p>
            <a:r>
              <a:rPr lang="en-US" dirty="0"/>
              <a:t>Wanted control of Dardanelles</a:t>
            </a:r>
          </a:p>
          <a:p>
            <a:r>
              <a:rPr lang="en-US" dirty="0"/>
              <a:t>Had promised support to other Slavic states especially Serbia</a:t>
            </a:r>
            <a:endParaRPr lang="en-ZA" dirty="0"/>
          </a:p>
        </p:txBody>
      </p:sp>
      <p:pic>
        <p:nvPicPr>
          <p:cNvPr id="4098" name="Picture 2">
            <a:extLst>
              <a:ext uri="{FF2B5EF4-FFF2-40B4-BE49-F238E27FC236}">
                <a16:creationId xmlns:a16="http://schemas.microsoft.com/office/drawing/2014/main" id="{A0638879-517B-4A3D-836C-AD3F03D4470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1134" y="1948722"/>
            <a:ext cx="5936105" cy="425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8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8F32-95CC-45CC-8A6D-60CF1A10AD23}"/>
              </a:ext>
            </a:extLst>
          </p:cNvPr>
          <p:cNvSpPr>
            <a:spLocks noGrp="1"/>
          </p:cNvSpPr>
          <p:nvPr>
            <p:ph type="title"/>
          </p:nvPr>
        </p:nvSpPr>
        <p:spPr/>
        <p:txBody>
          <a:bodyPr/>
          <a:lstStyle/>
          <a:p>
            <a:r>
              <a:rPr lang="en-US" dirty="0"/>
              <a:t>AUSTRIA-HUNGARY</a:t>
            </a:r>
            <a:endParaRPr lang="en-ZA" dirty="0"/>
          </a:p>
        </p:txBody>
      </p:sp>
      <p:sp>
        <p:nvSpPr>
          <p:cNvPr id="4" name="Content Placeholder 3">
            <a:extLst>
              <a:ext uri="{FF2B5EF4-FFF2-40B4-BE49-F238E27FC236}">
                <a16:creationId xmlns:a16="http://schemas.microsoft.com/office/drawing/2014/main" id="{A43A2555-9923-4B22-ABEE-90A05A76D270}"/>
              </a:ext>
            </a:extLst>
          </p:cNvPr>
          <p:cNvSpPr>
            <a:spLocks noGrp="1"/>
          </p:cNvSpPr>
          <p:nvPr>
            <p:ph sz="half" idx="2"/>
          </p:nvPr>
        </p:nvSpPr>
        <p:spPr/>
        <p:txBody>
          <a:bodyPr>
            <a:normAutofit/>
          </a:bodyPr>
          <a:lstStyle/>
          <a:p>
            <a:r>
              <a:rPr lang="en-ZA" sz="1800" dirty="0">
                <a:effectLst/>
                <a:latin typeface="Arial" panose="020B0604020202020204" pitchFamily="34" charset="0"/>
                <a:ea typeface="Calibri" panose="020F0502020204030204" pitchFamily="34" charset="0"/>
                <a:cs typeface="Times New Roman" panose="02020603050405020304" pitchFamily="18" charset="0"/>
              </a:rPr>
              <a:t>Losing control over its many different national groups</a:t>
            </a:r>
          </a:p>
          <a:p>
            <a:r>
              <a:rPr lang="en-ZA" sz="1800" dirty="0">
                <a:effectLst/>
                <a:latin typeface="Arial" panose="020B0604020202020204" pitchFamily="34" charset="0"/>
                <a:ea typeface="Calibri" panose="020F0502020204030204" pitchFamily="34" charset="0"/>
                <a:cs typeface="Times New Roman" panose="02020603050405020304" pitchFamily="18" charset="0"/>
              </a:rPr>
              <a:t>Many Slavic minorities unhappy with Germanic Austrian control</a:t>
            </a:r>
          </a:p>
          <a:p>
            <a:r>
              <a:rPr lang="en-ZA" sz="1800" dirty="0">
                <a:effectLst/>
                <a:latin typeface="Arial" panose="020B0604020202020204" pitchFamily="34" charset="0"/>
                <a:ea typeface="Calibri" panose="020F0502020204030204" pitchFamily="34" charset="0"/>
                <a:cs typeface="Times New Roman" panose="02020603050405020304" pitchFamily="18" charset="0"/>
              </a:rPr>
              <a:t>Aging Emperor was losing touch- inefficiency and corruption</a:t>
            </a:r>
          </a:p>
          <a:p>
            <a:r>
              <a:rPr lang="en-ZA" sz="1800" dirty="0">
                <a:effectLst/>
                <a:latin typeface="Arial" panose="020B0604020202020204" pitchFamily="34" charset="0"/>
                <a:ea typeface="Calibri" panose="020F0502020204030204" pitchFamily="34" charset="0"/>
                <a:cs typeface="Times New Roman" panose="02020603050405020304" pitchFamily="18" charset="0"/>
              </a:rPr>
              <a:t>Keen to get control of Dardanelles or Serbia  for better sea access</a:t>
            </a:r>
          </a:p>
          <a:p>
            <a:endParaRPr lang="en-ZA" dirty="0"/>
          </a:p>
        </p:txBody>
      </p:sp>
      <p:pic>
        <p:nvPicPr>
          <p:cNvPr id="5122" name="Picture 2" descr="No. 1339: The Good Soldier Svejk">
            <a:extLst>
              <a:ext uri="{FF2B5EF4-FFF2-40B4-BE49-F238E27FC236}">
                <a16:creationId xmlns:a16="http://schemas.microsoft.com/office/drawing/2014/main" id="{9E51DA13-6BEF-4D39-8EB3-FA57547CC93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36320" y="2120900"/>
            <a:ext cx="5059680" cy="374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3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FE4F-B6B7-40C4-9580-702EA93887C3}"/>
              </a:ext>
            </a:extLst>
          </p:cNvPr>
          <p:cNvSpPr>
            <a:spLocks noGrp="1"/>
          </p:cNvSpPr>
          <p:nvPr>
            <p:ph type="title"/>
          </p:nvPr>
        </p:nvSpPr>
        <p:spPr/>
        <p:txBody>
          <a:bodyPr/>
          <a:lstStyle/>
          <a:p>
            <a:r>
              <a:rPr lang="en-US" dirty="0"/>
              <a:t>GERMANY</a:t>
            </a:r>
            <a:endParaRPr lang="en-ZA" dirty="0"/>
          </a:p>
        </p:txBody>
      </p:sp>
      <p:sp>
        <p:nvSpPr>
          <p:cNvPr id="3" name="Content Placeholder 2">
            <a:extLst>
              <a:ext uri="{FF2B5EF4-FFF2-40B4-BE49-F238E27FC236}">
                <a16:creationId xmlns:a16="http://schemas.microsoft.com/office/drawing/2014/main" id="{3EE73E28-76A3-4910-BC22-23944422A404}"/>
              </a:ext>
            </a:extLst>
          </p:cNvPr>
          <p:cNvSpPr>
            <a:spLocks noGrp="1"/>
          </p:cNvSpPr>
          <p:nvPr>
            <p:ph sz="half" idx="1"/>
          </p:nvPr>
        </p:nvSpPr>
        <p:spPr/>
        <p:txBody>
          <a:bodyPr/>
          <a:lstStyle/>
          <a:p>
            <a:r>
              <a:rPr lang="en-US" dirty="0"/>
              <a:t>One of the newest countries in Europe</a:t>
            </a:r>
          </a:p>
          <a:p>
            <a:r>
              <a:rPr lang="en-US" dirty="0"/>
              <a:t>A dynamic younger emperor, Kaiser Wilhelm and a crafty Chancellor, Bismarck</a:t>
            </a:r>
          </a:p>
          <a:p>
            <a:r>
              <a:rPr lang="en-US" dirty="0"/>
              <a:t>Developing rapidly as an industrial nation</a:t>
            </a:r>
          </a:p>
          <a:p>
            <a:r>
              <a:rPr lang="en-US" dirty="0"/>
              <a:t>Had a dispute with France about the French-German region on their border, Alsace.</a:t>
            </a:r>
          </a:p>
          <a:p>
            <a:r>
              <a:rPr lang="en-US" dirty="0"/>
              <a:t>Were keen to gain more overseas colonies</a:t>
            </a:r>
            <a:endParaRPr lang="en-ZA" dirty="0"/>
          </a:p>
        </p:txBody>
      </p:sp>
      <p:pic>
        <p:nvPicPr>
          <p:cNvPr id="6146" name="Picture 2" descr="Amazon.com : EXTREMELY RARE ORIGINAL WW1 GERMAN 5 MARK STAMP (MINT NEVER  HINGED) FOUNDING OF GERMAN EMPIRE1871! : Everything Else">
            <a:extLst>
              <a:ext uri="{FF2B5EF4-FFF2-40B4-BE49-F238E27FC236}">
                <a16:creationId xmlns:a16="http://schemas.microsoft.com/office/drawing/2014/main" id="{B8511DEF-0461-4E80-9F05-5EB4D8410F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37016" y="2120900"/>
            <a:ext cx="5576341" cy="374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3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8A21-6D21-4E9D-8F5F-94CC498CADA3}"/>
              </a:ext>
            </a:extLst>
          </p:cNvPr>
          <p:cNvSpPr>
            <a:spLocks noGrp="1"/>
          </p:cNvSpPr>
          <p:nvPr>
            <p:ph type="title"/>
          </p:nvPr>
        </p:nvSpPr>
        <p:spPr/>
        <p:txBody>
          <a:bodyPr/>
          <a:lstStyle/>
          <a:p>
            <a:r>
              <a:rPr lang="en-US" dirty="0"/>
              <a:t>ITALY AND FRANCE</a:t>
            </a:r>
            <a:endParaRPr lang="en-ZA" dirty="0"/>
          </a:p>
        </p:txBody>
      </p:sp>
      <p:sp>
        <p:nvSpPr>
          <p:cNvPr id="3" name="Content Placeholder 2">
            <a:extLst>
              <a:ext uri="{FF2B5EF4-FFF2-40B4-BE49-F238E27FC236}">
                <a16:creationId xmlns:a16="http://schemas.microsoft.com/office/drawing/2014/main" id="{3B33038F-B616-45F1-99FA-CDB2513BCDDE}"/>
              </a:ext>
            </a:extLst>
          </p:cNvPr>
          <p:cNvSpPr>
            <a:spLocks noGrp="1"/>
          </p:cNvSpPr>
          <p:nvPr>
            <p:ph sz="half" idx="1"/>
          </p:nvPr>
        </p:nvSpPr>
        <p:spPr/>
        <p:txBody>
          <a:bodyPr/>
          <a:lstStyle/>
          <a:p>
            <a:r>
              <a:rPr lang="en-US" dirty="0"/>
              <a:t>ITALY</a:t>
            </a:r>
          </a:p>
          <a:p>
            <a:r>
              <a:rPr lang="en-US" dirty="0"/>
              <a:t>Not very industrialized, a new nation</a:t>
            </a:r>
          </a:p>
          <a:p>
            <a:r>
              <a:rPr lang="en-US" dirty="0"/>
              <a:t>Soon had a disagreement with Austria-Hungary about the area of Trieste and Venice and left the triple alliance to support France and Britain</a:t>
            </a:r>
            <a:endParaRPr lang="en-ZA" dirty="0"/>
          </a:p>
        </p:txBody>
      </p:sp>
      <p:sp>
        <p:nvSpPr>
          <p:cNvPr id="4" name="Content Placeholder 3">
            <a:extLst>
              <a:ext uri="{FF2B5EF4-FFF2-40B4-BE49-F238E27FC236}">
                <a16:creationId xmlns:a16="http://schemas.microsoft.com/office/drawing/2014/main" id="{A54B3236-F7F8-4920-9BF1-0E5FD23E4C7B}"/>
              </a:ext>
            </a:extLst>
          </p:cNvPr>
          <p:cNvSpPr>
            <a:spLocks noGrp="1"/>
          </p:cNvSpPr>
          <p:nvPr>
            <p:ph sz="half" idx="2"/>
          </p:nvPr>
        </p:nvSpPr>
        <p:spPr/>
        <p:txBody>
          <a:bodyPr/>
          <a:lstStyle/>
          <a:p>
            <a:r>
              <a:rPr lang="en-US" dirty="0"/>
              <a:t>FRANCE</a:t>
            </a:r>
          </a:p>
          <a:p>
            <a:r>
              <a:rPr lang="en-US" dirty="0"/>
              <a:t>Second largest overseas empire</a:t>
            </a:r>
          </a:p>
          <a:p>
            <a:r>
              <a:rPr lang="en-US" dirty="0"/>
              <a:t>Not as industrialized as Britain and Germany, but catching up.</a:t>
            </a:r>
          </a:p>
          <a:p>
            <a:r>
              <a:rPr lang="en-US" dirty="0"/>
              <a:t>In conflict with Germany – old enemies</a:t>
            </a:r>
            <a:endParaRPr lang="en-ZA" dirty="0"/>
          </a:p>
        </p:txBody>
      </p:sp>
    </p:spTree>
    <p:extLst>
      <p:ext uri="{BB962C8B-B14F-4D97-AF65-F5344CB8AC3E}">
        <p14:creationId xmlns:p14="http://schemas.microsoft.com/office/powerpoint/2010/main" val="427497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C8E9-AD6A-4E52-BC2F-17DDC91A5A3A}"/>
              </a:ext>
            </a:extLst>
          </p:cNvPr>
          <p:cNvSpPr>
            <a:spLocks noGrp="1"/>
          </p:cNvSpPr>
          <p:nvPr>
            <p:ph type="title"/>
          </p:nvPr>
        </p:nvSpPr>
        <p:spPr/>
        <p:txBody>
          <a:bodyPr/>
          <a:lstStyle/>
          <a:p>
            <a:r>
              <a:rPr lang="en-US" dirty="0"/>
              <a:t>GREAT BRITAIN</a:t>
            </a:r>
            <a:endParaRPr lang="en-ZA" dirty="0"/>
          </a:p>
        </p:txBody>
      </p:sp>
      <p:sp>
        <p:nvSpPr>
          <p:cNvPr id="3" name="Content Placeholder 2">
            <a:extLst>
              <a:ext uri="{FF2B5EF4-FFF2-40B4-BE49-F238E27FC236}">
                <a16:creationId xmlns:a16="http://schemas.microsoft.com/office/drawing/2014/main" id="{0B7F842B-2158-4859-90CE-21CF7B818558}"/>
              </a:ext>
            </a:extLst>
          </p:cNvPr>
          <p:cNvSpPr>
            <a:spLocks noGrp="1"/>
          </p:cNvSpPr>
          <p:nvPr>
            <p:ph sz="half" idx="1"/>
          </p:nvPr>
        </p:nvSpPr>
        <p:spPr>
          <a:xfrm>
            <a:off x="1097280" y="2120900"/>
            <a:ext cx="3739763" cy="3748193"/>
          </a:xfrm>
        </p:spPr>
        <p:txBody>
          <a:bodyPr/>
          <a:lstStyle/>
          <a:p>
            <a:r>
              <a:rPr lang="en-US" dirty="0"/>
              <a:t>Greatest international empire in world history</a:t>
            </a:r>
          </a:p>
          <a:p>
            <a:r>
              <a:rPr lang="en-US" dirty="0"/>
              <a:t>Largest and most modern navy in the world</a:t>
            </a:r>
          </a:p>
          <a:p>
            <a:r>
              <a:rPr lang="en-US" dirty="0"/>
              <a:t>Protected from direct invasion by sea</a:t>
            </a:r>
          </a:p>
          <a:p>
            <a:r>
              <a:rPr lang="en-US" dirty="0"/>
              <a:t>Most industrialized nation in the world at the time</a:t>
            </a:r>
            <a:endParaRPr lang="en-ZA" dirty="0"/>
          </a:p>
        </p:txBody>
      </p:sp>
      <p:pic>
        <p:nvPicPr>
          <p:cNvPr id="8" name="Content Placeholder 7">
            <a:extLst>
              <a:ext uri="{FF2B5EF4-FFF2-40B4-BE49-F238E27FC236}">
                <a16:creationId xmlns:a16="http://schemas.microsoft.com/office/drawing/2014/main" id="{8E12F845-4DEA-4E89-9956-94B40B2073CC}"/>
              </a:ext>
            </a:extLst>
          </p:cNvPr>
          <p:cNvPicPr>
            <a:picLocks noGrp="1" noChangeAspect="1"/>
          </p:cNvPicPr>
          <p:nvPr>
            <p:ph sz="half" idx="2"/>
          </p:nvPr>
        </p:nvPicPr>
        <p:blipFill>
          <a:blip r:embed="rId2"/>
          <a:stretch>
            <a:fillRect/>
          </a:stretch>
        </p:blipFill>
        <p:spPr>
          <a:xfrm>
            <a:off x="5091485" y="2120900"/>
            <a:ext cx="6003235" cy="3922090"/>
          </a:xfrm>
          <a:prstGeom prst="rect">
            <a:avLst/>
          </a:prstGeom>
        </p:spPr>
      </p:pic>
    </p:spTree>
    <p:extLst>
      <p:ext uri="{BB962C8B-B14F-4D97-AF65-F5344CB8AC3E}">
        <p14:creationId xmlns:p14="http://schemas.microsoft.com/office/powerpoint/2010/main" val="321336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97B7A-5A1A-4177-B8AA-7F861BE45C1B}"/>
              </a:ext>
            </a:extLst>
          </p:cNvPr>
          <p:cNvSpPr>
            <a:spLocks noGrp="1"/>
          </p:cNvSpPr>
          <p:nvPr>
            <p:ph type="title"/>
          </p:nvPr>
        </p:nvSpPr>
        <p:spPr>
          <a:xfrm>
            <a:off x="1097280" y="286604"/>
            <a:ext cx="10058400" cy="839832"/>
          </a:xfrm>
        </p:spPr>
        <p:txBody>
          <a:bodyPr>
            <a:normAutofit/>
          </a:bodyPr>
          <a:lstStyle/>
          <a:p>
            <a:r>
              <a:rPr lang="en-US" sz="4400" dirty="0"/>
              <a:t>LONGTERM CAUSES: MILITARISM</a:t>
            </a:r>
            <a:endParaRPr lang="en-ZA" sz="4400" dirty="0"/>
          </a:p>
        </p:txBody>
      </p:sp>
      <p:pic>
        <p:nvPicPr>
          <p:cNvPr id="1026" name="Picture 2" descr="Aim: Could WWI have been avoided? - ppt download">
            <a:extLst>
              <a:ext uri="{FF2B5EF4-FFF2-40B4-BE49-F238E27FC236}">
                <a16:creationId xmlns:a16="http://schemas.microsoft.com/office/drawing/2014/main" id="{44A158A6-E602-4552-A88F-4321C07A55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5117" y="1126437"/>
            <a:ext cx="10161766" cy="534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5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AF97-F602-4A4D-93D1-F86F93EED7A6}"/>
              </a:ext>
            </a:extLst>
          </p:cNvPr>
          <p:cNvSpPr>
            <a:spLocks noGrp="1"/>
          </p:cNvSpPr>
          <p:nvPr>
            <p:ph type="title"/>
          </p:nvPr>
        </p:nvSpPr>
        <p:spPr>
          <a:xfrm>
            <a:off x="1097280" y="286603"/>
            <a:ext cx="10058400" cy="702409"/>
          </a:xfrm>
        </p:spPr>
        <p:txBody>
          <a:bodyPr>
            <a:normAutofit/>
          </a:bodyPr>
          <a:lstStyle/>
          <a:p>
            <a:r>
              <a:rPr lang="en-US" sz="4400" dirty="0"/>
              <a:t>LONGTERM CAUSES: ALLIANCES</a:t>
            </a:r>
            <a:endParaRPr lang="en-ZA" sz="4400" dirty="0"/>
          </a:p>
        </p:txBody>
      </p:sp>
      <p:pic>
        <p:nvPicPr>
          <p:cNvPr id="2050" name="Picture 2" descr="Unit 7 ww1">
            <a:extLst>
              <a:ext uri="{FF2B5EF4-FFF2-40B4-BE49-F238E27FC236}">
                <a16:creationId xmlns:a16="http://schemas.microsoft.com/office/drawing/2014/main" id="{FC86097D-170F-403B-8437-275EE4AFC6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989012"/>
            <a:ext cx="10326094" cy="54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8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AF90-E9D0-4641-B8A9-C94E5B3362D3}"/>
              </a:ext>
            </a:extLst>
          </p:cNvPr>
          <p:cNvSpPr>
            <a:spLocks noGrp="1"/>
          </p:cNvSpPr>
          <p:nvPr>
            <p:ph type="title"/>
          </p:nvPr>
        </p:nvSpPr>
        <p:spPr>
          <a:xfrm>
            <a:off x="1097279" y="286603"/>
            <a:ext cx="10723659" cy="760319"/>
          </a:xfrm>
        </p:spPr>
        <p:txBody>
          <a:bodyPr>
            <a:normAutofit/>
          </a:bodyPr>
          <a:lstStyle/>
          <a:p>
            <a:r>
              <a:rPr lang="en-US" sz="4400" dirty="0"/>
              <a:t>LONG TERM CAUSES: IMPERIALISM</a:t>
            </a:r>
            <a:endParaRPr lang="en-ZA" sz="4400" dirty="0"/>
          </a:p>
        </p:txBody>
      </p:sp>
      <p:pic>
        <p:nvPicPr>
          <p:cNvPr id="8194" name="Picture 2" descr="What Was the Underlying Cause of World War 1?">
            <a:extLst>
              <a:ext uri="{FF2B5EF4-FFF2-40B4-BE49-F238E27FC236}">
                <a16:creationId xmlns:a16="http://schemas.microsoft.com/office/drawing/2014/main" id="{DCB64090-92E2-417B-A2EE-3121FADA716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9587" y="2008682"/>
            <a:ext cx="5621311" cy="43771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is map shows the size of the Ottoman empire as of 1914, along with the  dates of the losses of other regions of the empire. | Ottoman empire,  History, Empire">
            <a:extLst>
              <a:ext uri="{FF2B5EF4-FFF2-40B4-BE49-F238E27FC236}">
                <a16:creationId xmlns:a16="http://schemas.microsoft.com/office/drawing/2014/main" id="{276B2D38-60D6-49A2-B493-D9EBF2CEB27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16688" y="1858780"/>
            <a:ext cx="5445463" cy="452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2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D769-A43E-42EC-9AA7-EED272A5C7D3}"/>
              </a:ext>
            </a:extLst>
          </p:cNvPr>
          <p:cNvSpPr>
            <a:spLocks noGrp="1"/>
          </p:cNvSpPr>
          <p:nvPr>
            <p:ph type="title"/>
          </p:nvPr>
        </p:nvSpPr>
        <p:spPr>
          <a:xfrm>
            <a:off x="1097279" y="286603"/>
            <a:ext cx="10379103" cy="702305"/>
          </a:xfrm>
        </p:spPr>
        <p:txBody>
          <a:bodyPr>
            <a:normAutofit/>
          </a:bodyPr>
          <a:lstStyle/>
          <a:p>
            <a:r>
              <a:rPr lang="en-US" sz="4400" dirty="0"/>
              <a:t>LONG TERM CAUSES: NATIONALISM</a:t>
            </a:r>
            <a:endParaRPr lang="en-ZA" sz="4400" dirty="0"/>
          </a:p>
        </p:txBody>
      </p:sp>
      <p:sp>
        <p:nvSpPr>
          <p:cNvPr id="5" name="Content Placeholder 4">
            <a:extLst>
              <a:ext uri="{FF2B5EF4-FFF2-40B4-BE49-F238E27FC236}">
                <a16:creationId xmlns:a16="http://schemas.microsoft.com/office/drawing/2014/main" id="{32426FC9-2A58-4081-95C7-C4FF251474E4}"/>
              </a:ext>
            </a:extLst>
          </p:cNvPr>
          <p:cNvSpPr>
            <a:spLocks noGrp="1"/>
          </p:cNvSpPr>
          <p:nvPr>
            <p:ph idx="1"/>
          </p:nvPr>
        </p:nvSpPr>
        <p:spPr>
          <a:xfrm>
            <a:off x="1097280" y="2108201"/>
            <a:ext cx="10058400" cy="4173329"/>
          </a:xfrm>
        </p:spPr>
        <p:txBody>
          <a:bodyPr>
            <a:noAutofit/>
          </a:bodyPr>
          <a:lstStyle/>
          <a:p>
            <a:r>
              <a:rPr lang="en-US" sz="2800" dirty="0"/>
              <a:t>Pride in one’s own country</a:t>
            </a:r>
          </a:p>
          <a:p>
            <a:r>
              <a:rPr lang="en-US" sz="2800" dirty="0">
                <a:solidFill>
                  <a:srgbClr val="FF0000"/>
                </a:solidFill>
              </a:rPr>
              <a:t>“Newly established “ nations of Italy and Germany </a:t>
            </a:r>
          </a:p>
          <a:p>
            <a:r>
              <a:rPr lang="en-US" sz="2800" dirty="0"/>
              <a:t>Competition for importance</a:t>
            </a:r>
          </a:p>
          <a:p>
            <a:r>
              <a:rPr lang="en-US" sz="2800" dirty="0">
                <a:solidFill>
                  <a:srgbClr val="FF0000"/>
                </a:solidFill>
              </a:rPr>
              <a:t>Sense of National superiority</a:t>
            </a:r>
          </a:p>
          <a:p>
            <a:r>
              <a:rPr lang="en-US" sz="2800" dirty="0"/>
              <a:t>Desire for autonomy and freedom by ethnic groups</a:t>
            </a:r>
          </a:p>
          <a:p>
            <a:r>
              <a:rPr lang="en-US" sz="2800" dirty="0">
                <a:solidFill>
                  <a:srgbClr val="FF0000"/>
                </a:solidFill>
              </a:rPr>
              <a:t>Trans border national sympathies</a:t>
            </a:r>
            <a:endParaRPr lang="en-ZA" sz="2800" dirty="0">
              <a:solidFill>
                <a:srgbClr val="FF0000"/>
              </a:solidFill>
            </a:endParaRPr>
          </a:p>
        </p:txBody>
      </p:sp>
    </p:spTree>
    <p:extLst>
      <p:ext uri="{BB962C8B-B14F-4D97-AF65-F5344CB8AC3E}">
        <p14:creationId xmlns:p14="http://schemas.microsoft.com/office/powerpoint/2010/main" val="811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ld War I: The Great War Prof. Liulevicius-Modern History">
            <a:extLst>
              <a:ext uri="{FF2B5EF4-FFF2-40B4-BE49-F238E27FC236}">
                <a16:creationId xmlns:a16="http://schemas.microsoft.com/office/drawing/2014/main" id="{1C132A44-F620-459D-ABBB-4EF3730EB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70" y="288561"/>
            <a:ext cx="10643017" cy="592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4D36-EFEF-43B4-AC2D-388E6F11771A}"/>
              </a:ext>
            </a:extLst>
          </p:cNvPr>
          <p:cNvSpPr>
            <a:spLocks noGrp="1"/>
          </p:cNvSpPr>
          <p:nvPr>
            <p:ph type="title"/>
          </p:nvPr>
        </p:nvSpPr>
        <p:spPr>
          <a:xfrm>
            <a:off x="92765" y="286604"/>
            <a:ext cx="11913705" cy="839832"/>
          </a:xfrm>
        </p:spPr>
        <p:txBody>
          <a:bodyPr>
            <a:normAutofit/>
          </a:bodyPr>
          <a:lstStyle/>
          <a:p>
            <a:r>
              <a:rPr lang="en-US" sz="4400" dirty="0"/>
              <a:t>LONG TERM CAUSES: INTERNAL UNREST</a:t>
            </a:r>
            <a:endParaRPr lang="en-ZA" sz="4400" dirty="0"/>
          </a:p>
        </p:txBody>
      </p:sp>
      <p:sp>
        <p:nvSpPr>
          <p:cNvPr id="3" name="Content Placeholder 2">
            <a:extLst>
              <a:ext uri="{FF2B5EF4-FFF2-40B4-BE49-F238E27FC236}">
                <a16:creationId xmlns:a16="http://schemas.microsoft.com/office/drawing/2014/main" id="{791ECC02-F0CA-4A8D-98B1-D7F33D6637E7}"/>
              </a:ext>
            </a:extLst>
          </p:cNvPr>
          <p:cNvSpPr>
            <a:spLocks noGrp="1"/>
          </p:cNvSpPr>
          <p:nvPr>
            <p:ph idx="1"/>
          </p:nvPr>
        </p:nvSpPr>
        <p:spPr/>
        <p:txBody>
          <a:bodyPr>
            <a:normAutofit/>
          </a:bodyPr>
          <a:lstStyle/>
          <a:p>
            <a:r>
              <a:rPr lang="en-US" sz="2800" dirty="0"/>
              <a:t>1st and 2</a:t>
            </a:r>
            <a:r>
              <a:rPr lang="en-US" sz="2800" baseline="30000" dirty="0"/>
              <a:t>nd</a:t>
            </a:r>
            <a:r>
              <a:rPr lang="en-US" sz="2800" dirty="0"/>
              <a:t> Balkan Wars</a:t>
            </a:r>
          </a:p>
          <a:p>
            <a:r>
              <a:rPr lang="en-US" sz="2800" dirty="0">
                <a:solidFill>
                  <a:srgbClr val="FF0000"/>
                </a:solidFill>
              </a:rPr>
              <a:t>Panther incident in </a:t>
            </a:r>
            <a:r>
              <a:rPr lang="en-US" sz="2800" dirty="0" err="1">
                <a:solidFill>
                  <a:srgbClr val="FF0000"/>
                </a:solidFill>
              </a:rPr>
              <a:t>Morrocco</a:t>
            </a:r>
            <a:endParaRPr lang="en-US" sz="2800" dirty="0">
              <a:solidFill>
                <a:srgbClr val="FF0000"/>
              </a:solidFill>
            </a:endParaRPr>
          </a:p>
          <a:p>
            <a:r>
              <a:rPr lang="en-US" sz="2800" dirty="0"/>
              <a:t>Herero genocide</a:t>
            </a:r>
          </a:p>
          <a:p>
            <a:r>
              <a:rPr lang="en-US" sz="2800" dirty="0">
                <a:solidFill>
                  <a:srgbClr val="FF0000"/>
                </a:solidFill>
              </a:rPr>
              <a:t>1</a:t>
            </a:r>
            <a:r>
              <a:rPr lang="en-US" sz="2800" baseline="30000" dirty="0">
                <a:solidFill>
                  <a:srgbClr val="FF0000"/>
                </a:solidFill>
              </a:rPr>
              <a:t>st</a:t>
            </a:r>
            <a:r>
              <a:rPr lang="en-US" sz="2800" dirty="0">
                <a:solidFill>
                  <a:srgbClr val="FF0000"/>
                </a:solidFill>
              </a:rPr>
              <a:t> Russian Revolution of 1905</a:t>
            </a:r>
          </a:p>
          <a:p>
            <a:r>
              <a:rPr lang="en-US" sz="2800" dirty="0"/>
              <a:t>Irish nationalism</a:t>
            </a:r>
            <a:endParaRPr lang="en-ZA" sz="2800" dirty="0"/>
          </a:p>
        </p:txBody>
      </p:sp>
    </p:spTree>
    <p:extLst>
      <p:ext uri="{BB962C8B-B14F-4D97-AF65-F5344CB8AC3E}">
        <p14:creationId xmlns:p14="http://schemas.microsoft.com/office/powerpoint/2010/main" val="31210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FAE2-E610-43F2-95EA-CE90E73A9E9D}"/>
              </a:ext>
            </a:extLst>
          </p:cNvPr>
          <p:cNvSpPr>
            <a:spLocks noGrp="1"/>
          </p:cNvSpPr>
          <p:nvPr>
            <p:ph type="title"/>
          </p:nvPr>
        </p:nvSpPr>
        <p:spPr>
          <a:xfrm>
            <a:off x="742122" y="286604"/>
            <a:ext cx="10959548" cy="892840"/>
          </a:xfrm>
        </p:spPr>
        <p:txBody>
          <a:bodyPr>
            <a:normAutofit/>
          </a:bodyPr>
          <a:lstStyle/>
          <a:p>
            <a:r>
              <a:rPr lang="en-US" sz="4400" dirty="0"/>
              <a:t>WELCOME AND FINDING YOUR WAY</a:t>
            </a:r>
            <a:endParaRPr lang="en-ZA" sz="4400" dirty="0"/>
          </a:p>
        </p:txBody>
      </p:sp>
      <p:sp>
        <p:nvSpPr>
          <p:cNvPr id="3" name="Content Placeholder 2">
            <a:extLst>
              <a:ext uri="{FF2B5EF4-FFF2-40B4-BE49-F238E27FC236}">
                <a16:creationId xmlns:a16="http://schemas.microsoft.com/office/drawing/2014/main" id="{9B9BA1FC-258B-4B68-ACF1-1BB6C64B5DE7}"/>
              </a:ext>
            </a:extLst>
          </p:cNvPr>
          <p:cNvSpPr>
            <a:spLocks noGrp="1"/>
          </p:cNvSpPr>
          <p:nvPr>
            <p:ph idx="1"/>
          </p:nvPr>
        </p:nvSpPr>
        <p:spPr>
          <a:xfrm>
            <a:off x="540905" y="1868358"/>
            <a:ext cx="11421245" cy="4442501"/>
          </a:xfrm>
        </p:spPr>
        <p:txBody>
          <a:bodyPr>
            <a:noAutofit/>
          </a:bodyPr>
          <a:lstStyle/>
          <a:p>
            <a:r>
              <a:rPr lang="en-US" sz="2000" dirty="0"/>
              <a:t>Welcome to this </a:t>
            </a:r>
            <a:r>
              <a:rPr lang="en-US" sz="2000" b="1" dirty="0"/>
              <a:t>blended learning  </a:t>
            </a:r>
            <a:r>
              <a:rPr lang="en-US" sz="2000" dirty="0"/>
              <a:t>unit which is part of the history module on  World War 1.</a:t>
            </a:r>
          </a:p>
          <a:p>
            <a:r>
              <a:rPr lang="en-US" sz="2000" dirty="0"/>
              <a:t>[If you see a </a:t>
            </a:r>
            <a:r>
              <a:rPr lang="en-US" sz="2000" b="1" dirty="0"/>
              <a:t>speech bubble </a:t>
            </a:r>
            <a:r>
              <a:rPr lang="en-US" sz="2000" dirty="0"/>
              <a:t>like this  you can click on it and it will open an interesting comment alongside that shares more information,]</a:t>
            </a:r>
          </a:p>
          <a:p>
            <a:r>
              <a:rPr lang="en-US" sz="2000" dirty="0"/>
              <a:t>This  unit consists of four components: </a:t>
            </a:r>
          </a:p>
          <a:p>
            <a:r>
              <a:rPr lang="en-US" sz="2000" dirty="0"/>
              <a:t>(a) This </a:t>
            </a:r>
            <a:r>
              <a:rPr lang="en-US" sz="2000" b="1" dirty="0"/>
              <a:t>online self-study unit </a:t>
            </a:r>
            <a:r>
              <a:rPr lang="en-US" sz="2000" dirty="0"/>
              <a:t>(blog)  which allows you to post your comments and ideas online.</a:t>
            </a:r>
          </a:p>
          <a:p>
            <a:r>
              <a:rPr lang="en-US" sz="2000" dirty="0"/>
              <a:t>(b) A </a:t>
            </a:r>
            <a:r>
              <a:rPr lang="en-US" sz="2000" b="1" dirty="0"/>
              <a:t>worksheet assignment </a:t>
            </a:r>
            <a:r>
              <a:rPr lang="en-US" sz="2000" dirty="0"/>
              <a:t>that you must complete in class</a:t>
            </a:r>
          </a:p>
          <a:p>
            <a:r>
              <a:rPr lang="en-US" sz="2000" dirty="0"/>
              <a:t>(c) </a:t>
            </a:r>
            <a:r>
              <a:rPr lang="en-US" sz="2000" b="1" dirty="0"/>
              <a:t>Class meetings </a:t>
            </a:r>
            <a:r>
              <a:rPr lang="en-US" sz="2000" dirty="0"/>
              <a:t>where we will discuss some aspects of the work and             you will be able to ask your teacher questions. These meetings will also include some oral assignments to guide discussions</a:t>
            </a:r>
          </a:p>
          <a:p>
            <a:r>
              <a:rPr lang="en-US" sz="2000" dirty="0"/>
              <a:t>(d) A  </a:t>
            </a:r>
            <a:r>
              <a:rPr lang="en-US" sz="2000" b="1" dirty="0"/>
              <a:t>written test </a:t>
            </a:r>
            <a:r>
              <a:rPr lang="en-US" sz="2000" dirty="0"/>
              <a:t>at the end of the  module that will be completed in class under controlled conditions.</a:t>
            </a:r>
            <a:endParaRPr lang="en-ZA" sz="2000" dirty="0"/>
          </a:p>
        </p:txBody>
      </p:sp>
    </p:spTree>
    <p:extLst>
      <p:ext uri="{BB962C8B-B14F-4D97-AF65-F5344CB8AC3E}">
        <p14:creationId xmlns:p14="http://schemas.microsoft.com/office/powerpoint/2010/main" val="32667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3AA4-BB58-4166-B1AA-2ECEB45845C5}"/>
              </a:ext>
            </a:extLst>
          </p:cNvPr>
          <p:cNvSpPr>
            <a:spLocks noGrp="1"/>
          </p:cNvSpPr>
          <p:nvPr>
            <p:ph type="title"/>
          </p:nvPr>
        </p:nvSpPr>
        <p:spPr>
          <a:xfrm>
            <a:off x="1097280" y="286604"/>
            <a:ext cx="10058400" cy="732728"/>
          </a:xfrm>
        </p:spPr>
        <p:txBody>
          <a:bodyPr>
            <a:normAutofit fontScale="90000"/>
          </a:bodyPr>
          <a:lstStyle/>
          <a:p>
            <a:r>
              <a:rPr lang="en-US" dirty="0"/>
              <a:t>WHAT WAS THE GREAT WAR?</a:t>
            </a:r>
            <a:endParaRPr lang="en-ZA" dirty="0"/>
          </a:p>
        </p:txBody>
      </p:sp>
      <p:sp>
        <p:nvSpPr>
          <p:cNvPr id="3" name="Content Placeholder 2">
            <a:extLst>
              <a:ext uri="{FF2B5EF4-FFF2-40B4-BE49-F238E27FC236}">
                <a16:creationId xmlns:a16="http://schemas.microsoft.com/office/drawing/2014/main" id="{C009B231-AF75-423E-B8CC-803F3A36BCC4}"/>
              </a:ext>
            </a:extLst>
          </p:cNvPr>
          <p:cNvSpPr>
            <a:spLocks noGrp="1"/>
          </p:cNvSpPr>
          <p:nvPr>
            <p:ph idx="1"/>
          </p:nvPr>
        </p:nvSpPr>
        <p:spPr>
          <a:xfrm>
            <a:off x="554636" y="1933732"/>
            <a:ext cx="11497455" cy="4437088"/>
          </a:xfrm>
        </p:spPr>
        <p:txBody>
          <a:bodyPr>
            <a:noAutofit/>
          </a:bodyPr>
          <a:lstStyle/>
          <a:p>
            <a:r>
              <a:rPr lang="en-US" sz="2400" dirty="0"/>
              <a:t>World War 1 (called the Great War until  World War 2 ended) was a fierce armed conflict between many of the world’s strongest nations who joined together in </a:t>
            </a:r>
            <a:r>
              <a:rPr lang="en-US" sz="2400" b="1" dirty="0"/>
              <a:t>alliances.</a:t>
            </a:r>
          </a:p>
          <a:p>
            <a:r>
              <a:rPr lang="en-US" sz="2400" dirty="0"/>
              <a:t>Because the empires had colonies, fighting happened in </a:t>
            </a:r>
            <a:r>
              <a:rPr lang="en-US" sz="2400" b="1" dirty="0"/>
              <a:t>different parts of the world</a:t>
            </a:r>
            <a:r>
              <a:rPr lang="en-US" sz="2400" dirty="0"/>
              <a:t>.</a:t>
            </a:r>
          </a:p>
          <a:p>
            <a:r>
              <a:rPr lang="en-US" sz="2400" dirty="0"/>
              <a:t>It began in 1914 and continued for 5 years until November 1918.</a:t>
            </a:r>
          </a:p>
          <a:p>
            <a:r>
              <a:rPr lang="en-US" sz="2400" dirty="0"/>
              <a:t>It may seem a long time ago (over 100 years), but the last few </a:t>
            </a:r>
            <a:r>
              <a:rPr lang="en-US" sz="2400" b="1" dirty="0"/>
              <a:t>veterans</a:t>
            </a:r>
            <a:r>
              <a:rPr lang="en-US" sz="2400" dirty="0"/>
              <a:t> only died recently. My father-in-law was a schoolboy then and my grandfather fought in East Africa,</a:t>
            </a:r>
          </a:p>
          <a:p>
            <a:r>
              <a:rPr lang="en-US" sz="2400" dirty="0"/>
              <a:t>For this reason there are many </a:t>
            </a:r>
            <a:r>
              <a:rPr lang="en-US" sz="2400" b="1" dirty="0"/>
              <a:t>documents, records, and artifacts </a:t>
            </a:r>
            <a:r>
              <a:rPr lang="en-US" sz="2400" dirty="0"/>
              <a:t>available for historians to gain information about the great war.</a:t>
            </a:r>
            <a:endParaRPr lang="en-ZA" sz="2400" dirty="0"/>
          </a:p>
        </p:txBody>
      </p:sp>
    </p:spTree>
    <p:extLst>
      <p:ext uri="{BB962C8B-B14F-4D97-AF65-F5344CB8AC3E}">
        <p14:creationId xmlns:p14="http://schemas.microsoft.com/office/powerpoint/2010/main" val="413604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AFD23-4033-44F2-98CE-A44B92ECE6D9}"/>
              </a:ext>
            </a:extLst>
          </p:cNvPr>
          <p:cNvSpPr>
            <a:spLocks noGrp="1"/>
          </p:cNvSpPr>
          <p:nvPr>
            <p:ph type="title"/>
          </p:nvPr>
        </p:nvSpPr>
        <p:spPr>
          <a:xfrm>
            <a:off x="1097660" y="5408962"/>
            <a:ext cx="10113645" cy="743682"/>
          </a:xfrm>
        </p:spPr>
        <p:txBody>
          <a:bodyPr/>
          <a:lstStyle/>
          <a:p>
            <a:r>
              <a:rPr lang="en-US" dirty="0"/>
              <a:t>What was the war like?</a:t>
            </a:r>
            <a:endParaRPr lang="en-ZA" dirty="0"/>
          </a:p>
        </p:txBody>
      </p:sp>
      <p:sp>
        <p:nvSpPr>
          <p:cNvPr id="6" name="Text Placeholder 5">
            <a:extLst>
              <a:ext uri="{FF2B5EF4-FFF2-40B4-BE49-F238E27FC236}">
                <a16:creationId xmlns:a16="http://schemas.microsoft.com/office/drawing/2014/main" id="{C0B46ABA-B5E8-4CC9-85EE-F8E935E072E8}"/>
              </a:ext>
            </a:extLst>
          </p:cNvPr>
          <p:cNvSpPr>
            <a:spLocks noGrp="1"/>
          </p:cNvSpPr>
          <p:nvPr>
            <p:ph type="body" sz="half" idx="2"/>
          </p:nvPr>
        </p:nvSpPr>
        <p:spPr>
          <a:xfrm>
            <a:off x="1472033" y="6248400"/>
            <a:ext cx="10113264" cy="609600"/>
          </a:xfrm>
        </p:spPr>
        <p:txBody>
          <a:bodyPr/>
          <a:lstStyle/>
          <a:p>
            <a:r>
              <a:rPr lang="en-US" dirty="0" err="1"/>
              <a:t>Source:https</a:t>
            </a:r>
            <a:r>
              <a:rPr lang="en-US" dirty="0"/>
              <a:t>://danversreads.files.wordpress.com/2014/07/somme.jpg</a:t>
            </a:r>
            <a:endParaRPr lang="en-ZA" dirty="0"/>
          </a:p>
        </p:txBody>
      </p:sp>
      <p:pic>
        <p:nvPicPr>
          <p:cNvPr id="1026" name="Picture 2" descr="The 100th Anniversary: A World War I Reading List | READ THIS">
            <a:extLst>
              <a:ext uri="{FF2B5EF4-FFF2-40B4-BE49-F238E27FC236}">
                <a16:creationId xmlns:a16="http://schemas.microsoft.com/office/drawing/2014/main" id="{38251F1D-8BC8-4880-A90D-8B348C9DBE6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4965" b="24965"/>
          <a:stretch>
            <a:fillRect/>
          </a:stretch>
        </p:blipFill>
        <p:spPr bwMode="auto">
          <a:xfrm>
            <a:off x="0" y="-4554"/>
            <a:ext cx="12191985" cy="53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0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2FB5-9922-46CA-9F3B-D41528FA93DC}"/>
              </a:ext>
            </a:extLst>
          </p:cNvPr>
          <p:cNvSpPr>
            <a:spLocks noGrp="1"/>
          </p:cNvSpPr>
          <p:nvPr>
            <p:ph type="title"/>
          </p:nvPr>
        </p:nvSpPr>
        <p:spPr/>
        <p:txBody>
          <a:bodyPr/>
          <a:lstStyle/>
          <a:p>
            <a:r>
              <a:rPr lang="en-US" dirty="0"/>
              <a:t>WHY WE STUDY WORLD WAR 1</a:t>
            </a:r>
            <a:endParaRPr lang="en-ZA" dirty="0"/>
          </a:p>
        </p:txBody>
      </p:sp>
      <p:sp>
        <p:nvSpPr>
          <p:cNvPr id="3" name="Content Placeholder 2">
            <a:extLst>
              <a:ext uri="{FF2B5EF4-FFF2-40B4-BE49-F238E27FC236}">
                <a16:creationId xmlns:a16="http://schemas.microsoft.com/office/drawing/2014/main" id="{319FECD5-26BE-48E4-81FE-BC24FEBCF287}"/>
              </a:ext>
            </a:extLst>
          </p:cNvPr>
          <p:cNvSpPr>
            <a:spLocks noGrp="1"/>
          </p:cNvSpPr>
          <p:nvPr>
            <p:ph idx="1"/>
          </p:nvPr>
        </p:nvSpPr>
        <p:spPr>
          <a:xfrm>
            <a:off x="1097280" y="1898073"/>
            <a:ext cx="10058400" cy="4673324"/>
          </a:xfrm>
        </p:spPr>
        <p:txBody>
          <a:bodyPr>
            <a:normAutofit/>
          </a:bodyPr>
          <a:lstStyle/>
          <a:p>
            <a:pPr>
              <a:buFont typeface="Arial" panose="020B0604020202020204" pitchFamily="34" charset="0"/>
              <a:buChar char="•"/>
            </a:pPr>
            <a:r>
              <a:rPr lang="en-US" sz="2000" dirty="0"/>
              <a:t>The </a:t>
            </a:r>
            <a:r>
              <a:rPr lang="en-US" sz="2000" b="1" dirty="0"/>
              <a:t>map of the world </a:t>
            </a:r>
            <a:r>
              <a:rPr lang="en-US" sz="2000" dirty="0"/>
              <a:t>was changed by it.</a:t>
            </a:r>
          </a:p>
          <a:p>
            <a:pPr>
              <a:buFont typeface="Arial" panose="020B0604020202020204" pitchFamily="34" charset="0"/>
              <a:buChar char="•"/>
            </a:pPr>
            <a:r>
              <a:rPr lang="en-US" sz="2000" b="1" dirty="0" err="1"/>
              <a:t>Centres</a:t>
            </a:r>
            <a:r>
              <a:rPr lang="en-US" sz="2000" b="1" dirty="0"/>
              <a:t> of power </a:t>
            </a:r>
            <a:r>
              <a:rPr lang="en-US" sz="2000" dirty="0"/>
              <a:t>in the world shifted.</a:t>
            </a:r>
          </a:p>
          <a:p>
            <a:pPr>
              <a:buFont typeface="Arial" panose="020B0604020202020204" pitchFamily="34" charset="0"/>
              <a:buChar char="•"/>
            </a:pPr>
            <a:r>
              <a:rPr lang="en-US" sz="2000" b="1" dirty="0"/>
              <a:t>Technological developments </a:t>
            </a:r>
            <a:r>
              <a:rPr lang="en-US" sz="2000" dirty="0"/>
              <a:t>we take for granted first appeared then</a:t>
            </a:r>
          </a:p>
          <a:p>
            <a:pPr>
              <a:buFont typeface="Arial" panose="020B0604020202020204" pitchFamily="34" charset="0"/>
              <a:buChar char="•"/>
            </a:pPr>
            <a:r>
              <a:rPr lang="en-US" sz="2000" b="1" dirty="0"/>
              <a:t>The role of women </a:t>
            </a:r>
            <a:r>
              <a:rPr lang="en-US" sz="2000" dirty="0"/>
              <a:t>in society was greatly influenced.</a:t>
            </a:r>
          </a:p>
          <a:p>
            <a:pPr>
              <a:buFont typeface="Arial" panose="020B0604020202020204" pitchFamily="34" charset="0"/>
              <a:buChar char="•"/>
            </a:pPr>
            <a:r>
              <a:rPr lang="en-US" sz="2000" b="1" dirty="0"/>
              <a:t>Colonies</a:t>
            </a:r>
            <a:r>
              <a:rPr lang="en-US" sz="2000" dirty="0"/>
              <a:t> started to strive for freedom.</a:t>
            </a:r>
          </a:p>
          <a:p>
            <a:pPr>
              <a:buFont typeface="Arial" panose="020B0604020202020204" pitchFamily="34" charset="0"/>
              <a:buChar char="•"/>
            </a:pPr>
            <a:r>
              <a:rPr lang="en-US" sz="2000" b="1" dirty="0"/>
              <a:t>The first</a:t>
            </a:r>
            <a:r>
              <a:rPr lang="en-US" sz="2000" dirty="0"/>
              <a:t> </a:t>
            </a:r>
            <a:r>
              <a:rPr lang="en-US" sz="2000" b="1" dirty="0"/>
              <a:t>international peace organization </a:t>
            </a:r>
            <a:r>
              <a:rPr lang="en-US" sz="2000" dirty="0"/>
              <a:t>was formed.</a:t>
            </a:r>
          </a:p>
          <a:p>
            <a:pPr>
              <a:buFont typeface="Arial" panose="020B0604020202020204" pitchFamily="34" charset="0"/>
              <a:buChar char="•"/>
            </a:pPr>
            <a:r>
              <a:rPr lang="en-US" sz="2000" b="1" dirty="0"/>
              <a:t>Literature, art, music and philosophy </a:t>
            </a:r>
            <a:r>
              <a:rPr lang="en-US" sz="2000" dirty="0"/>
              <a:t>were profoundly influenced.</a:t>
            </a:r>
            <a:endParaRPr lang="en-US" sz="2000" b="1" dirty="0"/>
          </a:p>
          <a:p>
            <a:pPr>
              <a:buFont typeface="Arial" panose="020B0604020202020204" pitchFamily="34" charset="0"/>
              <a:buChar char="•"/>
            </a:pPr>
            <a:r>
              <a:rPr lang="en-US" sz="2000" b="1" dirty="0"/>
              <a:t>The</a:t>
            </a:r>
            <a:r>
              <a:rPr lang="en-US" sz="2000" dirty="0"/>
              <a:t> </a:t>
            </a:r>
            <a:r>
              <a:rPr lang="en-US" sz="2000" b="1" dirty="0"/>
              <a:t>roots of World War 2 </a:t>
            </a:r>
            <a:r>
              <a:rPr lang="en-US" sz="2000" dirty="0"/>
              <a:t>were laid.</a:t>
            </a:r>
            <a:endParaRPr lang="en-US" sz="2000" b="1" dirty="0"/>
          </a:p>
          <a:p>
            <a:pPr>
              <a:buFont typeface="Arial" panose="020B0604020202020204" pitchFamily="34" charset="0"/>
              <a:buChar char="•"/>
            </a:pPr>
            <a:r>
              <a:rPr lang="en-US" sz="2000" b="1" dirty="0"/>
              <a:t>Lessons about international diplomacy and politics </a:t>
            </a:r>
            <a:r>
              <a:rPr lang="en-US" sz="2000" dirty="0"/>
              <a:t>can be learned</a:t>
            </a:r>
            <a:endParaRPr lang="en-US" sz="2000" b="1" dirty="0"/>
          </a:p>
          <a:p>
            <a:pPr>
              <a:buFont typeface="Arial" panose="020B0604020202020204" pitchFamily="34" charset="0"/>
              <a:buChar char="•"/>
            </a:pPr>
            <a:endParaRPr lang="en-ZA" dirty="0"/>
          </a:p>
        </p:txBody>
      </p:sp>
    </p:spTree>
    <p:extLst>
      <p:ext uri="{BB962C8B-B14F-4D97-AF65-F5344CB8AC3E}">
        <p14:creationId xmlns:p14="http://schemas.microsoft.com/office/powerpoint/2010/main" val="29352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D134-05E7-4A35-964D-F8B26FF0BC15}"/>
              </a:ext>
            </a:extLst>
          </p:cNvPr>
          <p:cNvSpPr>
            <a:spLocks noGrp="1"/>
          </p:cNvSpPr>
          <p:nvPr>
            <p:ph type="title"/>
          </p:nvPr>
        </p:nvSpPr>
        <p:spPr>
          <a:xfrm>
            <a:off x="344773" y="286604"/>
            <a:ext cx="11482465" cy="687758"/>
          </a:xfrm>
        </p:spPr>
        <p:txBody>
          <a:bodyPr>
            <a:normAutofit/>
          </a:bodyPr>
          <a:lstStyle/>
          <a:p>
            <a:r>
              <a:rPr lang="en-US" sz="4000" dirty="0"/>
              <a:t>OUTCOMES: What you will learn in this unit.</a:t>
            </a:r>
            <a:endParaRPr lang="en-ZA" sz="4000" dirty="0"/>
          </a:p>
        </p:txBody>
      </p:sp>
      <p:sp>
        <p:nvSpPr>
          <p:cNvPr id="3" name="Content Placeholder 2">
            <a:extLst>
              <a:ext uri="{FF2B5EF4-FFF2-40B4-BE49-F238E27FC236}">
                <a16:creationId xmlns:a16="http://schemas.microsoft.com/office/drawing/2014/main" id="{686A2AEE-086F-49C4-84B0-6EEAEEC00904}"/>
              </a:ext>
            </a:extLst>
          </p:cNvPr>
          <p:cNvSpPr>
            <a:spLocks noGrp="1"/>
          </p:cNvSpPr>
          <p:nvPr>
            <p:ph idx="1"/>
          </p:nvPr>
        </p:nvSpPr>
        <p:spPr>
          <a:xfrm>
            <a:off x="364761" y="1470558"/>
            <a:ext cx="11827239" cy="5718747"/>
          </a:xfrm>
        </p:spPr>
        <p:txBody>
          <a:bodyPr>
            <a:normAutofit fontScale="47500" lnSpcReduction="20000"/>
          </a:bodyPr>
          <a:lstStyle/>
          <a:p>
            <a:pPr>
              <a:lnSpc>
                <a:spcPct val="107000"/>
              </a:lnSpc>
              <a:spcAft>
                <a:spcPts val="800"/>
              </a:spcAft>
            </a:pPr>
            <a:r>
              <a:rPr lang="en-ZA" sz="4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After completing this unit, you will be able to</a:t>
            </a:r>
            <a:r>
              <a:rPr lang="en-ZA" sz="4200" dirty="0">
                <a:effectLst/>
                <a:latin typeface="Arial" panose="020B0604020202020204" pitchFamily="34" charset="0"/>
                <a:ea typeface="Calibri" panose="020F0502020204030204" pitchFamily="34" charset="0"/>
                <a:cs typeface="Times New Roman" panose="02020603050405020304" pitchFamily="18" charset="0"/>
              </a:rPr>
              <a:t>:</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List five </a:t>
            </a:r>
            <a:r>
              <a:rPr lang="en-ZA" sz="4200" b="1" dirty="0">
                <a:effectLst/>
                <a:latin typeface="Arial" panose="020B0604020202020204" pitchFamily="34" charset="0"/>
                <a:ea typeface="Calibri" panose="020F0502020204030204" pitchFamily="34" charset="0"/>
                <a:cs typeface="Times New Roman" panose="02020603050405020304" pitchFamily="18" charset="0"/>
              </a:rPr>
              <a:t>main causes </a:t>
            </a:r>
            <a:r>
              <a:rPr lang="en-ZA" sz="4200" dirty="0">
                <a:effectLst/>
                <a:latin typeface="Arial" panose="020B0604020202020204" pitchFamily="34" charset="0"/>
                <a:ea typeface="Calibri" panose="020F0502020204030204" pitchFamily="34" charset="0"/>
                <a:cs typeface="Times New Roman" panose="02020603050405020304" pitchFamily="18" charset="0"/>
              </a:rPr>
              <a:t>of the Great War</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latin typeface="Arial" panose="020B0604020202020204" pitchFamily="34" charset="0"/>
                <a:ea typeface="Calibri" panose="020F0502020204030204" pitchFamily="34" charset="0"/>
                <a:cs typeface="Times New Roman" panose="02020603050405020304" pitchFamily="18" charset="0"/>
              </a:rPr>
              <a:t>I</a:t>
            </a:r>
            <a:r>
              <a:rPr lang="en-ZA" sz="4200" dirty="0">
                <a:effectLst/>
                <a:latin typeface="Arial" panose="020B0604020202020204" pitchFamily="34" charset="0"/>
                <a:ea typeface="Calibri" panose="020F0502020204030204" pitchFamily="34" charset="0"/>
                <a:cs typeface="Times New Roman" panose="02020603050405020304" pitchFamily="18" charset="0"/>
              </a:rPr>
              <a:t>dentify the various </a:t>
            </a:r>
            <a:r>
              <a:rPr lang="en-ZA" sz="4200" b="1" dirty="0">
                <a:effectLst/>
                <a:latin typeface="Arial" panose="020B0604020202020204" pitchFamily="34" charset="0"/>
                <a:ea typeface="Calibri" panose="020F0502020204030204" pitchFamily="34" charset="0"/>
                <a:cs typeface="Times New Roman" panose="02020603050405020304" pitchFamily="18" charset="0"/>
              </a:rPr>
              <a:t>treaties</a:t>
            </a:r>
            <a:r>
              <a:rPr lang="en-ZA" sz="4200" dirty="0">
                <a:effectLst/>
                <a:latin typeface="Arial" panose="020B0604020202020204" pitchFamily="34" charset="0"/>
                <a:ea typeface="Calibri" panose="020F0502020204030204" pitchFamily="34" charset="0"/>
                <a:cs typeface="Times New Roman" panose="02020603050405020304" pitchFamily="18" charset="0"/>
              </a:rPr>
              <a:t> and parties involved, and show how this would easily result in conflict.</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Explain the concept  </a:t>
            </a:r>
            <a:r>
              <a:rPr lang="en-ZA" sz="4200" b="1" dirty="0">
                <a:effectLst/>
                <a:latin typeface="Arial" panose="020B0604020202020204" pitchFamily="34" charset="0"/>
                <a:ea typeface="Calibri" panose="020F0502020204030204" pitchFamily="34" charset="0"/>
                <a:cs typeface="Times New Roman" panose="02020603050405020304" pitchFamily="18" charset="0"/>
              </a:rPr>
              <a:t>“balance of power” </a:t>
            </a:r>
            <a:r>
              <a:rPr lang="en-ZA" sz="4200" dirty="0">
                <a:effectLst/>
                <a:latin typeface="Arial" panose="020B0604020202020204" pitchFamily="34" charset="0"/>
                <a:ea typeface="Calibri" panose="020F0502020204030204" pitchFamily="34" charset="0"/>
                <a:cs typeface="Times New Roman" panose="02020603050405020304" pitchFamily="18" charset="0"/>
              </a:rPr>
              <a:t>and use a map of Europe to show where different power centres were.</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Explain the concepts of </a:t>
            </a:r>
            <a:r>
              <a:rPr lang="en-ZA" sz="4200" b="1" dirty="0">
                <a:effectLst/>
                <a:latin typeface="Arial" panose="020B0604020202020204" pitchFamily="34" charset="0"/>
                <a:ea typeface="Calibri" panose="020F0502020204030204" pitchFamily="34" charset="0"/>
                <a:cs typeface="Times New Roman" panose="02020603050405020304" pitchFamily="18" charset="0"/>
              </a:rPr>
              <a:t>Imperialism and nationalism </a:t>
            </a:r>
            <a:r>
              <a:rPr lang="en-ZA" sz="4200" dirty="0">
                <a:effectLst/>
                <a:latin typeface="Arial" panose="020B0604020202020204" pitchFamily="34" charset="0"/>
                <a:ea typeface="Calibri" panose="020F0502020204030204" pitchFamily="34" charset="0"/>
                <a:cs typeface="Times New Roman" panose="02020603050405020304" pitchFamily="18" charset="0"/>
              </a:rPr>
              <a:t>and describe examples of these forces at work in Europe.</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Explain the concept of </a:t>
            </a:r>
            <a:r>
              <a:rPr lang="en-ZA" sz="4200" b="1" dirty="0">
                <a:effectLst/>
                <a:latin typeface="Arial" panose="020B0604020202020204" pitchFamily="34" charset="0"/>
                <a:ea typeface="Calibri" panose="020F0502020204030204" pitchFamily="34" charset="0"/>
                <a:cs typeface="Times New Roman" panose="02020603050405020304" pitchFamily="18" charset="0"/>
              </a:rPr>
              <a:t>militarism</a:t>
            </a:r>
            <a:r>
              <a:rPr lang="en-ZA" sz="4200" dirty="0">
                <a:effectLst/>
                <a:latin typeface="Arial" panose="020B0604020202020204" pitchFamily="34" charset="0"/>
                <a:ea typeface="Calibri" panose="020F0502020204030204" pitchFamily="34" charset="0"/>
                <a:cs typeface="Times New Roman" panose="02020603050405020304" pitchFamily="18" charset="0"/>
              </a:rPr>
              <a:t> and </a:t>
            </a:r>
            <a:r>
              <a:rPr lang="en-ZA" sz="4200" b="1" dirty="0">
                <a:effectLst/>
                <a:latin typeface="Arial" panose="020B0604020202020204" pitchFamily="34" charset="0"/>
                <a:ea typeface="Calibri" panose="020F0502020204030204" pitchFamily="34" charset="0"/>
                <a:cs typeface="Times New Roman" panose="02020603050405020304" pitchFamily="18" charset="0"/>
              </a:rPr>
              <a:t>use tables and charts </a:t>
            </a:r>
            <a:r>
              <a:rPr lang="en-ZA" sz="4200" dirty="0">
                <a:effectLst/>
                <a:latin typeface="Arial" panose="020B0604020202020204" pitchFamily="34" charset="0"/>
                <a:ea typeface="Calibri" panose="020F0502020204030204" pitchFamily="34" charset="0"/>
                <a:cs typeface="Times New Roman" panose="02020603050405020304" pitchFamily="18" charset="0"/>
              </a:rPr>
              <a:t>to show the effects of an “arms race”.</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Show how </a:t>
            </a:r>
            <a:r>
              <a:rPr lang="en-ZA" sz="4200" dirty="0">
                <a:latin typeface="Arial" panose="020B0604020202020204" pitchFamily="34" charset="0"/>
                <a:ea typeface="Calibri" panose="020F0502020204030204" pitchFamily="34" charset="0"/>
                <a:cs typeface="Times New Roman" panose="02020603050405020304" pitchFamily="18" charset="0"/>
              </a:rPr>
              <a:t>countries exploited </a:t>
            </a:r>
            <a:r>
              <a:rPr lang="en-ZA" sz="4200" b="1" dirty="0">
                <a:effectLst/>
                <a:latin typeface="Arial" panose="020B0604020202020204" pitchFamily="34" charset="0"/>
                <a:ea typeface="Calibri" panose="020F0502020204030204" pitchFamily="34" charset="0"/>
                <a:cs typeface="Times New Roman" panose="02020603050405020304" pitchFamily="18" charset="0"/>
              </a:rPr>
              <a:t>internal conflicts </a:t>
            </a:r>
            <a:r>
              <a:rPr lang="en-ZA" sz="4200" dirty="0">
                <a:effectLst/>
                <a:latin typeface="Arial" panose="020B0604020202020204" pitchFamily="34" charset="0"/>
                <a:ea typeface="Calibri" panose="020F0502020204030204" pitchFamily="34" charset="0"/>
                <a:cs typeface="Times New Roman" panose="02020603050405020304" pitchFamily="18" charset="0"/>
              </a:rPr>
              <a:t>to create instability and identify two examples. </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Describe how countries use war to gain power over a situation and how they create </a:t>
            </a:r>
            <a:r>
              <a:rPr lang="en-ZA" sz="4200" b="1" dirty="0">
                <a:effectLst/>
                <a:latin typeface="Arial" panose="020B0604020202020204" pitchFamily="34" charset="0"/>
                <a:ea typeface="Calibri" panose="020F0502020204030204" pitchFamily="34" charset="0"/>
                <a:cs typeface="Times New Roman" panose="02020603050405020304" pitchFamily="18" charset="0"/>
              </a:rPr>
              <a:t>pretexts or excuses </a:t>
            </a:r>
            <a:r>
              <a:rPr lang="en-ZA" sz="4200" dirty="0">
                <a:effectLst/>
                <a:latin typeface="Arial" panose="020B0604020202020204" pitchFamily="34" charset="0"/>
                <a:ea typeface="Calibri" panose="020F0502020204030204" pitchFamily="34" charset="0"/>
                <a:cs typeface="Times New Roman" panose="02020603050405020304" pitchFamily="18" charset="0"/>
              </a:rPr>
              <a:t>for war.</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ZA" sz="4200" dirty="0">
                <a:effectLst/>
                <a:latin typeface="Arial" panose="020B0604020202020204" pitchFamily="34" charset="0"/>
                <a:ea typeface="Calibri" panose="020F0502020204030204" pitchFamily="34" charset="0"/>
                <a:cs typeface="Times New Roman" panose="02020603050405020304" pitchFamily="18" charset="0"/>
              </a:rPr>
              <a:t>Explain how the </a:t>
            </a:r>
            <a:r>
              <a:rPr lang="en-ZA" sz="4200" b="1" dirty="0">
                <a:effectLst/>
                <a:latin typeface="Arial" panose="020B0604020202020204" pitchFamily="34" charset="0"/>
                <a:ea typeface="Calibri" panose="020F0502020204030204" pitchFamily="34" charset="0"/>
                <a:cs typeface="Times New Roman" panose="02020603050405020304" pitchFamily="18" charset="0"/>
              </a:rPr>
              <a:t>Sarajevo incident </a:t>
            </a:r>
            <a:r>
              <a:rPr lang="en-ZA" sz="4200" dirty="0">
                <a:effectLst/>
                <a:latin typeface="Arial" panose="020B0604020202020204" pitchFamily="34" charset="0"/>
                <a:ea typeface="Calibri" panose="020F0502020204030204" pitchFamily="34" charset="0"/>
                <a:cs typeface="Times New Roman" panose="02020603050405020304" pitchFamily="18" charset="0"/>
              </a:rPr>
              <a:t>triggered the war and </a:t>
            </a:r>
            <a:r>
              <a:rPr lang="en-ZA" sz="4200" b="1" dirty="0">
                <a:effectLst/>
                <a:latin typeface="Arial" panose="020B0604020202020204" pitchFamily="34" charset="0"/>
                <a:ea typeface="Calibri" panose="020F0502020204030204" pitchFamily="34" charset="0"/>
                <a:cs typeface="Times New Roman" panose="02020603050405020304" pitchFamily="18" charset="0"/>
              </a:rPr>
              <a:t>use a timeline </a:t>
            </a:r>
            <a:r>
              <a:rPr lang="en-ZA" sz="4200" dirty="0">
                <a:effectLst/>
                <a:latin typeface="Arial" panose="020B0604020202020204" pitchFamily="34" charset="0"/>
                <a:ea typeface="Calibri" panose="020F0502020204030204" pitchFamily="34" charset="0"/>
                <a:cs typeface="Times New Roman" panose="02020603050405020304" pitchFamily="18" charset="0"/>
              </a:rPr>
              <a:t>to communicate this.</a:t>
            </a:r>
            <a:endParaRPr lang="en-ZA" sz="4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0050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35D82-D1F7-45E9-B77A-ABA4DA857BA7}"/>
              </a:ext>
            </a:extLst>
          </p:cNvPr>
          <p:cNvSpPr>
            <a:spLocks noGrp="1"/>
          </p:cNvSpPr>
          <p:nvPr>
            <p:ph type="title" idx="4294967295"/>
          </p:nvPr>
        </p:nvSpPr>
        <p:spPr>
          <a:xfrm>
            <a:off x="609600" y="5738192"/>
            <a:ext cx="9674088" cy="642730"/>
          </a:xfrm>
        </p:spPr>
        <p:txBody>
          <a:bodyPr>
            <a:normAutofit/>
          </a:bodyPr>
          <a:lstStyle/>
          <a:p>
            <a:r>
              <a:rPr lang="en-US" sz="2400" dirty="0"/>
              <a:t>Europe 1900-1913 </a:t>
            </a:r>
            <a:br>
              <a:rPr lang="en-US" dirty="0"/>
            </a:br>
            <a:r>
              <a:rPr lang="en-US" sz="1400" dirty="0" err="1">
                <a:latin typeface="Arial Narrow" panose="020B0606020202030204" pitchFamily="34" charset="0"/>
              </a:rPr>
              <a:t>Source:https</a:t>
            </a:r>
            <a:r>
              <a:rPr lang="en-US" sz="1400" dirty="0">
                <a:latin typeface="Arial Narrow" panose="020B0606020202030204" pitchFamily="34" charset="0"/>
              </a:rPr>
              <a:t>://upload.wikimedia.org/</a:t>
            </a:r>
            <a:r>
              <a:rPr lang="en-US" sz="1400" dirty="0" err="1">
                <a:latin typeface="Arial Narrow" panose="020B0606020202030204" pitchFamily="34" charset="0"/>
              </a:rPr>
              <a:t>wikipedia</a:t>
            </a:r>
            <a:r>
              <a:rPr lang="en-US" sz="1400" dirty="0">
                <a:latin typeface="Arial Narrow" panose="020B0606020202030204" pitchFamily="34" charset="0"/>
              </a:rPr>
              <a:t>/commons/thumb/2/26/Map_Europe_alliances_1914-en.svg/1200px-Map_Europe_alliances_1914-en.svg.png</a:t>
            </a:r>
            <a:endParaRPr lang="en-ZA" sz="1400" dirty="0">
              <a:latin typeface="Arial Narrow" panose="020B0606020202030204" pitchFamily="34" charset="0"/>
            </a:endParaRPr>
          </a:p>
        </p:txBody>
      </p:sp>
      <p:pic>
        <p:nvPicPr>
          <p:cNvPr id="2052" name="Picture 4" descr="Triple Entente - Wikipedia">
            <a:extLst>
              <a:ext uri="{FF2B5EF4-FFF2-40B4-BE49-F238E27FC236}">
                <a16:creationId xmlns:a16="http://schemas.microsoft.com/office/drawing/2014/main" id="{2A9E8542-62DE-44A7-99FD-F4C6A521B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47626"/>
            <a:ext cx="11820939" cy="569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7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BB62-777C-4A06-B618-3C6626BAD54E}"/>
              </a:ext>
            </a:extLst>
          </p:cNvPr>
          <p:cNvSpPr>
            <a:spLocks noGrp="1"/>
          </p:cNvSpPr>
          <p:nvPr>
            <p:ph type="title"/>
          </p:nvPr>
        </p:nvSpPr>
        <p:spPr>
          <a:xfrm>
            <a:off x="1097280" y="286603"/>
            <a:ext cx="10058400" cy="702305"/>
          </a:xfrm>
        </p:spPr>
        <p:txBody>
          <a:bodyPr>
            <a:normAutofit/>
          </a:bodyPr>
          <a:lstStyle/>
          <a:p>
            <a:r>
              <a:rPr lang="en-US" sz="4400" dirty="0"/>
              <a:t>BALANCE OF POWER</a:t>
            </a:r>
            <a:endParaRPr lang="en-ZA" sz="4400" dirty="0"/>
          </a:p>
        </p:txBody>
      </p:sp>
      <p:sp>
        <p:nvSpPr>
          <p:cNvPr id="3" name="Content Placeholder 2">
            <a:extLst>
              <a:ext uri="{FF2B5EF4-FFF2-40B4-BE49-F238E27FC236}">
                <a16:creationId xmlns:a16="http://schemas.microsoft.com/office/drawing/2014/main" id="{8B8793A6-319A-4FD8-BA11-44923F4D91A5}"/>
              </a:ext>
            </a:extLst>
          </p:cNvPr>
          <p:cNvSpPr>
            <a:spLocks noGrp="1"/>
          </p:cNvSpPr>
          <p:nvPr>
            <p:ph idx="1"/>
          </p:nvPr>
        </p:nvSpPr>
        <p:spPr>
          <a:xfrm>
            <a:off x="1097280" y="1881809"/>
            <a:ext cx="10058400" cy="4465982"/>
          </a:xfrm>
        </p:spPr>
        <p:txBody>
          <a:bodyPr>
            <a:normAutofit/>
          </a:bodyPr>
          <a:lstStyle/>
          <a:p>
            <a:r>
              <a:rPr lang="en-US" sz="2400" dirty="0"/>
              <a:t>Large </a:t>
            </a:r>
            <a:r>
              <a:rPr lang="en-US" sz="2400" b="1" dirty="0"/>
              <a:t>empires</a:t>
            </a:r>
            <a:r>
              <a:rPr lang="en-US" sz="2400" dirty="0"/>
              <a:t> competing for control and wealth  and had formed </a:t>
            </a:r>
            <a:r>
              <a:rPr lang="en-US" sz="2400" b="1" dirty="0"/>
              <a:t>alliances</a:t>
            </a:r>
            <a:r>
              <a:rPr lang="en-US" sz="2400" dirty="0"/>
              <a:t> to protect and strengthen their position</a:t>
            </a:r>
          </a:p>
          <a:p>
            <a:r>
              <a:rPr lang="en-US" sz="2400" dirty="0"/>
              <a:t>Strong nations outside of Europe (USA, China and Japan) preferred to stay </a:t>
            </a:r>
            <a:r>
              <a:rPr lang="en-US" sz="2400" b="1" dirty="0"/>
              <a:t>neutral</a:t>
            </a:r>
            <a:r>
              <a:rPr lang="en-US" sz="2400" dirty="0"/>
              <a:t> and not get involved</a:t>
            </a:r>
          </a:p>
          <a:p>
            <a:r>
              <a:rPr lang="en-US" sz="2400" b="1" dirty="0"/>
              <a:t>Power </a:t>
            </a:r>
            <a:r>
              <a:rPr lang="en-US" sz="2400" dirty="0"/>
              <a:t>seen by:</a:t>
            </a:r>
          </a:p>
          <a:p>
            <a:r>
              <a:rPr lang="en-US" sz="2400" dirty="0"/>
              <a:t>Who controlled the seas</a:t>
            </a:r>
          </a:p>
          <a:p>
            <a:r>
              <a:rPr lang="en-US" sz="2400" dirty="0"/>
              <a:t>Who had the most colonies </a:t>
            </a:r>
          </a:p>
          <a:p>
            <a:r>
              <a:rPr lang="en-US" sz="2400" dirty="0"/>
              <a:t>Who had the strongest military power</a:t>
            </a:r>
            <a:endParaRPr lang="en-ZA" sz="2400" dirty="0"/>
          </a:p>
        </p:txBody>
      </p:sp>
    </p:spTree>
    <p:extLst>
      <p:ext uri="{BB962C8B-B14F-4D97-AF65-F5344CB8AC3E}">
        <p14:creationId xmlns:p14="http://schemas.microsoft.com/office/powerpoint/2010/main" val="24182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E5ECA37-C458-4BA2-A090-D7A19E07B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{D9A5B964-06F2-4AE9-BDFD-EC0E8E2458A6}tf11429527_win32</Template>
  <TotalTime>1158</TotalTime>
  <Words>996</Words>
  <Application>Microsoft Office PowerPoint</Application>
  <PresentationFormat>Widescreen</PresentationFormat>
  <Paragraphs>100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Bookman Old Style</vt:lpstr>
      <vt:lpstr>Calibri</vt:lpstr>
      <vt:lpstr>Franklin Gothic Book</vt:lpstr>
      <vt:lpstr>1_RetrospectVTI</vt:lpstr>
      <vt:lpstr>CAUSES OF THE GREAT WAR</vt:lpstr>
      <vt:lpstr>PowerPoint Presentation</vt:lpstr>
      <vt:lpstr>WELCOME AND FINDING YOUR WAY</vt:lpstr>
      <vt:lpstr>WHAT WAS THE GREAT WAR?</vt:lpstr>
      <vt:lpstr>What was the war like?</vt:lpstr>
      <vt:lpstr>WHY WE STUDY WORLD WAR 1</vt:lpstr>
      <vt:lpstr>OUTCOMES: What you will learn in this unit.</vt:lpstr>
      <vt:lpstr>Europe 1900-1913  Source:https://upload.wikimedia.org/wikipedia/commons/thumb/2/26/Map_Europe_alliances_1914-en.svg/1200px-Map_Europe_alliances_1914-en.svg.png</vt:lpstr>
      <vt:lpstr>BALANCE OF POWER</vt:lpstr>
      <vt:lpstr>OTTOMAN EMPIRE</vt:lpstr>
      <vt:lpstr>RUSSIA</vt:lpstr>
      <vt:lpstr>AUSTRIA-HUNGARY</vt:lpstr>
      <vt:lpstr>GERMANY</vt:lpstr>
      <vt:lpstr>ITALY AND FRANCE</vt:lpstr>
      <vt:lpstr>GREAT BRITAIN</vt:lpstr>
      <vt:lpstr>LONGTERM CAUSES: MILITARISM</vt:lpstr>
      <vt:lpstr>LONGTERM CAUSES: ALLIANCES</vt:lpstr>
      <vt:lpstr>LONG TERM CAUSES: IMPERIALISM</vt:lpstr>
      <vt:lpstr>LONG TERM CAUSES: NATIONALISM</vt:lpstr>
      <vt:lpstr>LONG TERM CAUSES: INTERNAL UNREST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GREAT WAR</dc:title>
  <dc:creator>Johan Rich</dc:creator>
  <cp:lastModifiedBy>Johan Rich</cp:lastModifiedBy>
  <cp:revision>43</cp:revision>
  <dcterms:created xsi:type="dcterms:W3CDTF">2020-09-12T00:30:40Z</dcterms:created>
  <dcterms:modified xsi:type="dcterms:W3CDTF">2020-09-24T15:23:26Z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