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6"/>
  </p:notesMasterIdLst>
  <p:handoutMasterIdLst>
    <p:handoutMasterId r:id="rId17"/>
  </p:handoutMasterIdLst>
  <p:sldIdLst>
    <p:sldId id="348" r:id="rId2"/>
    <p:sldId id="393" r:id="rId3"/>
    <p:sldId id="398" r:id="rId4"/>
    <p:sldId id="396" r:id="rId5"/>
    <p:sldId id="394" r:id="rId6"/>
    <p:sldId id="395" r:id="rId7"/>
    <p:sldId id="397" r:id="rId8"/>
    <p:sldId id="399" r:id="rId9"/>
    <p:sldId id="400" r:id="rId10"/>
    <p:sldId id="402" r:id="rId11"/>
    <p:sldId id="403" r:id="rId12"/>
    <p:sldId id="401" r:id="rId13"/>
    <p:sldId id="404" r:id="rId14"/>
    <p:sldId id="405" r:id="rId15"/>
  </p:sldIdLst>
  <p:sldSz cx="12192000" cy="6858000"/>
  <p:notesSz cx="6858000" cy="9945688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9F16"/>
    <a:srgbClr val="1181AE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 autoAdjust="0"/>
    <p:restoredTop sz="89779" autoAdjust="0"/>
  </p:normalViewPr>
  <p:slideViewPr>
    <p:cSldViewPr>
      <p:cViewPr varScale="1">
        <p:scale>
          <a:sx n="65" d="100"/>
          <a:sy n="65" d="100"/>
        </p:scale>
        <p:origin x="9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952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2D058-9647-498D-80EE-CE627AFC868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E2FA5-B3E2-4FD0-82DC-30615C51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5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8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5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000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E2B0-FEF2-4C8F-90A4-46C9D72643E3}" type="datetime1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SlideModel.com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356354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 smtClean="0"/>
              <a:pPr/>
              <a:t>‹#›</a:t>
            </a:fld>
            <a:endParaRPr lang="es-UY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0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8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7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7/30/2020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3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9" r:id="rId10"/>
    <p:sldLayoutId id="2147483760" r:id="rId11"/>
    <p:sldLayoutId id="2147483761" r:id="rId12"/>
    <p:sldLayoutId id="2147483762" r:id="rId13"/>
    <p:sldLayoutId id="2147483765" r:id="rId14"/>
    <p:sldLayoutId id="2147483768" r:id="rId15"/>
  </p:sldLayoutIdLst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8" y="4800600"/>
            <a:ext cx="6856412" cy="15569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445" y="5030974"/>
            <a:ext cx="10293225" cy="193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4799" b="1" kern="0" cap="all" dirty="0">
                <a:solidFill>
                  <a:prstClr val="whit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settlements</a:t>
            </a:r>
          </a:p>
          <a:p>
            <a:pPr defTabSz="914126"/>
            <a:r>
              <a:rPr lang="en-US" sz="3599" b="1" kern="0" cap="all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Grade 8 geography – </a:t>
            </a:r>
            <a:r>
              <a:rPr lang="en-US" sz="3599" b="1" kern="0" cap="all" dirty="0" err="1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mr</a:t>
            </a:r>
            <a:r>
              <a:rPr lang="en-US" sz="3599" b="1" kern="0" cap="all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 rich</a:t>
            </a:r>
          </a:p>
          <a:p>
            <a:pPr defTabSz="914126"/>
            <a:endParaRPr lang="en-US" sz="3599" b="1" cap="all" dirty="0">
              <a:solidFill>
                <a:schemeClr val="accent4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80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6C3A-9A2F-4405-BB34-AC5218A2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GROWTH OF BUILT UP AREAS IN JOHANNESBURG</a:t>
            </a:r>
          </a:p>
        </p:txBody>
      </p:sp>
      <p:pic>
        <p:nvPicPr>
          <p:cNvPr id="6" name="Picture 2" descr="Areal growth of Johannesburg and central Witwatersrand 1900 -1992 ...">
            <a:extLst>
              <a:ext uri="{FF2B5EF4-FFF2-40B4-BE49-F238E27FC236}">
                <a16:creationId xmlns:a16="http://schemas.microsoft.com/office/drawing/2014/main" id="{C61E09CD-F199-4259-B3FC-99ABF3884B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249004"/>
            <a:ext cx="8915401" cy="492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8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F927-1006-458C-989E-C012C78F1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POPULATION GROWTH IN JOHANNESBURG OVER A CENTURY</a:t>
            </a:r>
          </a:p>
        </p:txBody>
      </p:sp>
      <p:pic>
        <p:nvPicPr>
          <p:cNvPr id="3074" name="Picture 2" descr="5 Johannesburg: A city and metropolitan area in transformation">
            <a:extLst>
              <a:ext uri="{FF2B5EF4-FFF2-40B4-BE49-F238E27FC236}">
                <a16:creationId xmlns:a16="http://schemas.microsoft.com/office/drawing/2014/main" id="{0B2494BB-3529-4A2F-98F4-C193FC7B87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985723"/>
            <a:ext cx="7848600" cy="53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51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02D4-3070-403A-92BE-A9FC31BC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IS LAND USED IN 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9579D-BABC-4DB1-AA99-8B1D3F51B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dirty="0"/>
              <a:t>An area where land is used for a special purpose is called a </a:t>
            </a:r>
            <a:r>
              <a:rPr lang="en-ZA" b="1" dirty="0"/>
              <a:t>land use zone.</a:t>
            </a:r>
          </a:p>
          <a:p>
            <a:r>
              <a:rPr lang="en-ZA" b="1" dirty="0"/>
              <a:t>Central business district (CBD)</a:t>
            </a:r>
          </a:p>
          <a:p>
            <a:r>
              <a:rPr lang="en-ZA" b="1" dirty="0"/>
              <a:t>Commercial centres and shopping malls</a:t>
            </a:r>
          </a:p>
          <a:p>
            <a:r>
              <a:rPr lang="en-ZA" b="1" dirty="0"/>
              <a:t>Industrial zones – </a:t>
            </a:r>
            <a:r>
              <a:rPr lang="en-ZA" dirty="0"/>
              <a:t>light and heavy industries</a:t>
            </a:r>
          </a:p>
          <a:p>
            <a:r>
              <a:rPr lang="en-ZA" b="1" dirty="0"/>
              <a:t>Services and recreation – </a:t>
            </a:r>
            <a:r>
              <a:rPr lang="en-ZA" dirty="0"/>
              <a:t>libraries, hospitals, schools etc.</a:t>
            </a:r>
          </a:p>
          <a:p>
            <a:r>
              <a:rPr lang="en-ZA" b="1" dirty="0"/>
              <a:t>Residential </a:t>
            </a:r>
            <a:r>
              <a:rPr lang="en-ZA" dirty="0"/>
              <a:t>– low, middle and high income / density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410232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1BAA-118F-494E-B57F-6B67CC31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RURAL SETTLEMENTS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AFCC4-2CF5-424C-B2F7-2C7340584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dirty="0"/>
              <a:t>These are smaller settlements linked to producing food or exploiting natural products. They can range in size from single farms or homesteads to small towns.</a:t>
            </a:r>
          </a:p>
          <a:p>
            <a:pPr marL="0" indent="0">
              <a:buNone/>
            </a:pPr>
            <a:r>
              <a:rPr lang="en-ZA" dirty="0"/>
              <a:t>Main types:</a:t>
            </a:r>
          </a:p>
          <a:p>
            <a:r>
              <a:rPr lang="en-ZA" dirty="0"/>
              <a:t>Farming</a:t>
            </a:r>
          </a:p>
          <a:p>
            <a:r>
              <a:rPr lang="en-ZA" dirty="0"/>
              <a:t>Fishing</a:t>
            </a:r>
          </a:p>
          <a:p>
            <a:r>
              <a:rPr lang="en-ZA" dirty="0"/>
              <a:t>Forestry or nature conservation</a:t>
            </a:r>
          </a:p>
          <a:p>
            <a:r>
              <a:rPr lang="en-ZA" dirty="0"/>
              <a:t>Mining</a:t>
            </a:r>
          </a:p>
        </p:txBody>
      </p:sp>
    </p:spTree>
    <p:extLst>
      <p:ext uri="{BB962C8B-B14F-4D97-AF65-F5344CB8AC3E}">
        <p14:creationId xmlns:p14="http://schemas.microsoft.com/office/powerpoint/2010/main" val="188875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7B06C-042A-4D4F-88C6-570325303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SOME QUESTIONS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BE33E-5FE0-4594-91E5-58A1AFAC0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Why are people moving away from rural areas to cities?</a:t>
            </a:r>
          </a:p>
          <a:p>
            <a:r>
              <a:rPr lang="en-ZA" dirty="0"/>
              <a:t>Why could this become a problem for rural areas?</a:t>
            </a:r>
          </a:p>
          <a:p>
            <a:r>
              <a:rPr lang="en-ZA" dirty="0"/>
              <a:t>What can be done to attract people to settle in rural areas?</a:t>
            </a:r>
          </a:p>
          <a:p>
            <a:r>
              <a:rPr lang="en-ZA" dirty="0"/>
              <a:t>What problems could it pose for cities?</a:t>
            </a:r>
          </a:p>
          <a:p>
            <a:r>
              <a:rPr lang="en-ZA" dirty="0"/>
              <a:t>Why is it important to avoid the development of informal settlements?</a:t>
            </a:r>
          </a:p>
        </p:txBody>
      </p:sp>
    </p:spTree>
    <p:extLst>
      <p:ext uri="{BB962C8B-B14F-4D97-AF65-F5344CB8AC3E}">
        <p14:creationId xmlns:p14="http://schemas.microsoft.com/office/powerpoint/2010/main" val="26447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65C85-84C5-4862-AF9C-1278A3D2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0F042-F489-47FD-8D84-72677F8DF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38426"/>
            <a:ext cx="11430000" cy="544493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ZA" sz="3200" dirty="0" err="1"/>
              <a:t>ikasi</a:t>
            </a:r>
            <a:r>
              <a:rPr lang="en-ZA" sz="3200" dirty="0"/>
              <a:t> </a:t>
            </a:r>
            <a:r>
              <a:rPr lang="en-ZA" sz="3200" dirty="0" err="1"/>
              <a:t>yethu</a:t>
            </a:r>
            <a:r>
              <a:rPr lang="en-ZA" sz="3200" dirty="0"/>
              <a:t>, my </a:t>
            </a:r>
            <a:r>
              <a:rPr lang="en-ZA" sz="3200" dirty="0" err="1"/>
              <a:t>dorp</a:t>
            </a:r>
            <a:r>
              <a:rPr lang="en-ZA" sz="3200" dirty="0"/>
              <a:t>, my </a:t>
            </a:r>
            <a:r>
              <a:rPr lang="en-ZA" sz="3200" dirty="0" err="1"/>
              <a:t>pozzie</a:t>
            </a:r>
            <a:r>
              <a:rPr lang="en-ZA" sz="3200" dirty="0"/>
              <a:t>, our town, </a:t>
            </a:r>
            <a:r>
              <a:rPr lang="en-ZA" sz="3200" dirty="0" err="1"/>
              <a:t>loksheni</a:t>
            </a:r>
            <a:r>
              <a:rPr lang="en-ZA" sz="3200" dirty="0"/>
              <a:t>, </a:t>
            </a:r>
            <a:r>
              <a:rPr lang="en-ZA" sz="3200" dirty="0" err="1"/>
              <a:t>ilali</a:t>
            </a:r>
            <a:r>
              <a:rPr lang="en-ZA" sz="3200" dirty="0"/>
              <a:t> yam</a:t>
            </a:r>
          </a:p>
          <a:p>
            <a:pPr marL="0" indent="0" algn="ctr">
              <a:buNone/>
            </a:pPr>
            <a:endParaRPr lang="en-ZA" sz="3200" dirty="0"/>
          </a:p>
          <a:p>
            <a:pPr marL="0" indent="0">
              <a:buNone/>
            </a:pPr>
            <a:r>
              <a:rPr lang="en-ZA" sz="3200" dirty="0">
                <a:solidFill>
                  <a:srgbClr val="FF0000"/>
                </a:solidFill>
              </a:rPr>
              <a:t>Everywhere people have made places to stay and work and we call these settlements. One of the very first things God did for mankind was to make a “place”, the garden of Eden, for them. This unit will look more closely at these.</a:t>
            </a:r>
          </a:p>
          <a:p>
            <a:pPr marL="0" indent="0">
              <a:buNone/>
            </a:pPr>
            <a:endParaRPr lang="en-ZA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ZA" sz="3200" u="sng" dirty="0"/>
              <a:t>Key questions</a:t>
            </a:r>
          </a:p>
          <a:p>
            <a:pPr marL="0" indent="0">
              <a:buNone/>
            </a:pPr>
            <a:r>
              <a:rPr lang="en-ZA" sz="3200" dirty="0"/>
              <a:t>What makes people settle where they do?</a:t>
            </a:r>
          </a:p>
          <a:p>
            <a:pPr marL="0" indent="0">
              <a:buNone/>
            </a:pPr>
            <a:r>
              <a:rPr lang="en-ZA" sz="3200" dirty="0"/>
              <a:t>Are there different kinds of settlements?</a:t>
            </a:r>
          </a:p>
          <a:p>
            <a:pPr marL="0" indent="0">
              <a:buNone/>
            </a:pPr>
            <a:r>
              <a:rPr lang="en-ZA" sz="3200" dirty="0"/>
              <a:t>How are settlements affected by the way people are using the land?</a:t>
            </a:r>
          </a:p>
          <a:p>
            <a:pPr marL="0" indent="0">
              <a:buNone/>
            </a:pPr>
            <a:r>
              <a:rPr lang="en-ZA" sz="3200" dirty="0"/>
              <a:t>What problems is the world facing relating to settlements and what solutions are there?</a:t>
            </a:r>
          </a:p>
          <a:p>
            <a:pPr marL="0" indent="0">
              <a:buNone/>
            </a:pPr>
            <a:r>
              <a:rPr lang="en-Z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7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CD1A-EBB0-422E-AD48-B78B523C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LEARNING OUTCOMES FOR THIS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F7159-FD2E-4177-AC0F-DAEA12B49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10972801" cy="5562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ZA" sz="3400" dirty="0"/>
              <a:t>At the end of this module  you will be able to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ZA" dirty="0"/>
              <a:t>Explain what a settlement is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ZA" dirty="0"/>
              <a:t>Give six reasons why settlements form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ZA" dirty="0"/>
              <a:t>Identify examples of each type of settlement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ZA" dirty="0"/>
              <a:t>Explain what push and pull migratory factors are and give examples of each in drawing people to move into cities.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ZA" dirty="0"/>
              <a:t>Explain what led to the formation of a large settlement in Johannesburg.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ZA" dirty="0"/>
              <a:t>Explain what </a:t>
            </a:r>
            <a:r>
              <a:rPr lang="en-ZA" i="1" dirty="0"/>
              <a:t>urbanisation</a:t>
            </a:r>
            <a:r>
              <a:rPr lang="en-ZA" dirty="0"/>
              <a:t> is and how it affects people’s lives.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ZA" dirty="0"/>
              <a:t>Extract information from statistics and reflect trends visually using a graph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ZA" dirty="0"/>
              <a:t>Discuss six types of land use zones in an urban area.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ZA" dirty="0"/>
              <a:t>Locate and describe land use zones on a map of an urban area and explain why they are probably located where they are.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ZA" dirty="0"/>
              <a:t>Explain ways in which God makes us move / change where we are or stay where we are physically and spiritually and reasons why He does so.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ZA" dirty="0"/>
              <a:t>Apply the theory learned to analyse </a:t>
            </a:r>
            <a:r>
              <a:rPr lang="en-ZA" dirty="0" err="1"/>
              <a:t>Gonubie</a:t>
            </a:r>
            <a:r>
              <a:rPr lang="en-ZA" dirty="0"/>
              <a:t> as a settlement.</a:t>
            </a:r>
          </a:p>
          <a:p>
            <a:pPr marL="0" indent="0">
              <a:buNone/>
            </a:pP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08520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B3BE-D75A-4248-BE2E-CF7C4184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ACTIVITY 1 – LEARNING FROM A SATELLITE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6E9F9-6FC6-4A3B-BF90-0E6FD2EE6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/>
              <a:t>In this activity you will be introduced to satellite imagery and you will use the information from an image to identify patterns of where people and settlements are located on earth.</a:t>
            </a:r>
          </a:p>
          <a:p>
            <a:pPr marL="0" indent="0">
              <a:buNone/>
            </a:pPr>
            <a:r>
              <a:rPr lang="en-ZA" dirty="0"/>
              <a:t>You will begin to think about possible reasons why people form settlements where they do.</a:t>
            </a:r>
          </a:p>
          <a:p>
            <a:pPr marL="0" indent="0">
              <a:buNone/>
            </a:pPr>
            <a:r>
              <a:rPr lang="en-ZA" dirty="0"/>
              <a:t>You will begin trying to formulate your own definitions for key terms</a:t>
            </a:r>
          </a:p>
        </p:txBody>
      </p:sp>
    </p:spTree>
    <p:extLst>
      <p:ext uri="{BB962C8B-B14F-4D97-AF65-F5344CB8AC3E}">
        <p14:creationId xmlns:p14="http://schemas.microsoft.com/office/powerpoint/2010/main" val="21670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D1FD9-819A-41D3-83F9-2408747B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WHERE IN THE WORLD IS EVERYBODY?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DE22D-8C24-4A48-80ED-2AC62955D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38427"/>
            <a:ext cx="10972801" cy="5379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ZA" dirty="0"/>
              <a:t>Study the satellite image below then answer the questions on the next slide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 descr="Africa At Night Satellite Image Of Earth At Night High-Res Stock ...">
            <a:extLst>
              <a:ext uri="{FF2B5EF4-FFF2-40B4-BE49-F238E27FC236}">
                <a16:creationId xmlns:a16="http://schemas.microsoft.com/office/drawing/2014/main" id="{C0A586BF-C71A-4252-9B01-A906E2C6EA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59195"/>
            <a:ext cx="6858000" cy="4906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71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F3289-3E9D-4CC3-BBE8-36289F4A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QUESTIONS ABOUT THE SATELLITE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7CA91-CA0E-48EA-A046-9304D4B4C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38426"/>
            <a:ext cx="10972801" cy="5262374"/>
          </a:xfrm>
        </p:spPr>
        <p:txBody>
          <a:bodyPr>
            <a:normAutofit fontScale="92500" lnSpcReduction="1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ZA" dirty="0"/>
              <a:t>What is a satellite image?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ZA" dirty="0"/>
              <a:t>What time of the day is it in the areas shown in the image?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ZA" dirty="0"/>
              <a:t>Why are some areas brightly lit up?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ZA" dirty="0"/>
              <a:t>What does this suggest about settlement patterns?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ZA" dirty="0"/>
              <a:t>Which areas are most lit up in South Africa? Are these mostly urban or rural areas?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ZA" dirty="0"/>
              <a:t>Give possible reasons why some areas are completely dark?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ZA" dirty="0"/>
              <a:t>Write your own working definition for the term “settlement”</a:t>
            </a:r>
          </a:p>
          <a:p>
            <a:pPr marL="742950" lvl="0" indent="-742950">
              <a:buFont typeface="+mj-lt"/>
              <a:buAutoNum type="arabicPeriod"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7980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6254D-F62D-422A-AFEB-493ED8D2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ACTIVITY 2 – REASONS FOR SETTLEMENT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B2867-A1AC-42DC-8AFF-322F52F5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3626"/>
            <a:ext cx="10972801" cy="13761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ZA" sz="5100" dirty="0"/>
              <a:t>Examine the picture below then make two lists: all the positive reasons why people might choose to build a settlement there , and all the negative reasons against settling there.</a:t>
            </a:r>
          </a:p>
          <a:p>
            <a:pPr marL="0" indent="0">
              <a:buNone/>
            </a:pPr>
            <a:endParaRPr lang="en-ZA" sz="5100" dirty="0"/>
          </a:p>
          <a:p>
            <a:pPr marL="0" indent="0">
              <a:buNone/>
            </a:pPr>
            <a:endParaRPr lang="en-ZA" sz="5100" dirty="0"/>
          </a:p>
          <a:p>
            <a:pPr marL="0" indent="0">
              <a:buNone/>
            </a:pPr>
            <a:endParaRPr lang="en-ZA" sz="5100" dirty="0"/>
          </a:p>
          <a:p>
            <a:pPr marL="0" indent="0">
              <a:buNone/>
            </a:pPr>
            <a:endParaRPr lang="en-ZA" sz="5100" dirty="0"/>
          </a:p>
          <a:p>
            <a:pPr marL="0" indent="0">
              <a:buNone/>
            </a:pPr>
            <a:endParaRPr lang="en-ZA" sz="5100" dirty="0"/>
          </a:p>
          <a:p>
            <a:pPr marL="0" indent="0">
              <a:buNone/>
            </a:pPr>
            <a:endParaRPr lang="en-ZA" sz="5100" dirty="0"/>
          </a:p>
          <a:p>
            <a:pPr marL="0" indent="0">
              <a:buNone/>
            </a:pPr>
            <a:endParaRPr lang="en-ZA" sz="5100" dirty="0"/>
          </a:p>
          <a:p>
            <a:pPr marL="0" indent="0">
              <a:buNone/>
            </a:pPr>
            <a:endParaRPr lang="en-ZA" sz="5100" dirty="0"/>
          </a:p>
          <a:p>
            <a:pPr marL="0" indent="0">
              <a:buNone/>
            </a:pPr>
            <a:endParaRPr lang="en-ZA" sz="5100" dirty="0"/>
          </a:p>
          <a:p>
            <a:pPr marL="0" indent="0">
              <a:buNone/>
            </a:pPr>
            <a:endParaRPr lang="en-ZA" sz="5100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AutoShape 2" descr="factors affecting location | factors affecting settlements | settlement geography">
            <a:extLst>
              <a:ext uri="{FF2B5EF4-FFF2-40B4-BE49-F238E27FC236}">
                <a16:creationId xmlns:a16="http://schemas.microsoft.com/office/drawing/2014/main" id="{A6A7E793-030A-40C1-9317-798FA00D18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6" name="AutoShape 4" descr="factors affecting location | factors affecting settlements | settlement geography">
            <a:extLst>
              <a:ext uri="{FF2B5EF4-FFF2-40B4-BE49-F238E27FC236}">
                <a16:creationId xmlns:a16="http://schemas.microsoft.com/office/drawing/2014/main" id="{B00E495A-69B4-4B2F-9661-E2B01571F1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7DC848-DB7E-421A-8FB7-2ED956DDFE08}"/>
              </a:ext>
            </a:extLst>
          </p:cNvPr>
          <p:cNvSpPr txBox="1">
            <a:spLocks/>
          </p:cNvSpPr>
          <p:nvPr/>
        </p:nvSpPr>
        <p:spPr>
          <a:xfrm>
            <a:off x="-815304" y="-960802"/>
            <a:ext cx="3223191" cy="965376"/>
          </a:xfrm>
          <a:prstGeom prst="rect">
            <a:avLst/>
          </a:prstGeom>
        </p:spPr>
        <p:txBody>
          <a:bodyPr vert="horz" lIns="91436" tIns="45718" rIns="91436" bIns="45718" rtlCol="0">
            <a:normAutofit fontScale="25000" lnSpcReduction="20000"/>
          </a:bodyPr>
          <a:lstStyle>
            <a:lvl1pPr marL="457067" indent="-457067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311" indent="-380889" algn="l" defTabSz="121884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555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2979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400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1822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244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666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089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sz="5100"/>
              <a:t>Examine the picture below then make two lists: all the positive reasons why people might choose to build a settlement there , and all the negative reasons against settling there.</a:t>
            </a:r>
          </a:p>
          <a:p>
            <a:pPr marL="0" indent="0">
              <a:buFont typeface="Arial" pitchFamily="34" charset="0"/>
              <a:buNone/>
            </a:pPr>
            <a:endParaRPr lang="en-ZA" sz="5100"/>
          </a:p>
          <a:p>
            <a:pPr marL="0" indent="0">
              <a:buFont typeface="Arial" pitchFamily="34" charset="0"/>
              <a:buNone/>
            </a:pPr>
            <a:endParaRPr lang="en-ZA" sz="5100"/>
          </a:p>
          <a:p>
            <a:pPr marL="0" indent="0">
              <a:buFont typeface="Arial" pitchFamily="34" charset="0"/>
              <a:buNone/>
            </a:pPr>
            <a:endParaRPr lang="en-ZA"/>
          </a:p>
          <a:p>
            <a:pPr marL="0" indent="0">
              <a:buFont typeface="Arial" pitchFamily="34" charset="0"/>
              <a:buNone/>
            </a:pPr>
            <a:endParaRPr lang="en-ZA" dirty="0"/>
          </a:p>
        </p:txBody>
      </p:sp>
      <p:sp>
        <p:nvSpPr>
          <p:cNvPr id="10" name="AutoShape 4" descr="factors affecting location | factors affecting settlements | settlement geography">
            <a:extLst>
              <a:ext uri="{FF2B5EF4-FFF2-40B4-BE49-F238E27FC236}">
                <a16:creationId xmlns:a16="http://schemas.microsoft.com/office/drawing/2014/main" id="{6D8B351B-069C-43E7-BEE5-CE8BAFB8A1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3900" y="2442974"/>
            <a:ext cx="10744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3" name="AutoShape 6" descr="factors affecting location | factors affecting settlements | settlement geography">
            <a:extLst>
              <a:ext uri="{FF2B5EF4-FFF2-40B4-BE49-F238E27FC236}">
                <a16:creationId xmlns:a16="http://schemas.microsoft.com/office/drawing/2014/main" id="{A778D3D6-F6B2-4280-9126-49B2DD086E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9C7F8C-636F-46F7-86AB-481656790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11201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8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A774-B338-4EE2-9CC1-900FFA9B4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REASONS FOR FORMATION OF SETTLEMENTS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F73F1-95E7-4356-9D52-55DADA297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sz="2800" dirty="0"/>
              <a:t>Settlements are established for many different reasons and as time passes they often develop additional purposes</a:t>
            </a:r>
          </a:p>
          <a:p>
            <a:r>
              <a:rPr lang="en-ZA" sz="2800" dirty="0"/>
              <a:t>Administrative- </a:t>
            </a:r>
            <a:r>
              <a:rPr lang="en-ZA" sz="2800" dirty="0" err="1"/>
              <a:t>e.g</a:t>
            </a:r>
            <a:r>
              <a:rPr lang="en-ZA" sz="2800" dirty="0"/>
              <a:t> courts or capitals</a:t>
            </a:r>
          </a:p>
          <a:p>
            <a:r>
              <a:rPr lang="en-ZA" sz="2800" dirty="0"/>
              <a:t>Commercial – e.g. trade or distribution of goods, market towns</a:t>
            </a:r>
          </a:p>
          <a:p>
            <a:r>
              <a:rPr lang="en-ZA" sz="2800" dirty="0"/>
              <a:t>Military – e.g. camps. Forts</a:t>
            </a:r>
          </a:p>
          <a:p>
            <a:r>
              <a:rPr lang="en-ZA" sz="2800" dirty="0"/>
              <a:t>Agricultural – the climate or conditions are ideal for certain crops</a:t>
            </a:r>
          </a:p>
          <a:p>
            <a:r>
              <a:rPr lang="en-ZA" sz="2800" dirty="0"/>
              <a:t>Transport – e.g. airports, harbours or rail links</a:t>
            </a:r>
          </a:p>
          <a:p>
            <a:r>
              <a:rPr lang="en-ZA" sz="2800" dirty="0"/>
              <a:t>Tourism or education – e.g. A university town or a holiday resort</a:t>
            </a:r>
          </a:p>
          <a:p>
            <a:r>
              <a:rPr lang="en-ZA" sz="2800" dirty="0"/>
              <a:t>Religious or ceremonial – e.g. a shrine or sacred place or a temple</a:t>
            </a:r>
          </a:p>
          <a:p>
            <a:r>
              <a:rPr lang="en-ZA" sz="2800" dirty="0"/>
              <a:t>Industry or mining – e.g. A coal mining area or somewhere like Detroit where cars were manufactured</a:t>
            </a:r>
          </a:p>
        </p:txBody>
      </p:sp>
    </p:spTree>
    <p:extLst>
      <p:ext uri="{BB962C8B-B14F-4D97-AF65-F5344CB8AC3E}">
        <p14:creationId xmlns:p14="http://schemas.microsoft.com/office/powerpoint/2010/main" val="395541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3398D-9DFF-4DED-AA4A-08B0AC40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WHY PEOPLE MOVE FROM ONE SETTLEMENT TO ANOTHER</a:t>
            </a:r>
          </a:p>
        </p:txBody>
      </p:sp>
      <p:pic>
        <p:nvPicPr>
          <p:cNvPr id="1026" name="Picture 2" descr="some push and pull factors for migration | Ap human geography, 7th ...">
            <a:extLst>
              <a:ext uri="{FF2B5EF4-FFF2-40B4-BE49-F238E27FC236}">
                <a16:creationId xmlns:a16="http://schemas.microsoft.com/office/drawing/2014/main" id="{7A2273E7-E101-44CE-AA47-DDAC6E97CE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10363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61982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14486</TotalTime>
  <Words>831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Calibri</vt:lpstr>
      <vt:lpstr>7_Office Theme</vt:lpstr>
      <vt:lpstr>PowerPoint Presentation</vt:lpstr>
      <vt:lpstr>INTRODUCTION</vt:lpstr>
      <vt:lpstr>LEARNING OUTCOMES FOR THIS MODULE</vt:lpstr>
      <vt:lpstr>ACTIVITY 1 – LEARNING FROM A SATELLITE IMAGE</vt:lpstr>
      <vt:lpstr>WHERE IN THE WORLD IS EVERYBODY?</vt:lpstr>
      <vt:lpstr>QUESTIONS ABOUT THE SATELLITE IMAGE</vt:lpstr>
      <vt:lpstr>ACTIVITY 2 – REASONS FOR SETTLEMENT</vt:lpstr>
      <vt:lpstr>REASONS FOR FORMATION OF SETTLEMENTS</vt:lpstr>
      <vt:lpstr>WHY PEOPLE MOVE FROM ONE SETTLEMENT TO ANOTHER</vt:lpstr>
      <vt:lpstr>THE GROWTH OF BUILT UP AREAS IN JOHANNESBURG</vt:lpstr>
      <vt:lpstr>POPULATION GROWTH IN JOHANNESBURG OVER A CENTURY</vt:lpstr>
      <vt:lpstr>HOW IS LAND USED IN CITIES</vt:lpstr>
      <vt:lpstr>RURAL SETTLEMENTS</vt:lpstr>
      <vt:lpstr>SOME QUESTIONS TO THINK ABOUT</vt:lpstr>
    </vt:vector>
  </TitlesOfParts>
  <Manager>SlideModel</Manager>
  <Company>SlideModel</Company>
  <LinksUpToDate>false</LinksUpToDate>
  <SharedDoc>false</SharedDoc>
  <HyperlinkBase>http://slidemodel.com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Free PowerPoint Templates</dc:title>
  <dc:subject>Template</dc:subject>
  <dc:creator>SlideModel</dc:creator>
  <cp:keywords>PowerPoint, Free PowerPoint Templates, SlideModel, Presentations, Designs, Clipart</cp:keywords>
  <dc:description>Download This FREE PowerPoint Templates at http://slidemodel.com</dc:description>
  <cp:lastModifiedBy>Johan Rich</cp:lastModifiedBy>
  <cp:revision>188</cp:revision>
  <cp:lastPrinted>2020-07-30T07:14:07Z</cp:lastPrinted>
  <dcterms:created xsi:type="dcterms:W3CDTF">2013-09-12T13:05:01Z</dcterms:created>
  <dcterms:modified xsi:type="dcterms:W3CDTF">2020-07-30T11:29:58Z</dcterms:modified>
  <cp:category>Presentations, Business Presentations, Free PowerPoint Templates</cp:category>
  <cp:contentStatus>Template</cp:contentStatus>
</cp:coreProperties>
</file>