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62" r:id="rId6"/>
    <p:sldId id="263" r:id="rId7"/>
    <p:sldId id="264" r:id="rId8"/>
    <p:sldId id="265" r:id="rId9"/>
    <p:sldId id="266" r:id="rId10"/>
    <p:sldId id="267"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19" autoAdjust="0"/>
  </p:normalViewPr>
  <p:slideViewPr>
    <p:cSldViewPr snapToGrid="0">
      <p:cViewPr varScale="1">
        <p:scale>
          <a:sx n="72" d="100"/>
          <a:sy n="72" d="100"/>
        </p:scale>
        <p:origin x="6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Lorem ipsum dolor sit amet, consectetuer adipiscing elit.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Nunc viverra imperdiet enim. Fusce est. Vivamus a tellus.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Pellentesque habitant morbi tristique senectus et netus.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Lorem ipsum dolor sit amet, consectetuer adipiscing elit. </a:t>
          </a:r>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Nunc viverra imperdiet enim. Fusce est. Vivamus a tellus.</a:t>
          </a:r>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Pellentesque habitant morbi tristique senectus et netus.</a:t>
          </a:r>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7/14/2020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7/14/2020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7/14/2020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7/14/2020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7/14/2020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River rejuvenation</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Grade 12 Geography – </a:t>
            </a:r>
            <a:r>
              <a:rPr lang="en-US" dirty="0" err="1">
                <a:solidFill>
                  <a:schemeClr val="tx1"/>
                </a:solidFill>
              </a:rPr>
              <a:t>Mr</a:t>
            </a:r>
            <a:r>
              <a:rPr lang="en-US" dirty="0">
                <a:solidFill>
                  <a:schemeClr val="tx1"/>
                </a:solidFill>
              </a:rPr>
              <a:t> </a:t>
            </a:r>
            <a:r>
              <a:rPr lang="en-US" dirty="0" err="1">
                <a:solidFill>
                  <a:schemeClr val="tx1"/>
                </a:solidFill>
              </a:rPr>
              <a:t>RIch</a:t>
            </a:r>
            <a:endParaRPr lang="en-US"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F990-91F4-4214-BEE2-F23B60E38BDC}"/>
              </a:ext>
            </a:extLst>
          </p:cNvPr>
          <p:cNvSpPr>
            <a:spLocks noGrp="1"/>
          </p:cNvSpPr>
          <p:nvPr>
            <p:ph type="title"/>
          </p:nvPr>
        </p:nvSpPr>
        <p:spPr>
          <a:xfrm>
            <a:off x="1066800" y="642594"/>
            <a:ext cx="10058400" cy="907910"/>
          </a:xfrm>
        </p:spPr>
        <p:txBody>
          <a:bodyPr>
            <a:normAutofit/>
          </a:bodyPr>
          <a:lstStyle/>
          <a:p>
            <a:r>
              <a:rPr lang="en-ZA" sz="3200" b="1" dirty="0"/>
              <a:t>What is river “rejuvenation”?</a:t>
            </a:r>
          </a:p>
        </p:txBody>
      </p:sp>
      <p:sp>
        <p:nvSpPr>
          <p:cNvPr id="3" name="Content Placeholder 2">
            <a:extLst>
              <a:ext uri="{FF2B5EF4-FFF2-40B4-BE49-F238E27FC236}">
                <a16:creationId xmlns:a16="http://schemas.microsoft.com/office/drawing/2014/main" id="{F4C6944C-8CA3-493E-AD80-FDCBF607C6BD}"/>
              </a:ext>
            </a:extLst>
          </p:cNvPr>
          <p:cNvSpPr>
            <a:spLocks noGrp="1"/>
          </p:cNvSpPr>
          <p:nvPr>
            <p:ph idx="1"/>
          </p:nvPr>
        </p:nvSpPr>
        <p:spPr>
          <a:xfrm>
            <a:off x="728871" y="1550504"/>
            <a:ext cx="11065564" cy="3849624"/>
          </a:xfrm>
        </p:spPr>
        <p:txBody>
          <a:bodyPr>
            <a:noAutofit/>
          </a:bodyPr>
          <a:lstStyle/>
          <a:p>
            <a:r>
              <a:rPr lang="en-ZA" sz="2000" dirty="0">
                <a:solidFill>
                  <a:srgbClr val="FF0000"/>
                </a:solidFill>
                <a:latin typeface="Cambria" panose="02040503050406030204" pitchFamily="18" charset="0"/>
                <a:ea typeface="Cambria" panose="02040503050406030204" pitchFamily="18" charset="0"/>
                <a:cs typeface="Arial" panose="020B0604020202020204" pitchFamily="34" charset="0"/>
              </a:rPr>
              <a:t>After you have completed this slide you will be able to define “river rejuvenation” and relate the concept to the concept of “river grading”.</a:t>
            </a:r>
          </a:p>
          <a:p>
            <a:r>
              <a:rPr lang="en-ZA" sz="2000" dirty="0">
                <a:latin typeface="Cambria" panose="02040503050406030204" pitchFamily="18" charset="0"/>
                <a:ea typeface="Cambria" panose="02040503050406030204" pitchFamily="18" charset="0"/>
                <a:cs typeface="Arial" panose="020B0604020202020204" pitchFamily="34" charset="0"/>
              </a:rPr>
              <a:t>Rejuvenation comes from the Latin word for youth and it means literally to be made young again.</a:t>
            </a:r>
          </a:p>
          <a:p>
            <a:r>
              <a:rPr lang="en-ZA" sz="2000" dirty="0">
                <a:latin typeface="Cambria" panose="02040503050406030204" pitchFamily="18" charset="0"/>
                <a:ea typeface="Cambria" panose="02040503050406030204" pitchFamily="18" charset="0"/>
                <a:cs typeface="Arial" panose="020B0604020202020204" pitchFamily="34" charset="0"/>
              </a:rPr>
              <a:t>In the early stages of a river’s “life cycle” the river usually flows rapidly over steep ground and erodes deeply, but as it comes closer to the mouth the ground becomes flatter and the river moves more sluggishly and lacks the energy to erode as much and starts, instead, to deposit sediment.</a:t>
            </a:r>
          </a:p>
          <a:p>
            <a:r>
              <a:rPr lang="en-ZA" sz="2000" dirty="0">
                <a:latin typeface="Cambria" panose="02040503050406030204" pitchFamily="18" charset="0"/>
                <a:ea typeface="Cambria" panose="02040503050406030204" pitchFamily="18" charset="0"/>
                <a:cs typeface="Arial" panose="020B0604020202020204" pitchFamily="34" charset="0"/>
              </a:rPr>
              <a:t>However, if for any reason it were again at the lower stages to suddenly gain more energy and </a:t>
            </a:r>
            <a:r>
              <a:rPr lang="en-ZA" sz="2000" dirty="0" err="1">
                <a:latin typeface="Cambria" panose="02040503050406030204" pitchFamily="18" charset="0"/>
                <a:ea typeface="Cambria" panose="02040503050406030204" pitchFamily="18" charset="0"/>
                <a:cs typeface="Arial" panose="020B0604020202020204" pitchFamily="34" charset="0"/>
              </a:rPr>
              <a:t>agin</a:t>
            </a:r>
            <a:r>
              <a:rPr lang="en-ZA" sz="2000" dirty="0">
                <a:latin typeface="Cambria" panose="02040503050406030204" pitchFamily="18" charset="0"/>
                <a:ea typeface="Cambria" panose="02040503050406030204" pitchFamily="18" charset="0"/>
                <a:cs typeface="Arial" panose="020B0604020202020204" pitchFamily="34" charset="0"/>
              </a:rPr>
              <a:t> flow strongly we would say it has been </a:t>
            </a:r>
            <a:r>
              <a:rPr lang="en-ZA" sz="2000" b="1" dirty="0">
                <a:latin typeface="Cambria" panose="02040503050406030204" pitchFamily="18" charset="0"/>
                <a:ea typeface="Cambria" panose="02040503050406030204" pitchFamily="18" charset="0"/>
                <a:cs typeface="Arial" panose="020B0604020202020204" pitchFamily="34" charset="0"/>
              </a:rPr>
              <a:t>REJUVENATED</a:t>
            </a:r>
            <a:r>
              <a:rPr lang="en-ZA" sz="2000" dirty="0">
                <a:latin typeface="Cambria" panose="02040503050406030204" pitchFamily="18" charset="0"/>
                <a:ea typeface="Cambria" panose="02040503050406030204" pitchFamily="18" charset="0"/>
                <a:cs typeface="Arial" panose="020B0604020202020204" pitchFamily="34" charset="0"/>
              </a:rPr>
              <a:t>.</a:t>
            </a:r>
          </a:p>
          <a:p>
            <a:r>
              <a:rPr lang="en-ZA" sz="2000" dirty="0">
                <a:latin typeface="Cambria" panose="02040503050406030204" pitchFamily="18" charset="0"/>
                <a:ea typeface="Cambria" panose="02040503050406030204" pitchFamily="18" charset="0"/>
                <a:cs typeface="Arial" panose="020B0604020202020204" pitchFamily="34" charset="0"/>
              </a:rPr>
              <a:t>In the upper reaches of the river the river is described as being </a:t>
            </a:r>
            <a:r>
              <a:rPr lang="en-ZA" sz="2000" b="1" dirty="0">
                <a:latin typeface="Cambria" panose="02040503050406030204" pitchFamily="18" charset="0"/>
                <a:ea typeface="Cambria" panose="02040503050406030204" pitchFamily="18" charset="0"/>
                <a:cs typeface="Arial" panose="020B0604020202020204" pitchFamily="34" charset="0"/>
              </a:rPr>
              <a:t>OVERGRADED </a:t>
            </a:r>
            <a:r>
              <a:rPr lang="en-ZA" sz="2000" dirty="0">
                <a:latin typeface="Cambria" panose="02040503050406030204" pitchFamily="18" charset="0"/>
                <a:ea typeface="Cambria" panose="02040503050406030204" pitchFamily="18" charset="0"/>
                <a:cs typeface="Arial" panose="020B0604020202020204" pitchFamily="34" charset="0"/>
              </a:rPr>
              <a:t>because it flows so strongly and erodes material rapidly. When a river is flowing evenly and erosion and deposition are balanced it is described as being graded and in the lower reaches when it flows slowly and there is more deposition than erosion the river is described as </a:t>
            </a:r>
            <a:r>
              <a:rPr lang="en-ZA" sz="2000" b="1" dirty="0">
                <a:latin typeface="Cambria" panose="02040503050406030204" pitchFamily="18" charset="0"/>
                <a:ea typeface="Cambria" panose="02040503050406030204" pitchFamily="18" charset="0"/>
                <a:cs typeface="Arial" panose="020B0604020202020204" pitchFamily="34" charset="0"/>
              </a:rPr>
              <a:t>UNDERGRADED</a:t>
            </a:r>
            <a:r>
              <a:rPr lang="en-ZA" sz="2000" b="1" dirty="0"/>
              <a:t>.</a:t>
            </a:r>
            <a:endParaRPr lang="en-ZA" sz="2000" dirty="0"/>
          </a:p>
        </p:txBody>
      </p:sp>
    </p:spTree>
    <p:extLst>
      <p:ext uri="{BB962C8B-B14F-4D97-AF65-F5344CB8AC3E}">
        <p14:creationId xmlns:p14="http://schemas.microsoft.com/office/powerpoint/2010/main" val="157704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8D5A-411B-41A0-97B1-66E903B9B3BF}"/>
              </a:ext>
            </a:extLst>
          </p:cNvPr>
          <p:cNvSpPr>
            <a:spLocks noGrp="1"/>
          </p:cNvSpPr>
          <p:nvPr>
            <p:ph type="title"/>
          </p:nvPr>
        </p:nvSpPr>
        <p:spPr>
          <a:xfrm>
            <a:off x="1066800" y="642594"/>
            <a:ext cx="10058400" cy="907910"/>
          </a:xfrm>
        </p:spPr>
        <p:txBody>
          <a:bodyPr>
            <a:normAutofit/>
          </a:bodyPr>
          <a:lstStyle/>
          <a:p>
            <a:r>
              <a:rPr lang="en-ZA" sz="3200" b="1" dirty="0"/>
              <a:t>Why do rivers become rejuvenated?</a:t>
            </a:r>
          </a:p>
        </p:txBody>
      </p:sp>
      <p:sp>
        <p:nvSpPr>
          <p:cNvPr id="3" name="Content Placeholder 2">
            <a:extLst>
              <a:ext uri="{FF2B5EF4-FFF2-40B4-BE49-F238E27FC236}">
                <a16:creationId xmlns:a16="http://schemas.microsoft.com/office/drawing/2014/main" id="{71EDA7A3-D234-4454-BE20-87364D659DD6}"/>
              </a:ext>
            </a:extLst>
          </p:cNvPr>
          <p:cNvSpPr>
            <a:spLocks noGrp="1"/>
          </p:cNvSpPr>
          <p:nvPr>
            <p:ph idx="1"/>
          </p:nvPr>
        </p:nvSpPr>
        <p:spPr>
          <a:xfrm>
            <a:off x="1066799" y="2103120"/>
            <a:ext cx="10555357" cy="3849624"/>
          </a:xfrm>
        </p:spPr>
        <p:txBody>
          <a:bodyPr>
            <a:normAutofit/>
          </a:bodyPr>
          <a:lstStyle/>
          <a:p>
            <a:r>
              <a:rPr lang="en-ZA" sz="2400" dirty="0">
                <a:solidFill>
                  <a:srgbClr val="FF0000"/>
                </a:solidFill>
                <a:latin typeface="Cambria" panose="02040503050406030204" pitchFamily="18" charset="0"/>
                <a:ea typeface="Cambria" panose="02040503050406030204" pitchFamily="18" charset="0"/>
              </a:rPr>
              <a:t>After completing this slide you will be able to explain four possible reasons why rivers become rejuvenated.</a:t>
            </a:r>
          </a:p>
          <a:p>
            <a:pPr marL="0" indent="0">
              <a:buNone/>
            </a:pPr>
            <a:endParaRPr lang="en-ZA" sz="2400" dirty="0">
              <a:latin typeface="Cambria" panose="02040503050406030204" pitchFamily="18" charset="0"/>
              <a:ea typeface="Cambria" panose="02040503050406030204" pitchFamily="18" charset="0"/>
            </a:endParaRPr>
          </a:p>
          <a:p>
            <a:pPr marL="0" indent="0">
              <a:buNone/>
            </a:pPr>
            <a:endParaRPr lang="en-ZA"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50DF90A8-F57A-4C45-B3B2-75B287C9A0C1}"/>
              </a:ext>
            </a:extLst>
          </p:cNvPr>
          <p:cNvSpPr txBox="1"/>
          <p:nvPr/>
        </p:nvSpPr>
        <p:spPr>
          <a:xfrm>
            <a:off x="2067339" y="3059668"/>
            <a:ext cx="6400800" cy="369332"/>
          </a:xfrm>
          <a:prstGeom prst="rect">
            <a:avLst/>
          </a:prstGeom>
          <a:solidFill>
            <a:srgbClr val="FFFF00"/>
          </a:solidFill>
        </p:spPr>
        <p:txBody>
          <a:bodyPr wrap="square" rtlCol="0">
            <a:spAutoFit/>
          </a:bodyPr>
          <a:lstStyle/>
          <a:p>
            <a:r>
              <a:rPr lang="en-ZA" dirty="0"/>
              <a:t>Rivers become </a:t>
            </a:r>
            <a:r>
              <a:rPr lang="en-ZA" b="1" dirty="0" err="1"/>
              <a:t>overgraded</a:t>
            </a:r>
            <a:r>
              <a:rPr lang="en-ZA" b="1" dirty="0"/>
              <a:t> </a:t>
            </a:r>
            <a:r>
              <a:rPr lang="en-ZA" dirty="0"/>
              <a:t>and gain energy because</a:t>
            </a:r>
          </a:p>
        </p:txBody>
      </p:sp>
      <p:sp>
        <p:nvSpPr>
          <p:cNvPr id="8" name="TextBox 7">
            <a:extLst>
              <a:ext uri="{FF2B5EF4-FFF2-40B4-BE49-F238E27FC236}">
                <a16:creationId xmlns:a16="http://schemas.microsoft.com/office/drawing/2014/main" id="{756F815D-1393-4080-AA10-836F47D0B3DC}"/>
              </a:ext>
            </a:extLst>
          </p:cNvPr>
          <p:cNvSpPr txBox="1"/>
          <p:nvPr/>
        </p:nvSpPr>
        <p:spPr>
          <a:xfrm>
            <a:off x="1477616" y="3843266"/>
            <a:ext cx="2657061" cy="369332"/>
          </a:xfrm>
          <a:prstGeom prst="rect">
            <a:avLst/>
          </a:prstGeom>
          <a:solidFill>
            <a:schemeClr val="accent1">
              <a:lumMod val="40000"/>
              <a:lumOff val="60000"/>
            </a:schemeClr>
          </a:solidFill>
        </p:spPr>
        <p:txBody>
          <a:bodyPr wrap="square" rtlCol="0">
            <a:spAutoFit/>
          </a:bodyPr>
          <a:lstStyle/>
          <a:p>
            <a:r>
              <a:rPr lang="en-ZA" dirty="0"/>
              <a:t>INCREASED VOLUME</a:t>
            </a:r>
          </a:p>
        </p:txBody>
      </p:sp>
      <p:sp>
        <p:nvSpPr>
          <p:cNvPr id="9" name="TextBox 8">
            <a:extLst>
              <a:ext uri="{FF2B5EF4-FFF2-40B4-BE49-F238E27FC236}">
                <a16:creationId xmlns:a16="http://schemas.microsoft.com/office/drawing/2014/main" id="{7BA15636-F139-44D4-902C-56103FEB27C4}"/>
              </a:ext>
            </a:extLst>
          </p:cNvPr>
          <p:cNvSpPr txBox="1"/>
          <p:nvPr/>
        </p:nvSpPr>
        <p:spPr>
          <a:xfrm>
            <a:off x="6785112" y="3796950"/>
            <a:ext cx="2657061" cy="369332"/>
          </a:xfrm>
          <a:prstGeom prst="rect">
            <a:avLst/>
          </a:prstGeom>
          <a:solidFill>
            <a:schemeClr val="accent3">
              <a:lumMod val="40000"/>
              <a:lumOff val="60000"/>
            </a:schemeClr>
          </a:solidFill>
        </p:spPr>
        <p:txBody>
          <a:bodyPr wrap="square" rtlCol="0">
            <a:spAutoFit/>
          </a:bodyPr>
          <a:lstStyle/>
          <a:p>
            <a:r>
              <a:rPr lang="en-ZA" dirty="0"/>
              <a:t>STEEPER GRADIENT</a:t>
            </a:r>
          </a:p>
        </p:txBody>
      </p:sp>
      <p:cxnSp>
        <p:nvCxnSpPr>
          <p:cNvPr id="11" name="Straight Arrow Connector 10">
            <a:extLst>
              <a:ext uri="{FF2B5EF4-FFF2-40B4-BE49-F238E27FC236}">
                <a16:creationId xmlns:a16="http://schemas.microsoft.com/office/drawing/2014/main" id="{045CCA3D-EE13-4DEA-ADBB-8E1117DAD70C}"/>
              </a:ext>
            </a:extLst>
          </p:cNvPr>
          <p:cNvCxnSpPr/>
          <p:nvPr/>
        </p:nvCxnSpPr>
        <p:spPr>
          <a:xfrm flipH="1">
            <a:off x="3041373" y="3429000"/>
            <a:ext cx="2471531" cy="367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A235D1-AED3-4D07-A015-620535D7303C}"/>
              </a:ext>
            </a:extLst>
          </p:cNvPr>
          <p:cNvCxnSpPr>
            <a:endCxn id="9" idx="0"/>
          </p:cNvCxnSpPr>
          <p:nvPr/>
        </p:nvCxnSpPr>
        <p:spPr>
          <a:xfrm>
            <a:off x="5512904" y="3429000"/>
            <a:ext cx="2600739" cy="367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B978B9-B581-4E2C-A5E2-87771849B1CF}"/>
              </a:ext>
            </a:extLst>
          </p:cNvPr>
          <p:cNvSpPr txBox="1"/>
          <p:nvPr/>
        </p:nvSpPr>
        <p:spPr>
          <a:xfrm>
            <a:off x="569844" y="4459348"/>
            <a:ext cx="2657062" cy="830997"/>
          </a:xfrm>
          <a:prstGeom prst="rect">
            <a:avLst/>
          </a:prstGeom>
          <a:solidFill>
            <a:schemeClr val="accent1">
              <a:lumMod val="60000"/>
              <a:lumOff val="40000"/>
            </a:schemeClr>
          </a:solidFill>
        </p:spPr>
        <p:txBody>
          <a:bodyPr wrap="square" rtlCol="0">
            <a:spAutoFit/>
          </a:bodyPr>
          <a:lstStyle/>
          <a:p>
            <a:r>
              <a:rPr lang="en-ZA" sz="1600" dirty="0"/>
              <a:t>Climate change and increased rainfall  over a long period</a:t>
            </a:r>
          </a:p>
        </p:txBody>
      </p:sp>
      <p:sp>
        <p:nvSpPr>
          <p:cNvPr id="16" name="TextBox 15">
            <a:extLst>
              <a:ext uri="{FF2B5EF4-FFF2-40B4-BE49-F238E27FC236}">
                <a16:creationId xmlns:a16="http://schemas.microsoft.com/office/drawing/2014/main" id="{36C16B89-5AB2-42E6-919E-02DBFD9104A0}"/>
              </a:ext>
            </a:extLst>
          </p:cNvPr>
          <p:cNvSpPr txBox="1"/>
          <p:nvPr/>
        </p:nvSpPr>
        <p:spPr>
          <a:xfrm>
            <a:off x="3995530" y="4527026"/>
            <a:ext cx="1272209" cy="584775"/>
          </a:xfrm>
          <a:prstGeom prst="rect">
            <a:avLst/>
          </a:prstGeom>
          <a:solidFill>
            <a:schemeClr val="accent1">
              <a:lumMod val="60000"/>
              <a:lumOff val="40000"/>
            </a:schemeClr>
          </a:solidFill>
        </p:spPr>
        <p:txBody>
          <a:bodyPr wrap="square" rtlCol="0">
            <a:spAutoFit/>
          </a:bodyPr>
          <a:lstStyle/>
          <a:p>
            <a:r>
              <a:rPr lang="en-ZA" sz="1600" dirty="0"/>
              <a:t>River capture</a:t>
            </a:r>
          </a:p>
        </p:txBody>
      </p:sp>
      <p:cxnSp>
        <p:nvCxnSpPr>
          <p:cNvPr id="18" name="Straight Arrow Connector 17">
            <a:extLst>
              <a:ext uri="{FF2B5EF4-FFF2-40B4-BE49-F238E27FC236}">
                <a16:creationId xmlns:a16="http://schemas.microsoft.com/office/drawing/2014/main" id="{88BF0223-7B73-4FE7-AFF1-2CAAD00528DD}"/>
              </a:ext>
            </a:extLst>
          </p:cNvPr>
          <p:cNvCxnSpPr>
            <a:cxnSpLocks/>
            <a:stCxn id="8" idx="2"/>
          </p:cNvCxnSpPr>
          <p:nvPr/>
        </p:nvCxnSpPr>
        <p:spPr>
          <a:xfrm flipH="1">
            <a:off x="2067339" y="4212598"/>
            <a:ext cx="738808" cy="246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47E23B4-8146-47EA-B0C4-E464F1947483}"/>
              </a:ext>
            </a:extLst>
          </p:cNvPr>
          <p:cNvCxnSpPr>
            <a:stCxn id="8" idx="2"/>
            <a:endCxn id="16" idx="0"/>
          </p:cNvCxnSpPr>
          <p:nvPr/>
        </p:nvCxnSpPr>
        <p:spPr>
          <a:xfrm>
            <a:off x="2806147" y="4212598"/>
            <a:ext cx="1825488" cy="314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7980F27-4575-45BF-95C2-031A31DB70C3}"/>
              </a:ext>
            </a:extLst>
          </p:cNvPr>
          <p:cNvSpPr txBox="1"/>
          <p:nvPr/>
        </p:nvSpPr>
        <p:spPr>
          <a:xfrm>
            <a:off x="5933260" y="4535356"/>
            <a:ext cx="2823511" cy="830997"/>
          </a:xfrm>
          <a:prstGeom prst="rect">
            <a:avLst/>
          </a:prstGeom>
          <a:solidFill>
            <a:schemeClr val="accent3">
              <a:lumMod val="60000"/>
              <a:lumOff val="40000"/>
            </a:schemeClr>
          </a:solidFill>
        </p:spPr>
        <p:txBody>
          <a:bodyPr wrap="square" rtlCol="0">
            <a:spAutoFit/>
          </a:bodyPr>
          <a:lstStyle/>
          <a:p>
            <a:r>
              <a:rPr lang="en-ZA" sz="1600" dirty="0"/>
              <a:t>Eustatic changes during an ice age cause a drop in sea level</a:t>
            </a:r>
          </a:p>
        </p:txBody>
      </p:sp>
      <p:sp>
        <p:nvSpPr>
          <p:cNvPr id="25" name="TextBox 24">
            <a:extLst>
              <a:ext uri="{FF2B5EF4-FFF2-40B4-BE49-F238E27FC236}">
                <a16:creationId xmlns:a16="http://schemas.microsoft.com/office/drawing/2014/main" id="{9C550E1A-A3E8-4CE6-A0D8-75C87C41AAF0}"/>
              </a:ext>
            </a:extLst>
          </p:cNvPr>
          <p:cNvSpPr txBox="1"/>
          <p:nvPr/>
        </p:nvSpPr>
        <p:spPr>
          <a:xfrm>
            <a:off x="9495179" y="4527026"/>
            <a:ext cx="1627104" cy="338554"/>
          </a:xfrm>
          <a:prstGeom prst="rect">
            <a:avLst/>
          </a:prstGeom>
          <a:solidFill>
            <a:schemeClr val="accent3">
              <a:lumMod val="60000"/>
              <a:lumOff val="40000"/>
            </a:schemeClr>
          </a:solidFill>
        </p:spPr>
        <p:txBody>
          <a:bodyPr wrap="square" rtlCol="0">
            <a:spAutoFit/>
          </a:bodyPr>
          <a:lstStyle/>
          <a:p>
            <a:r>
              <a:rPr lang="en-ZA" sz="1600" dirty="0"/>
              <a:t>Isostatic uplift</a:t>
            </a:r>
          </a:p>
        </p:txBody>
      </p:sp>
      <p:cxnSp>
        <p:nvCxnSpPr>
          <p:cNvPr id="27" name="Straight Arrow Connector 26">
            <a:extLst>
              <a:ext uri="{FF2B5EF4-FFF2-40B4-BE49-F238E27FC236}">
                <a16:creationId xmlns:a16="http://schemas.microsoft.com/office/drawing/2014/main" id="{E49585B6-3575-4A81-9DF9-3E54BFD7FF87}"/>
              </a:ext>
            </a:extLst>
          </p:cNvPr>
          <p:cNvCxnSpPr>
            <a:stCxn id="9" idx="2"/>
          </p:cNvCxnSpPr>
          <p:nvPr/>
        </p:nvCxnSpPr>
        <p:spPr>
          <a:xfrm flipH="1">
            <a:off x="7156174" y="4166282"/>
            <a:ext cx="957469" cy="369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B73C947-8068-499C-8DA2-282EA0187D97}"/>
              </a:ext>
            </a:extLst>
          </p:cNvPr>
          <p:cNvCxnSpPr>
            <a:stCxn id="9" idx="2"/>
            <a:endCxn id="25" idx="0"/>
          </p:cNvCxnSpPr>
          <p:nvPr/>
        </p:nvCxnSpPr>
        <p:spPr>
          <a:xfrm>
            <a:off x="8113643" y="4166282"/>
            <a:ext cx="2195088" cy="360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32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5A83-F709-469D-AEF6-BD23F75298BB}"/>
              </a:ext>
            </a:extLst>
          </p:cNvPr>
          <p:cNvSpPr>
            <a:spLocks noGrp="1"/>
          </p:cNvSpPr>
          <p:nvPr>
            <p:ph type="title"/>
          </p:nvPr>
        </p:nvSpPr>
        <p:spPr>
          <a:xfrm>
            <a:off x="1066800" y="642594"/>
            <a:ext cx="10058400" cy="974171"/>
          </a:xfrm>
        </p:spPr>
        <p:txBody>
          <a:bodyPr>
            <a:normAutofit/>
          </a:bodyPr>
          <a:lstStyle/>
          <a:p>
            <a:r>
              <a:rPr lang="en-ZA" sz="3200" b="1" dirty="0"/>
              <a:t>Rejuvenation landforms – Incised meanders</a:t>
            </a:r>
          </a:p>
        </p:txBody>
      </p:sp>
      <p:sp>
        <p:nvSpPr>
          <p:cNvPr id="3" name="Content Placeholder 2">
            <a:extLst>
              <a:ext uri="{FF2B5EF4-FFF2-40B4-BE49-F238E27FC236}">
                <a16:creationId xmlns:a16="http://schemas.microsoft.com/office/drawing/2014/main" id="{DF7FC6BE-3842-4154-9CB9-AE18E249B07C}"/>
              </a:ext>
            </a:extLst>
          </p:cNvPr>
          <p:cNvSpPr>
            <a:spLocks noGrp="1"/>
          </p:cNvSpPr>
          <p:nvPr>
            <p:ph idx="1"/>
          </p:nvPr>
        </p:nvSpPr>
        <p:spPr>
          <a:xfrm>
            <a:off x="1066800" y="1504188"/>
            <a:ext cx="10058400" cy="3849624"/>
          </a:xfrm>
        </p:spPr>
        <p:txBody>
          <a:bodyPr>
            <a:normAutofit/>
          </a:bodyPr>
          <a:lstStyle/>
          <a:p>
            <a:r>
              <a:rPr lang="en-ZA" sz="1800" dirty="0">
                <a:solidFill>
                  <a:srgbClr val="FF0000"/>
                </a:solidFill>
              </a:rPr>
              <a:t>After completing this slide you will be able to explain what an incised meander is and  describe three defining characteristics of an incised meander</a:t>
            </a:r>
          </a:p>
          <a:p>
            <a:pPr marL="0" indent="0">
              <a:buNone/>
            </a:pPr>
            <a:r>
              <a:rPr lang="en-ZA" sz="1800" dirty="0"/>
              <a:t>When a slowly meandering river suddenly gains energy it begins to erode downwards creating a deep narrow valley around the meander with the following characteristic features:</a:t>
            </a:r>
          </a:p>
          <a:p>
            <a:r>
              <a:rPr lang="en-ZA" sz="1800" dirty="0"/>
              <a:t>Contours close to the river  - a narrow valley with no flood plain</a:t>
            </a:r>
          </a:p>
          <a:p>
            <a:r>
              <a:rPr lang="en-ZA" sz="1800" dirty="0"/>
              <a:t>Contours close together – steep valley sides</a:t>
            </a:r>
          </a:p>
          <a:p>
            <a:r>
              <a:rPr lang="en-ZA" sz="1800" dirty="0"/>
              <a:t>Many contour lines – valley is very deep</a:t>
            </a:r>
          </a:p>
        </p:txBody>
      </p:sp>
    </p:spTree>
    <p:extLst>
      <p:ext uri="{BB962C8B-B14F-4D97-AF65-F5344CB8AC3E}">
        <p14:creationId xmlns:p14="http://schemas.microsoft.com/office/powerpoint/2010/main" val="140842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3915-5DB1-4F66-A71B-A6A469567664}"/>
              </a:ext>
            </a:extLst>
          </p:cNvPr>
          <p:cNvSpPr>
            <a:spLocks noGrp="1"/>
          </p:cNvSpPr>
          <p:nvPr>
            <p:ph type="title"/>
          </p:nvPr>
        </p:nvSpPr>
        <p:spPr/>
        <p:txBody>
          <a:bodyPr/>
          <a:lstStyle/>
          <a:p>
            <a:r>
              <a:rPr lang="en-ZA" dirty="0"/>
              <a:t>Incised meanders</a:t>
            </a:r>
          </a:p>
        </p:txBody>
      </p:sp>
      <p:pic>
        <p:nvPicPr>
          <p:cNvPr id="1026" name="Picture 2" descr="Science Source - Incised Meanders">
            <a:extLst>
              <a:ext uri="{FF2B5EF4-FFF2-40B4-BE49-F238E27FC236}">
                <a16:creationId xmlns:a16="http://schemas.microsoft.com/office/drawing/2014/main" id="{4CD1DF02-2273-438F-9F96-7E701596BF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167593"/>
            <a:ext cx="5029200" cy="34248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cised meander | SpringerLink">
            <a:extLst>
              <a:ext uri="{FF2B5EF4-FFF2-40B4-BE49-F238E27FC236}">
                <a16:creationId xmlns:a16="http://schemas.microsoft.com/office/drawing/2014/main" id="{879A42CD-842F-4702-8043-E91192CD2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079" y="2122073"/>
            <a:ext cx="5075582" cy="370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1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A78F-29F4-46BE-9942-234964898073}"/>
              </a:ext>
            </a:extLst>
          </p:cNvPr>
          <p:cNvSpPr>
            <a:spLocks noGrp="1"/>
          </p:cNvSpPr>
          <p:nvPr>
            <p:ph type="title"/>
          </p:nvPr>
        </p:nvSpPr>
        <p:spPr>
          <a:xfrm>
            <a:off x="1066800" y="642594"/>
            <a:ext cx="10058400" cy="626928"/>
          </a:xfrm>
        </p:spPr>
        <p:txBody>
          <a:bodyPr>
            <a:normAutofit/>
          </a:bodyPr>
          <a:lstStyle/>
          <a:p>
            <a:r>
              <a:rPr lang="en-ZA" sz="3600" b="1" dirty="0"/>
              <a:t>River rejuvenation landforms –River terraces</a:t>
            </a:r>
          </a:p>
        </p:txBody>
      </p:sp>
      <p:sp>
        <p:nvSpPr>
          <p:cNvPr id="3" name="Content Placeholder 2">
            <a:extLst>
              <a:ext uri="{FF2B5EF4-FFF2-40B4-BE49-F238E27FC236}">
                <a16:creationId xmlns:a16="http://schemas.microsoft.com/office/drawing/2014/main" id="{B82352C8-496A-48AD-8622-B5815E653772}"/>
              </a:ext>
            </a:extLst>
          </p:cNvPr>
          <p:cNvSpPr>
            <a:spLocks noGrp="1"/>
          </p:cNvSpPr>
          <p:nvPr>
            <p:ph idx="1"/>
          </p:nvPr>
        </p:nvSpPr>
        <p:spPr>
          <a:xfrm>
            <a:off x="1066800" y="1417983"/>
            <a:ext cx="10634870" cy="1736034"/>
          </a:xfrm>
        </p:spPr>
        <p:txBody>
          <a:bodyPr>
            <a:normAutofit fontScale="55000" lnSpcReduction="20000"/>
          </a:bodyPr>
          <a:lstStyle/>
          <a:p>
            <a:r>
              <a:rPr lang="en-ZA" sz="3300" dirty="0">
                <a:solidFill>
                  <a:srgbClr val="FF0000"/>
                </a:solidFill>
                <a:latin typeface="Cambria" panose="02040503050406030204" pitchFamily="18" charset="0"/>
                <a:ea typeface="Cambria" panose="02040503050406030204" pitchFamily="18" charset="0"/>
              </a:rPr>
              <a:t>After completing this slide you will be able to recognize and explain the formation of  river terraces.</a:t>
            </a:r>
          </a:p>
          <a:p>
            <a:r>
              <a:rPr lang="en-ZA" sz="3300" dirty="0">
                <a:latin typeface="Cambria" panose="02040503050406030204" pitchFamily="18" charset="0"/>
                <a:ea typeface="Cambria" panose="02040503050406030204" pitchFamily="18" charset="0"/>
              </a:rPr>
              <a:t>An </a:t>
            </a:r>
            <a:r>
              <a:rPr lang="en-ZA" sz="3300" dirty="0" err="1">
                <a:latin typeface="Cambria" panose="02040503050406030204" pitchFamily="18" charset="0"/>
                <a:ea typeface="Cambria" panose="02040503050406030204" pitchFamily="18" charset="0"/>
              </a:rPr>
              <a:t>undergraded</a:t>
            </a:r>
            <a:r>
              <a:rPr lang="en-ZA" sz="3300" dirty="0">
                <a:latin typeface="Cambria" panose="02040503050406030204" pitchFamily="18" charset="0"/>
                <a:ea typeface="Cambria" panose="02040503050406030204" pitchFamily="18" charset="0"/>
              </a:rPr>
              <a:t> river  creates a flood plain but once it becomes over graded I erodes down ward and </a:t>
            </a:r>
            <a:r>
              <a:rPr lang="en-ZA" sz="3300" dirty="0" err="1">
                <a:latin typeface="Cambria" panose="02040503050406030204" pitchFamily="18" charset="0"/>
                <a:ea typeface="Cambria" panose="02040503050406030204" pitchFamily="18" charset="0"/>
              </a:rPr>
              <a:t>bcomes</a:t>
            </a:r>
            <a:r>
              <a:rPr lang="en-ZA" sz="3300" dirty="0">
                <a:latin typeface="Cambria" panose="02040503050406030204" pitchFamily="18" charset="0"/>
                <a:ea typeface="Cambria" panose="02040503050406030204" pitchFamily="18" charset="0"/>
              </a:rPr>
              <a:t> deeper but the old flood plain remains at the old height. Over time a new flood plain will form and if the river  is again subsequently rejuvenated the whole process is repeated resulting in </a:t>
            </a:r>
            <a:r>
              <a:rPr lang="en-ZA" sz="3300" b="1" dirty="0">
                <a:latin typeface="Cambria" panose="02040503050406030204" pitchFamily="18" charset="0"/>
                <a:ea typeface="Cambria" panose="02040503050406030204" pitchFamily="18" charset="0"/>
              </a:rPr>
              <a:t>depositional terraces </a:t>
            </a:r>
            <a:r>
              <a:rPr lang="en-ZA" sz="3300" dirty="0">
                <a:latin typeface="Cambria" panose="02040503050406030204" pitchFamily="18" charset="0"/>
                <a:ea typeface="Cambria" panose="02040503050406030204" pitchFamily="18" charset="0"/>
              </a:rPr>
              <a:t> or a series of terraced flood plains.</a:t>
            </a:r>
          </a:p>
          <a:p>
            <a:endParaRPr lang="en-ZA" dirty="0"/>
          </a:p>
          <a:p>
            <a:endParaRPr lang="en-ZA" dirty="0"/>
          </a:p>
          <a:p>
            <a:endParaRPr lang="en-ZA" dirty="0"/>
          </a:p>
          <a:p>
            <a:endParaRPr lang="en-ZA" dirty="0"/>
          </a:p>
        </p:txBody>
      </p:sp>
      <p:pic>
        <p:nvPicPr>
          <p:cNvPr id="2054" name="Picture 6" descr="river terrace | Landforms, Geology, River">
            <a:extLst>
              <a:ext uri="{FF2B5EF4-FFF2-40B4-BE49-F238E27FC236}">
                <a16:creationId xmlns:a16="http://schemas.microsoft.com/office/drawing/2014/main" id="{F97BA7B7-5485-42A4-A1B1-65ECC73FD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060" y="3140764"/>
            <a:ext cx="4598905" cy="30746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4592898-37B8-496D-852E-ACFE0A518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49217"/>
            <a:ext cx="5486399" cy="3604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1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57B9-4FB2-410B-8E82-509D2B4F021E}"/>
              </a:ext>
            </a:extLst>
          </p:cNvPr>
          <p:cNvSpPr>
            <a:spLocks noGrp="1"/>
          </p:cNvSpPr>
          <p:nvPr>
            <p:ph type="title"/>
          </p:nvPr>
        </p:nvSpPr>
        <p:spPr>
          <a:xfrm>
            <a:off x="1066800" y="642594"/>
            <a:ext cx="10058400" cy="709128"/>
          </a:xfrm>
        </p:spPr>
        <p:txBody>
          <a:bodyPr>
            <a:normAutofit/>
          </a:bodyPr>
          <a:lstStyle/>
          <a:p>
            <a:r>
              <a:rPr lang="en-ZA" sz="3600" b="1" dirty="0"/>
              <a:t>River rejuvenation landforms - Knickpoints</a:t>
            </a:r>
          </a:p>
        </p:txBody>
      </p:sp>
      <p:sp>
        <p:nvSpPr>
          <p:cNvPr id="3" name="Content Placeholder 2">
            <a:extLst>
              <a:ext uri="{FF2B5EF4-FFF2-40B4-BE49-F238E27FC236}">
                <a16:creationId xmlns:a16="http://schemas.microsoft.com/office/drawing/2014/main" id="{ED025CAE-F38A-40AC-809D-7AB67D047FA6}"/>
              </a:ext>
            </a:extLst>
          </p:cNvPr>
          <p:cNvSpPr>
            <a:spLocks noGrp="1"/>
          </p:cNvSpPr>
          <p:nvPr>
            <p:ph idx="1"/>
          </p:nvPr>
        </p:nvSpPr>
        <p:spPr>
          <a:xfrm>
            <a:off x="1066800" y="2103120"/>
            <a:ext cx="10058400" cy="1488219"/>
          </a:xfrm>
        </p:spPr>
        <p:txBody>
          <a:bodyPr/>
          <a:lstStyle/>
          <a:p>
            <a:r>
              <a:rPr lang="en-ZA" dirty="0">
                <a:solidFill>
                  <a:srgbClr val="FF0000"/>
                </a:solidFill>
              </a:rPr>
              <a:t>After completing this slide you will be able to define a knickpoint  and recognize it on a map.</a:t>
            </a:r>
          </a:p>
          <a:p>
            <a:r>
              <a:rPr lang="en-ZA" dirty="0"/>
              <a:t>Along the longitudinal profile of a river when a river suddenly becomes steeper and the valley erodes more deeply the river may have moved from a temporary base level of hard rock to softer rock that is more easily eroded. Quite often this appears as a waterfall. We call this point where there is a change in river gradient a </a:t>
            </a:r>
            <a:r>
              <a:rPr lang="en-ZA" b="1" dirty="0"/>
              <a:t>knickpoint.</a:t>
            </a:r>
          </a:p>
          <a:p>
            <a:endParaRPr lang="en-ZA" dirty="0"/>
          </a:p>
        </p:txBody>
      </p:sp>
      <p:pic>
        <p:nvPicPr>
          <p:cNvPr id="3074" name="Picture 2" descr="Schematic Diagram for Knickpoint">
            <a:extLst>
              <a:ext uri="{FF2B5EF4-FFF2-40B4-BE49-F238E27FC236}">
                <a16:creationId xmlns:a16="http://schemas.microsoft.com/office/drawing/2014/main" id="{16355AB3-2452-4318-AF51-7265B7433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87" y="3604591"/>
            <a:ext cx="4479235" cy="26443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nickpoint - Wikiwand">
            <a:extLst>
              <a:ext uri="{FF2B5EF4-FFF2-40B4-BE49-F238E27FC236}">
                <a16:creationId xmlns:a16="http://schemas.microsoft.com/office/drawing/2014/main" id="{5594D8E4-3DD5-4FCC-8833-21DD8025C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4692926" cy="295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70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Title Lorem Ipsum </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617019551"/>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745B92C-4D89-4324-B52D-E1F5F627B790}">
  <ds:schemaRefs>
    <ds:schemaRef ds:uri="http://schemas.microsoft.com/sharepoint/v3/contenttype/forms"/>
  </ds:schemaRefs>
</ds:datastoreItem>
</file>

<file path=customXml/itemProps2.xml><?xml version="1.0" encoding="utf-8"?>
<ds:datastoreItem xmlns:ds="http://schemas.openxmlformats.org/officeDocument/2006/customXml" ds:itemID="{E4487CEA-7875-4327-875F-CA3B32E800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228C0C-F774-4270-99CB-314B07EBFBE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{451E74C2-96DB-482C-9008-A17E2A65CB0D}tf78438558_wac</Template>
  <TotalTime>0</TotalTime>
  <Words>568</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Cambria</vt:lpstr>
      <vt:lpstr>Century Gothic</vt:lpstr>
      <vt:lpstr>Garamond</vt:lpstr>
      <vt:lpstr>SavonVTI</vt:lpstr>
      <vt:lpstr>River rejuvenation</vt:lpstr>
      <vt:lpstr>What is river “rejuvenation”?</vt:lpstr>
      <vt:lpstr>Why do rivers become rejuvenated?</vt:lpstr>
      <vt:lpstr>Rejuvenation landforms – Incised meanders</vt:lpstr>
      <vt:lpstr>Incised meanders</vt:lpstr>
      <vt:lpstr>River rejuvenation landforms –River terraces</vt:lpstr>
      <vt:lpstr>River rejuvenation landforms - Knickpoints</vt:lpstr>
      <vt:lpstr>Title Lorem Ipsum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2020-07-14T07:28:32Z</dcterms:created>
  <dcterms:modified xsi:type="dcterms:W3CDTF">2020-07-14T08:43:38Z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