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0" r:id="rId3"/>
    <p:sldId id="261" r:id="rId4"/>
    <p:sldId id="262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6600" dirty="0"/>
              <a:t>Fluvial Processes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b="1" dirty="0"/>
              <a:t>River Capture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400" dirty="0"/>
              <a:t>GRADE 12 GEOGRAPHY – MR RICH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696-AFBC-43F9-9AC7-F575F81B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8539"/>
            <a:ext cx="10353762" cy="980661"/>
          </a:xfrm>
        </p:spPr>
        <p:txBody>
          <a:bodyPr>
            <a:normAutofit/>
          </a:bodyPr>
          <a:lstStyle/>
          <a:p>
            <a:r>
              <a:rPr lang="en-ZA" sz="3600" dirty="0"/>
              <a:t>LEARNING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EF1A7-A5F1-4BCA-B7FF-E4AD4156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2" y="1374085"/>
            <a:ext cx="11489635" cy="4827932"/>
          </a:xfrm>
        </p:spPr>
        <p:txBody>
          <a:bodyPr>
            <a:normAutofit/>
          </a:bodyPr>
          <a:lstStyle/>
          <a:p>
            <a:r>
              <a:rPr lang="en-ZA" dirty="0"/>
              <a:t>In this lesson you will learn  about two forms of river capture, what causes them, and how they present.</a:t>
            </a:r>
          </a:p>
          <a:p>
            <a:r>
              <a:rPr lang="en-ZA" dirty="0"/>
              <a:t>Key terminology you will need to master from this unit 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/>
              <a:t>	</a:t>
            </a:r>
            <a:r>
              <a:rPr lang="en-ZA" b="1" dirty="0"/>
              <a:t>river capture								stream piracy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b="1" dirty="0"/>
              <a:t>    abstraction									headward erosion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b="1" dirty="0"/>
              <a:t>     headwaters									elbow of capture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b="1" dirty="0"/>
              <a:t>      wind gap									 knickpoint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b="1" dirty="0"/>
              <a:t>     captor  stream								captured stream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b="1" dirty="0"/>
              <a:t>      misfit stream</a:t>
            </a:r>
          </a:p>
          <a:p>
            <a:pPr marL="450000" lvl="1" indent="0">
              <a:buNone/>
            </a:pPr>
            <a:r>
              <a:rPr lang="en-ZA" b="1" dirty="0"/>
              <a:t>            </a:t>
            </a:r>
          </a:p>
          <a:p>
            <a:pPr marL="450000" lvl="1" indent="0">
              <a:buNone/>
            </a:pPr>
            <a:endParaRPr lang="en-ZA" dirty="0"/>
          </a:p>
          <a:p>
            <a:pPr lvl="1"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51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F6E8-D09C-4F51-8513-DD905E6D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56" y="251791"/>
            <a:ext cx="10353762" cy="815009"/>
          </a:xfrm>
        </p:spPr>
        <p:txBody>
          <a:bodyPr/>
          <a:lstStyle/>
          <a:p>
            <a:r>
              <a:rPr lang="en-ZA" dirty="0"/>
              <a:t>HEADWARD EROSION</a:t>
            </a:r>
          </a:p>
        </p:txBody>
      </p:sp>
      <p:pic>
        <p:nvPicPr>
          <p:cNvPr id="1026" name="Picture 2" descr="Natural Disasters Topic 7 Drainage Basins &amp; Mass Wasting)">
            <a:extLst>
              <a:ext uri="{FF2B5EF4-FFF2-40B4-BE49-F238E27FC236}">
                <a16:creationId xmlns:a16="http://schemas.microsoft.com/office/drawing/2014/main" id="{D5DFFA52-B2C1-4790-B164-A546F6A589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7" y="1287944"/>
            <a:ext cx="8044069" cy="46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5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4A23-FED5-4638-B468-33268B19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8174"/>
            <a:ext cx="10353762" cy="960783"/>
          </a:xfrm>
        </p:spPr>
        <p:txBody>
          <a:bodyPr>
            <a:normAutofit fontScale="90000"/>
          </a:bodyPr>
          <a:lstStyle/>
          <a:p>
            <a:br>
              <a:rPr lang="en-ZA" dirty="0"/>
            </a:br>
            <a:r>
              <a:rPr lang="en-ZA" dirty="0"/>
              <a:t>ABSTRACTION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F61C5-96B4-4671-8955-52773776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3" y="1105845"/>
            <a:ext cx="10353762" cy="1899086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en-ZA" dirty="0"/>
              <a:t>When there are streams on opposite sides of a </a:t>
            </a:r>
            <a:r>
              <a:rPr lang="en-ZA" b="1" dirty="0"/>
              <a:t>watershed</a:t>
            </a:r>
            <a:r>
              <a:rPr lang="en-ZA" dirty="0"/>
              <a:t> and one of the streams is more </a:t>
            </a:r>
            <a:r>
              <a:rPr lang="en-ZA" b="1" dirty="0" err="1"/>
              <a:t>overgraded</a:t>
            </a:r>
            <a:r>
              <a:rPr lang="en-ZA" dirty="0"/>
              <a:t> than the other, it will erode backward (headward) and capture the less graded stream.</a:t>
            </a:r>
          </a:p>
          <a:p>
            <a:pPr marL="36900" indent="0">
              <a:buNone/>
            </a:pPr>
            <a:r>
              <a:rPr lang="en-ZA" dirty="0"/>
              <a:t>In the example below Beaverdam Creek is tending towards capturing the Shenandoah River</a:t>
            </a:r>
          </a:p>
          <a:p>
            <a:pPr marL="36900" indent="0">
              <a:buNone/>
            </a:pPr>
            <a:endParaRPr lang="en-ZA" dirty="0"/>
          </a:p>
          <a:p>
            <a:pPr marL="36900" indent="0">
              <a:buNone/>
            </a:pPr>
            <a:endParaRPr lang="en-ZA" dirty="0"/>
          </a:p>
          <a:p>
            <a:pPr marL="36900" indent="0">
              <a:buNone/>
            </a:pPr>
            <a:endParaRPr lang="en-ZA" dirty="0"/>
          </a:p>
          <a:p>
            <a:pPr marL="36900" indent="0">
              <a:buNone/>
            </a:pPr>
            <a:endParaRPr lang="en-ZA" dirty="0"/>
          </a:p>
          <a:p>
            <a:pPr marL="36900" indent="0">
              <a:buNone/>
            </a:pPr>
            <a:endParaRPr lang="en-ZA" dirty="0"/>
          </a:p>
          <a:p>
            <a:pPr marL="36900" indent="0">
              <a:buNone/>
            </a:pPr>
            <a:endParaRPr lang="en-ZA" dirty="0"/>
          </a:p>
          <a:p>
            <a:pPr marL="36900" indent="0">
              <a:buNone/>
            </a:pPr>
            <a:endParaRPr lang="en-ZA" dirty="0"/>
          </a:p>
        </p:txBody>
      </p:sp>
      <p:pic>
        <p:nvPicPr>
          <p:cNvPr id="2056" name="Picture 8" descr="Structural Features">
            <a:extLst>
              <a:ext uri="{FF2B5EF4-FFF2-40B4-BE49-F238E27FC236}">
                <a16:creationId xmlns:a16="http://schemas.microsoft.com/office/drawing/2014/main" id="{2CF75F40-9A59-404F-83CE-7336D6B6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2835965"/>
            <a:ext cx="7169426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46F8-68A1-492D-BCE6-36985B51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ABSTRACTION</a:t>
            </a:r>
          </a:p>
        </p:txBody>
      </p:sp>
      <p:pic>
        <p:nvPicPr>
          <p:cNvPr id="3074" name="Picture 2" descr="FLUVIAL PROCESSES 13 MARCH 2014 Lesson Description Summary">
            <a:extLst>
              <a:ext uri="{FF2B5EF4-FFF2-40B4-BE49-F238E27FC236}">
                <a16:creationId xmlns:a16="http://schemas.microsoft.com/office/drawing/2014/main" id="{AD33835D-7B53-47EF-A145-2EA3322A4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7" y="1866900"/>
            <a:ext cx="7845286" cy="41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2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13AC-D775-4016-BAC2-DCAB641F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56" y="185531"/>
            <a:ext cx="10353762" cy="1257300"/>
          </a:xfrm>
        </p:spPr>
        <p:txBody>
          <a:bodyPr/>
          <a:lstStyle/>
          <a:p>
            <a:r>
              <a:rPr lang="en-ZA" dirty="0"/>
              <a:t>STREAM PIRACY</a:t>
            </a:r>
          </a:p>
        </p:txBody>
      </p:sp>
      <p:pic>
        <p:nvPicPr>
          <p:cNvPr id="4098" name="Picture 2" descr="20 Luxury Trellis Pattern Of Drainage - joey-joeysocial">
            <a:extLst>
              <a:ext uri="{FF2B5EF4-FFF2-40B4-BE49-F238E27FC236}">
                <a16:creationId xmlns:a16="http://schemas.microsoft.com/office/drawing/2014/main" id="{B1C02955-2FF7-4CEC-9BF6-1B7CB8CB66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9" y="1616765"/>
            <a:ext cx="7500730" cy="49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1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D431-7CAD-4D1E-9487-D47A596D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POSSIBLE CAUSES OF STREAM PIRACY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C127-318B-4696-AF30-4EBC4B6B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1. </a:t>
            </a:r>
            <a:r>
              <a:rPr lang="en-ZA" dirty="0">
                <a:solidFill>
                  <a:srgbClr val="FFFF00"/>
                </a:solidFill>
              </a:rPr>
              <a:t>Greater volume </a:t>
            </a:r>
            <a:r>
              <a:rPr lang="en-ZA" dirty="0"/>
              <a:t>in the capturing stream due to increased rainfall or climate change</a:t>
            </a:r>
          </a:p>
          <a:p>
            <a:r>
              <a:rPr lang="en-ZA" dirty="0"/>
              <a:t>2. Unequal </a:t>
            </a:r>
            <a:r>
              <a:rPr lang="en-ZA" dirty="0">
                <a:solidFill>
                  <a:srgbClr val="FFFF00"/>
                </a:solidFill>
              </a:rPr>
              <a:t>rock resistance </a:t>
            </a:r>
            <a:r>
              <a:rPr lang="en-ZA" dirty="0"/>
              <a:t>– one side of the watershed has harder rock than the other and the river where the rock is softer will erode more quickly</a:t>
            </a:r>
          </a:p>
          <a:p>
            <a:r>
              <a:rPr lang="en-ZA" dirty="0"/>
              <a:t>3. </a:t>
            </a:r>
            <a:r>
              <a:rPr lang="en-ZA" dirty="0">
                <a:solidFill>
                  <a:srgbClr val="FFFF00"/>
                </a:solidFill>
              </a:rPr>
              <a:t>Human intervention </a:t>
            </a:r>
            <a:r>
              <a:rPr lang="en-ZA" dirty="0"/>
              <a:t>e.g. dams</a:t>
            </a:r>
          </a:p>
          <a:p>
            <a:r>
              <a:rPr lang="en-ZA" dirty="0"/>
              <a:t>4. </a:t>
            </a:r>
            <a:r>
              <a:rPr lang="en-ZA" dirty="0">
                <a:solidFill>
                  <a:srgbClr val="FFFF00"/>
                </a:solidFill>
              </a:rPr>
              <a:t>Geological activity </a:t>
            </a:r>
            <a:r>
              <a:rPr lang="en-ZA" dirty="0"/>
              <a:t>such as earthquakes can alter river flow or volume</a:t>
            </a:r>
          </a:p>
        </p:txBody>
      </p:sp>
    </p:spTree>
    <p:extLst>
      <p:ext uri="{BB962C8B-B14F-4D97-AF65-F5344CB8AC3E}">
        <p14:creationId xmlns:p14="http://schemas.microsoft.com/office/powerpoint/2010/main" val="212051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{5A5BA525-BC52-483A-B134-D5C28C90EF29}tf12214701</Template>
  <TotalTime>73</TotalTime>
  <Words>246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Goudy Old Style</vt:lpstr>
      <vt:lpstr>Wingdings</vt:lpstr>
      <vt:lpstr>Wingdings 2</vt:lpstr>
      <vt:lpstr>SlateVTI</vt:lpstr>
      <vt:lpstr>Fluvial Processes  River Capture</vt:lpstr>
      <vt:lpstr>LEARNING OVERVIEW</vt:lpstr>
      <vt:lpstr>HEADWARD EROSION</vt:lpstr>
      <vt:lpstr> ABSTRACTION </vt:lpstr>
      <vt:lpstr>ABSTRACTION</vt:lpstr>
      <vt:lpstr>STREAM PIRACY</vt:lpstr>
      <vt:lpstr>POSSIBLE CAUSES OF STREAM PIRACY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Fluvial Processes  River Capture</dc:title>
  <dc:creator>Johan Rich</dc:creator>
  <cp:lastModifiedBy>Johan Rich</cp:lastModifiedBy>
  <cp:revision>7</cp:revision>
  <dcterms:created xsi:type="dcterms:W3CDTF">2020-07-21T12:54:16Z</dcterms:created>
  <dcterms:modified xsi:type="dcterms:W3CDTF">2020-07-22T12:02:58Z</dcterms:modified>
</cp:coreProperties>
</file>