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 Rich" initials="JR" lastIdx="5" clrIdx="0">
    <p:extLst>
      <p:ext uri="{19B8F6BF-5375-455C-9EA6-DF929625EA0E}">
        <p15:presenceInfo xmlns:p15="http://schemas.microsoft.com/office/powerpoint/2012/main" userId="a3ffb759cc769d2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5-07T10:07:52.870" idx="2">
    <p:pos x="5324" y="3096"/>
    <p:text>This is an example of a comment box.</p:text>
    <p:extLst>
      <p:ext uri="{C676402C-5697-4E1C-873F-D02D1690AC5C}">
        <p15:threadingInfo xmlns:p15="http://schemas.microsoft.com/office/powerpoint/2012/main" timeZoneBias="-12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5-07T17:38:28.778" idx="4">
    <p:pos x="5474" y="2579"/>
    <p:text>A headline is seldom more than six words long and is usually pithy and punchy. It tries to get the reader's attention with an original or clever wording that sums up the main idea of a story. The by-line is a second sentence or phrase that expands slightly on the headline and draws the  reader further into the story.  Here is a stypical example:  Ramaphosa to speak tonight                                    President expected to announce changes to lockdown rules.                     You could summarize scene 1 of Act 4 like this:      Caesar accepts Antony's challenge                               Octavious, deeply insulted, chooses to go to war.</p:text>
    <p:extLst>
      <p:ext uri="{C676402C-5697-4E1C-873F-D02D1690AC5C}">
        <p15:threadingInfo xmlns:p15="http://schemas.microsoft.com/office/powerpoint/2012/main" timeZoneBias="-120"/>
      </p:ext>
    </p:extLst>
  </p:cm>
  <p:cm authorId="1" dt="2020-05-07T17:52:00.155" idx="5">
    <p:pos x="6649" y="3485"/>
    <p:text>Diction = choice and suitability of words.</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60C95F-418A-43DF-A6E6-8BAEF2690A3B}" type="datetimeFigureOut">
              <a:rPr lang="en-ZA" smtClean="0"/>
              <a:t>2020/05/07</a:t>
            </a:fld>
            <a:endParaRPr lang="en-Z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F24A6F-2809-442D-A610-0763A9E702EC}" type="slidenum">
              <a:rPr lang="en-ZA" smtClean="0"/>
              <a:t>‹#›</a:t>
            </a:fld>
            <a:endParaRPr lang="en-ZA"/>
          </a:p>
        </p:txBody>
      </p:sp>
    </p:spTree>
    <p:extLst>
      <p:ext uri="{BB962C8B-B14F-4D97-AF65-F5344CB8AC3E}">
        <p14:creationId xmlns:p14="http://schemas.microsoft.com/office/powerpoint/2010/main" val="1326385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F99F496-26B3-48DF-BA61-A44BFDAD9771}" type="datetime1">
              <a:rPr lang="en-ZA" smtClean="0"/>
              <a:t>2020/05/07</a:t>
            </a:fld>
            <a:endParaRPr lang="en-ZA"/>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ZA"/>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4D55960-81A6-42AF-8E85-494693FDD04C}" type="slidenum">
              <a:rPr lang="en-ZA" smtClean="0"/>
              <a:t>‹#›</a:t>
            </a:fld>
            <a:endParaRPr lang="en-ZA"/>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8196532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77D56C-7955-4216-924B-F80DB5E49D99}" type="datetime1">
              <a:rPr lang="en-ZA" smtClean="0"/>
              <a:t>2020/05/07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23307045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308385-31B2-4BFA-9E1D-9E8A25CE5455}" type="datetime1">
              <a:rPr lang="en-ZA" smtClean="0"/>
              <a:t>2020/05/07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2657419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7CE38C-AF78-4D9E-BF12-A614C3110DF2}" type="datetime1">
              <a:rPr lang="en-ZA" smtClean="0"/>
              <a:t>2020/05/07</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949482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4DC8868C-45E0-4870-9062-33FA97A668FE}" type="datetime1">
              <a:rPr lang="en-ZA" smtClean="0"/>
              <a:t>2020/05/07</a:t>
            </a:fld>
            <a:endParaRPr lang="en-ZA"/>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ZA"/>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4D55960-81A6-42AF-8E85-494693FDD04C}" type="slidenum">
              <a:rPr lang="en-ZA" smtClean="0"/>
              <a:t>‹#›</a:t>
            </a:fld>
            <a:endParaRPr lang="en-ZA"/>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57601698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BF6675-8233-4F94-B774-76AEE5A4D7E5}" type="datetime1">
              <a:rPr lang="en-ZA" smtClean="0"/>
              <a:t>2020/05/07</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104418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11DC1B-4F83-44A8-B65A-13C015DD9E0F}" type="datetime1">
              <a:rPr lang="en-ZA" smtClean="0"/>
              <a:t>2020/05/07</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519556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6C655-85FE-4FD7-9F7A-29BB432EADEF}" type="datetime1">
              <a:rPr lang="en-ZA" smtClean="0"/>
              <a:t>2020/05/07</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607987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E5E099-C29D-4F18-8524-000B6C73D183}" type="datetime1">
              <a:rPr lang="en-ZA" smtClean="0"/>
              <a:t>2020/05/07</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54D55960-81A6-42AF-8E85-494693FDD04C}" type="slidenum">
              <a:rPr lang="en-ZA" smtClean="0"/>
              <a:t>‹#›</a:t>
            </a:fld>
            <a:endParaRPr lang="en-ZA"/>
          </a:p>
        </p:txBody>
      </p:sp>
    </p:spTree>
    <p:extLst>
      <p:ext uri="{BB962C8B-B14F-4D97-AF65-F5344CB8AC3E}">
        <p14:creationId xmlns:p14="http://schemas.microsoft.com/office/powerpoint/2010/main" val="956662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74DAE64A-532A-4E8C-8151-ABA0140812A4}" type="datetime1">
              <a:rPr lang="en-ZA" smtClean="0"/>
              <a:t>2020/05/07</a:t>
            </a:fld>
            <a:endParaRPr lang="en-Z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Z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4D55960-81A6-42AF-8E85-494693FDD04C}" type="slidenum">
              <a:rPr lang="en-ZA" smtClean="0"/>
              <a:t>‹#›</a:t>
            </a:fld>
            <a:endParaRPr lang="en-Z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53016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4315BC73-FEFD-4177-A3FB-13F5863ECEB5}" type="datetime1">
              <a:rPr lang="en-ZA" smtClean="0"/>
              <a:t>2020/05/07</a:t>
            </a:fld>
            <a:endParaRPr lang="en-ZA"/>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ZA"/>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4D55960-81A6-42AF-8E85-494693FDD04C}" type="slidenum">
              <a:rPr lang="en-ZA" smtClean="0"/>
              <a:t>‹#›</a:t>
            </a:fld>
            <a:endParaRPr lang="en-ZA"/>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905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A1404E22-E610-4E06-B076-2E89482FC4F5}" type="datetime1">
              <a:rPr lang="en-ZA" smtClean="0"/>
              <a:t>2020/05/07</a:t>
            </a:fld>
            <a:endParaRPr lang="en-ZA"/>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ZA"/>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4D55960-81A6-42AF-8E85-494693FDD04C}" type="slidenum">
              <a:rPr lang="en-ZA" smtClean="0"/>
              <a:t>‹#›</a:t>
            </a:fld>
            <a:endParaRPr lang="en-ZA"/>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411546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pinimg.com/originals/ed/64/55/ed6455e8120f5869ffb948ef535d24e4.jpg" TargetMode="External"/><Relationship Id="rId2" Type="http://schemas.openxmlformats.org/officeDocument/2006/relationships/hyperlink" Target="https://www.google.com/url?sa=i&amp;url=https%3A%2F%2Fwww.pinterest.com.au%2Fpin%2F573857177491971159%2F&amp;psig=AOvVaw0W6mgDfRcgVeZ5A24CwGhO&amp;ust=1588953688106000&amp;source=images&amp;cd=vfe&amp;ved=0CAIQjRxqFwoTCIjF5fOPoukCFQAAAAAdAAAAABAo" TargetMode="External"/><Relationship Id="rId1" Type="http://schemas.openxmlformats.org/officeDocument/2006/relationships/slideLayout" Target="../slideLayouts/slideLayout2.xml"/><Relationship Id="rId4" Type="http://schemas.openxmlformats.org/officeDocument/2006/relationships/hyperlink" Target="https://d3i71xaburhd42.cloudfront.net/1df11711a7d386bdbf1ce85850b2b01be820dedc/5-Figure1-1.png"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www.lifebridgeschool.co.za/wiki/index.php?title=Antony_and_Cleopatra"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parknotes.com/shakespeare/antony/section7/" TargetMode="External"/><Relationship Id="rId2" Type="http://schemas.openxmlformats.org/officeDocument/2006/relationships/hyperlink" Target="http://www.lifebridgeschool.co.za/wiki/index.php?title=Antony_and_Cleopatra" TargetMode="Externa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lagiarismdetector.ne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opensourceshakespeare.org/views/plays/play_view.php?WorkID=antonycleo&amp;Scope=entire&amp;pleasewait=1&amp;msg=pl#a3,s1" TargetMode="External"/><Relationship Id="rId2" Type="http://schemas.openxmlformats.org/officeDocument/2006/relationships/hyperlink" Target="http://www.lifebridgeschool.co.za/wiki/index.php?title=Antony_and_Cleopatra" TargetMode="External"/><Relationship Id="rId1" Type="http://schemas.openxmlformats.org/officeDocument/2006/relationships/slideLayout" Target="../slideLayouts/slideLayout2.xml"/><Relationship Id="rId6" Type="http://schemas.openxmlformats.org/officeDocument/2006/relationships/comments" Target="../comments/comment2.xml"/><Relationship Id="rId5" Type="http://schemas.openxmlformats.org/officeDocument/2006/relationships/hyperlink" Target="mailto:lifebridgeilc@gmail.com" TargetMode="External"/><Relationship Id="rId4" Type="http://schemas.openxmlformats.org/officeDocument/2006/relationships/hyperlink" Target="https://www.youtube.com/playlist?list=PLCaSds5pUoFeHQM7N7puzoHE0inE7ntI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67C3-6BA5-4F92-BC53-6FA934ACCFD5}"/>
              </a:ext>
            </a:extLst>
          </p:cNvPr>
          <p:cNvSpPr>
            <a:spLocks noGrp="1"/>
          </p:cNvSpPr>
          <p:nvPr>
            <p:ph type="ctrTitle"/>
          </p:nvPr>
        </p:nvSpPr>
        <p:spPr>
          <a:xfrm>
            <a:off x="1915128" y="1219200"/>
            <a:ext cx="8361229" cy="2667480"/>
          </a:xfrm>
        </p:spPr>
        <p:txBody>
          <a:bodyPr/>
          <a:lstStyle/>
          <a:p>
            <a:r>
              <a:rPr lang="en-ZA" sz="4400" b="1" dirty="0"/>
              <a:t>UNDERSTANDING AND EXPLORING SHAKESPEARE’S </a:t>
            </a:r>
            <a:r>
              <a:rPr lang="en-ZA" sz="4400" b="1" i="1" dirty="0"/>
              <a:t>ANTONY AND CLEOPATRA </a:t>
            </a:r>
            <a:br>
              <a:rPr lang="en-ZA" sz="4400" i="1" dirty="0"/>
            </a:br>
            <a:r>
              <a:rPr lang="en-ZA" sz="4000" dirty="0"/>
              <a:t>MODULE 1 – REVIEWING ACT 4</a:t>
            </a:r>
          </a:p>
        </p:txBody>
      </p:sp>
      <p:sp>
        <p:nvSpPr>
          <p:cNvPr id="3" name="Subtitle 2">
            <a:extLst>
              <a:ext uri="{FF2B5EF4-FFF2-40B4-BE49-F238E27FC236}">
                <a16:creationId xmlns:a16="http://schemas.microsoft.com/office/drawing/2014/main" id="{A1B4141A-84DE-4FC1-A6B1-AB7958ECAA90}"/>
              </a:ext>
            </a:extLst>
          </p:cNvPr>
          <p:cNvSpPr>
            <a:spLocks noGrp="1"/>
          </p:cNvSpPr>
          <p:nvPr>
            <p:ph type="subTitle" idx="1"/>
          </p:nvPr>
        </p:nvSpPr>
        <p:spPr/>
        <p:txBody>
          <a:bodyPr>
            <a:normAutofit/>
          </a:bodyPr>
          <a:lstStyle/>
          <a:p>
            <a:r>
              <a:rPr lang="en-ZA" sz="2400" dirty="0"/>
              <a:t>GR 12 ENGLISH – MR RICH – 6 MAY 2020</a:t>
            </a:r>
          </a:p>
        </p:txBody>
      </p:sp>
    </p:spTree>
    <p:extLst>
      <p:ext uri="{BB962C8B-B14F-4D97-AF65-F5344CB8AC3E}">
        <p14:creationId xmlns:p14="http://schemas.microsoft.com/office/powerpoint/2010/main" val="7578610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538FD-BCD9-410E-8ED8-0FC7E12B0D46}"/>
              </a:ext>
            </a:extLst>
          </p:cNvPr>
          <p:cNvSpPr>
            <a:spLocks noGrp="1"/>
          </p:cNvSpPr>
          <p:nvPr>
            <p:ph type="title"/>
          </p:nvPr>
        </p:nvSpPr>
        <p:spPr>
          <a:xfrm>
            <a:off x="1371600" y="381000"/>
            <a:ext cx="9601200" cy="1485900"/>
          </a:xfrm>
        </p:spPr>
        <p:txBody>
          <a:bodyPr>
            <a:normAutofit/>
          </a:bodyPr>
          <a:lstStyle/>
          <a:p>
            <a:r>
              <a:rPr lang="en-ZA" sz="4000" dirty="0"/>
              <a:t>LO 2 LEADERSHIP OF ANTONY AND OCTAVIUS IN TIME OF CRISIS </a:t>
            </a:r>
          </a:p>
        </p:txBody>
      </p:sp>
      <p:sp>
        <p:nvSpPr>
          <p:cNvPr id="3" name="Content Placeholder 2">
            <a:extLst>
              <a:ext uri="{FF2B5EF4-FFF2-40B4-BE49-F238E27FC236}">
                <a16:creationId xmlns:a16="http://schemas.microsoft.com/office/drawing/2014/main" id="{803A299D-127F-4E95-830A-607C0999284B}"/>
              </a:ext>
            </a:extLst>
          </p:cNvPr>
          <p:cNvSpPr>
            <a:spLocks noGrp="1"/>
          </p:cNvSpPr>
          <p:nvPr>
            <p:ph idx="1"/>
          </p:nvPr>
        </p:nvSpPr>
        <p:spPr>
          <a:xfrm>
            <a:off x="1295400" y="1866899"/>
            <a:ext cx="9601200" cy="4441135"/>
          </a:xfrm>
        </p:spPr>
        <p:txBody>
          <a:bodyPr>
            <a:normAutofit fontScale="92500" lnSpcReduction="10000"/>
          </a:bodyPr>
          <a:lstStyle/>
          <a:p>
            <a:pPr marL="0" indent="0">
              <a:buNone/>
            </a:pPr>
            <a:r>
              <a:rPr lang="en-ZA" sz="1700" dirty="0">
                <a:solidFill>
                  <a:srgbClr val="FF0000"/>
                </a:solidFill>
              </a:rPr>
              <a:t>You will be able to compare the characters Antony and Octavius (Caesar) as leaders during battle by drawing from the way they are portrayed in Act 4.</a:t>
            </a:r>
          </a:p>
          <a:p>
            <a:pPr marL="0" indent="0">
              <a:buNone/>
            </a:pPr>
            <a:r>
              <a:rPr lang="en-ZA" sz="1700" b="1" u="sng" dirty="0">
                <a:solidFill>
                  <a:schemeClr val="tx1"/>
                </a:solidFill>
              </a:rPr>
              <a:t>TASK 2 </a:t>
            </a:r>
            <a:r>
              <a:rPr lang="en-ZA" sz="1700" u="sng" dirty="0">
                <a:solidFill>
                  <a:schemeClr val="tx1"/>
                </a:solidFill>
              </a:rPr>
              <a:t> </a:t>
            </a:r>
            <a:r>
              <a:rPr lang="en-ZA" sz="1700" dirty="0">
                <a:solidFill>
                  <a:schemeClr val="tx1"/>
                </a:solidFill>
              </a:rPr>
              <a:t>Select  a number of things that one associates with leaders such as inspiring loyalty, motivating followers, planning action etc. and look at how Antony and Octavius seem to do these things. The set out your finding in a simple graphic chart that shows the similarities and differences. Here are examples of three possible ways you can set out such a graphic display:</a:t>
            </a:r>
          </a:p>
          <a:p>
            <a:pPr marL="457200" indent="-457200">
              <a:buAutoNum type="arabicPeriod"/>
            </a:pPr>
            <a:r>
              <a:rPr lang="en-ZA" sz="1500" dirty="0">
                <a:solidFill>
                  <a:schemeClr val="tx1"/>
                </a:solidFill>
                <a:hlinkClick r:id="rId2"/>
              </a:rPr>
              <a:t>https://www.google.com/url?sa=i&amp;url=https%3A%2F%2Fwww.pinterest.com.au%2Fpin%2F573857177491971159%2F&amp;psig=AOvVaw0W6mgDfRcgVeZ5A24CwGhO&amp;ust=1588953688106000&amp;source=images&amp;cd=vfe&amp;ved=0CAIQjRxqFwoTCIjF5fOPoukCFQAAAAAdAAAAABAo</a:t>
            </a:r>
            <a:endParaRPr lang="en-ZA" sz="1500" dirty="0">
              <a:solidFill>
                <a:schemeClr val="tx1"/>
              </a:solidFill>
            </a:endParaRPr>
          </a:p>
          <a:p>
            <a:pPr marL="457200" indent="-457200">
              <a:buAutoNum type="arabicPeriod"/>
            </a:pPr>
            <a:r>
              <a:rPr lang="en-ZA" sz="1500" dirty="0">
                <a:solidFill>
                  <a:schemeClr val="tx1"/>
                </a:solidFill>
                <a:hlinkClick r:id="rId3"/>
              </a:rPr>
              <a:t>https://i.pinimg.com/originals/ed/64/55/ed6455e8120f5869ffb948ef535d24e4.jpg</a:t>
            </a:r>
            <a:endParaRPr lang="en-ZA" sz="1500" dirty="0">
              <a:solidFill>
                <a:schemeClr val="tx1"/>
              </a:solidFill>
            </a:endParaRPr>
          </a:p>
          <a:p>
            <a:pPr marL="457200" indent="-457200">
              <a:buAutoNum type="arabicPeriod"/>
            </a:pPr>
            <a:r>
              <a:rPr lang="en-ZA" sz="1500" dirty="0">
                <a:solidFill>
                  <a:schemeClr val="tx1"/>
                </a:solidFill>
                <a:hlinkClick r:id="rId4"/>
              </a:rPr>
              <a:t>https://d3i71xaburhd42.cloudfront.net/1df11711a7d386bdbf1ce85850b2b01be820dedc/5-Figure1-1.png</a:t>
            </a:r>
            <a:endParaRPr lang="en-ZA" sz="1500" dirty="0">
              <a:solidFill>
                <a:schemeClr val="tx1"/>
              </a:solidFill>
            </a:endParaRPr>
          </a:p>
          <a:p>
            <a:pPr marL="0" indent="0">
              <a:buNone/>
            </a:pPr>
            <a:r>
              <a:rPr lang="en-ZA" sz="1700" dirty="0">
                <a:solidFill>
                  <a:schemeClr val="tx1"/>
                </a:solidFill>
              </a:rPr>
              <a:t>You may do your graphic by hand or on computer then take a screenshot, a photograph or scan it and email it as  an attachment or  send it via WhatsApp. Your response should identify at least three similarities and three differences and each should be backed up with a reference  to the text. Keep the hard copy original for checking when schools reopen.</a:t>
            </a:r>
          </a:p>
          <a:p>
            <a:pPr marL="0" indent="0">
              <a:buNone/>
            </a:pPr>
            <a:r>
              <a:rPr lang="en-ZA" sz="1700" dirty="0">
                <a:solidFill>
                  <a:schemeClr val="tx1"/>
                </a:solidFill>
              </a:rPr>
              <a:t>Criteria for assessment are: Relevance of information selected; insight and accuracy in interpreting the text; clarity of communicating findings;  level of insight into the nature of leadership</a:t>
            </a:r>
            <a:r>
              <a:rPr lang="en-ZA" sz="1600" dirty="0">
                <a:solidFill>
                  <a:schemeClr val="tx1"/>
                </a:solidFill>
              </a:rPr>
              <a:t>.</a:t>
            </a:r>
          </a:p>
        </p:txBody>
      </p:sp>
      <p:sp>
        <p:nvSpPr>
          <p:cNvPr id="4" name="Slide Number Placeholder 3">
            <a:extLst>
              <a:ext uri="{FF2B5EF4-FFF2-40B4-BE49-F238E27FC236}">
                <a16:creationId xmlns:a16="http://schemas.microsoft.com/office/drawing/2014/main" id="{9DA15319-56DA-44DA-A2BC-C13C75D9D6F8}"/>
              </a:ext>
            </a:extLst>
          </p:cNvPr>
          <p:cNvSpPr>
            <a:spLocks noGrp="1"/>
          </p:cNvSpPr>
          <p:nvPr>
            <p:ph type="sldNum" sz="quarter" idx="12"/>
          </p:nvPr>
        </p:nvSpPr>
        <p:spPr/>
        <p:txBody>
          <a:bodyPr/>
          <a:lstStyle/>
          <a:p>
            <a:fld id="{54D55960-81A6-42AF-8E85-494693FDD04C}" type="slidenum">
              <a:rPr lang="en-ZA" smtClean="0"/>
              <a:t>10</a:t>
            </a:fld>
            <a:endParaRPr lang="en-ZA"/>
          </a:p>
        </p:txBody>
      </p:sp>
      <p:sp>
        <p:nvSpPr>
          <p:cNvPr id="5" name="TextBox 4">
            <a:extLst>
              <a:ext uri="{FF2B5EF4-FFF2-40B4-BE49-F238E27FC236}">
                <a16:creationId xmlns:a16="http://schemas.microsoft.com/office/drawing/2014/main" id="{D330DEC3-570B-4939-9A46-803DE001554A}"/>
              </a:ext>
            </a:extLst>
          </p:cNvPr>
          <p:cNvSpPr txBox="1"/>
          <p:nvPr/>
        </p:nvSpPr>
        <p:spPr>
          <a:xfrm>
            <a:off x="9790193" y="549966"/>
            <a:ext cx="1278835" cy="276999"/>
          </a:xfrm>
          <a:prstGeom prst="rect">
            <a:avLst/>
          </a:prstGeom>
          <a:solidFill>
            <a:srgbClr val="FFFF00"/>
          </a:solidFill>
        </p:spPr>
        <p:txBody>
          <a:bodyPr wrap="square" rtlCol="0">
            <a:spAutoFit/>
          </a:bodyPr>
          <a:lstStyle/>
          <a:p>
            <a:r>
              <a:rPr lang="en-ZA" sz="1200" dirty="0"/>
              <a:t>2 HOURS</a:t>
            </a:r>
          </a:p>
        </p:txBody>
      </p:sp>
    </p:spTree>
    <p:extLst>
      <p:ext uri="{BB962C8B-B14F-4D97-AF65-F5344CB8AC3E}">
        <p14:creationId xmlns:p14="http://schemas.microsoft.com/office/powerpoint/2010/main" val="3492133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876EE-D538-4703-A136-D9AB333825E9}"/>
              </a:ext>
            </a:extLst>
          </p:cNvPr>
          <p:cNvSpPr>
            <a:spLocks noGrp="1"/>
          </p:cNvSpPr>
          <p:nvPr>
            <p:ph type="title"/>
          </p:nvPr>
        </p:nvSpPr>
        <p:spPr>
          <a:xfrm>
            <a:off x="1467828" y="367748"/>
            <a:ext cx="9601200" cy="1485900"/>
          </a:xfrm>
        </p:spPr>
        <p:txBody>
          <a:bodyPr>
            <a:normAutofit/>
          </a:bodyPr>
          <a:lstStyle/>
          <a:p>
            <a:r>
              <a:rPr lang="en-ZA" sz="4000" dirty="0"/>
              <a:t>LO 3 DRAMATIC TENSION AND THE STRUCTURE OF ACT 4</a:t>
            </a:r>
          </a:p>
        </p:txBody>
      </p:sp>
      <p:sp>
        <p:nvSpPr>
          <p:cNvPr id="3" name="Content Placeholder 2">
            <a:extLst>
              <a:ext uri="{FF2B5EF4-FFF2-40B4-BE49-F238E27FC236}">
                <a16:creationId xmlns:a16="http://schemas.microsoft.com/office/drawing/2014/main" id="{6B3ACF98-1850-4C7E-9B8A-889B7EDA7791}"/>
              </a:ext>
            </a:extLst>
          </p:cNvPr>
          <p:cNvSpPr>
            <a:spLocks noGrp="1"/>
          </p:cNvSpPr>
          <p:nvPr>
            <p:ph idx="1"/>
          </p:nvPr>
        </p:nvSpPr>
        <p:spPr>
          <a:xfrm>
            <a:off x="1295400" y="1638300"/>
            <a:ext cx="9601200" cy="4484204"/>
          </a:xfrm>
        </p:spPr>
        <p:txBody>
          <a:bodyPr/>
          <a:lstStyle/>
          <a:p>
            <a:pPr marL="0" indent="0">
              <a:buNone/>
            </a:pPr>
            <a:r>
              <a:rPr lang="en-ZA" sz="1600" dirty="0">
                <a:solidFill>
                  <a:srgbClr val="FF0000"/>
                </a:solidFill>
              </a:rPr>
              <a:t>You will be able to explain the concept of “dramatic tension” and show how it is achieved  through the structure of the text.</a:t>
            </a:r>
          </a:p>
          <a:p>
            <a:pPr marL="0" indent="0">
              <a:buNone/>
            </a:pPr>
            <a:r>
              <a:rPr lang="en-ZA" sz="1600" b="1" u="sng" dirty="0">
                <a:solidFill>
                  <a:schemeClr val="tx1"/>
                </a:solidFill>
              </a:rPr>
              <a:t>TASK 3  </a:t>
            </a:r>
            <a:r>
              <a:rPr lang="en-ZA" sz="1600" dirty="0">
                <a:solidFill>
                  <a:schemeClr val="tx1"/>
                </a:solidFill>
              </a:rPr>
              <a:t>In this task you will demonstrate your understanding of concepts and your ability to apply your understanding to the text by answering several questions in writing.  Type your answers in Word using Arial 12 </a:t>
            </a:r>
            <a:r>
              <a:rPr lang="en-ZA" sz="1600" dirty="0" err="1">
                <a:solidFill>
                  <a:schemeClr val="tx1"/>
                </a:solidFill>
              </a:rPr>
              <a:t>pt</a:t>
            </a:r>
            <a:r>
              <a:rPr lang="en-ZA" sz="1600" dirty="0">
                <a:solidFill>
                  <a:schemeClr val="tx1"/>
                </a:solidFill>
              </a:rPr>
              <a:t> and submit your answers, with your name as an email attachment.</a:t>
            </a:r>
          </a:p>
          <a:p>
            <a:pPr marL="0" indent="0">
              <a:buNone/>
            </a:pPr>
            <a:r>
              <a:rPr lang="en-ZA" sz="1600" b="1" dirty="0">
                <a:solidFill>
                  <a:schemeClr val="tx1"/>
                </a:solidFill>
              </a:rPr>
              <a:t>Preparation</a:t>
            </a:r>
            <a:r>
              <a:rPr lang="en-ZA" sz="1600" dirty="0">
                <a:solidFill>
                  <a:schemeClr val="tx1"/>
                </a:solidFill>
              </a:rPr>
              <a:t>  Read the Wiki  </a:t>
            </a:r>
            <a:r>
              <a:rPr lang="en-ZA" sz="1600" dirty="0">
                <a:solidFill>
                  <a:schemeClr val="tx1"/>
                </a:solidFill>
                <a:hlinkClick r:id="rId2"/>
              </a:rPr>
              <a:t>http://www.lifebridgeschool.co.za/wiki/index.php?title=Antony_and_Cleopatra</a:t>
            </a:r>
            <a:r>
              <a:rPr lang="en-ZA" sz="1600" dirty="0">
                <a:solidFill>
                  <a:schemeClr val="tx1"/>
                </a:solidFill>
              </a:rPr>
              <a:t> especially the points made about the structure of Act 4 and dramatic tension.</a:t>
            </a:r>
          </a:p>
          <a:p>
            <a:pPr marL="0" indent="0">
              <a:buNone/>
            </a:pPr>
            <a:r>
              <a:rPr lang="en-ZA" sz="1600" b="1" dirty="0">
                <a:solidFill>
                  <a:schemeClr val="tx1"/>
                </a:solidFill>
              </a:rPr>
              <a:t>Task</a:t>
            </a:r>
            <a:r>
              <a:rPr lang="en-ZA" sz="1600" dirty="0">
                <a:solidFill>
                  <a:schemeClr val="tx1"/>
                </a:solidFill>
              </a:rPr>
              <a:t> Answer the following questions:</a:t>
            </a:r>
          </a:p>
          <a:p>
            <a:pPr marL="342900" indent="-342900">
              <a:buAutoNum type="arabicPeriod"/>
            </a:pPr>
            <a:r>
              <a:rPr lang="en-ZA" sz="1600" dirty="0">
                <a:solidFill>
                  <a:schemeClr val="tx1"/>
                </a:solidFill>
              </a:rPr>
              <a:t>Explain in your own words what is meant by “dramatic tension”</a:t>
            </a:r>
          </a:p>
          <a:p>
            <a:pPr marL="342900" indent="-342900">
              <a:buAutoNum type="arabicPeriod"/>
            </a:pPr>
            <a:r>
              <a:rPr lang="en-ZA" sz="1600" dirty="0">
                <a:solidFill>
                  <a:schemeClr val="tx1"/>
                </a:solidFill>
              </a:rPr>
              <a:t>The scenes in Act 4 are short and move back and forth between Antony’s location and Caesar’s. Explain how this either helps to increase suspense and tension or to reduce it.</a:t>
            </a:r>
          </a:p>
          <a:p>
            <a:pPr marL="342900" indent="-342900">
              <a:buAutoNum type="arabicPeriod"/>
            </a:pPr>
            <a:r>
              <a:rPr lang="en-ZA" sz="1600" dirty="0">
                <a:solidFill>
                  <a:schemeClr val="tx1"/>
                </a:solidFill>
              </a:rPr>
              <a:t>Most of Act 4 focuses on two battles but we never see any of the fighting actually happening. Why do you think this is? How does Shakespeare keep the audience involved in the action and does he succeed in maintaining tension? Explain your view.  </a:t>
            </a:r>
          </a:p>
        </p:txBody>
      </p:sp>
      <p:sp>
        <p:nvSpPr>
          <p:cNvPr id="4" name="Slide Number Placeholder 3">
            <a:extLst>
              <a:ext uri="{FF2B5EF4-FFF2-40B4-BE49-F238E27FC236}">
                <a16:creationId xmlns:a16="http://schemas.microsoft.com/office/drawing/2014/main" id="{E725F2A3-E773-4A59-BA5F-31B69C9BEE0B}"/>
              </a:ext>
            </a:extLst>
          </p:cNvPr>
          <p:cNvSpPr>
            <a:spLocks noGrp="1"/>
          </p:cNvSpPr>
          <p:nvPr>
            <p:ph type="sldNum" sz="quarter" idx="12"/>
          </p:nvPr>
        </p:nvSpPr>
        <p:spPr/>
        <p:txBody>
          <a:bodyPr/>
          <a:lstStyle/>
          <a:p>
            <a:fld id="{54D55960-81A6-42AF-8E85-494693FDD04C}" type="slidenum">
              <a:rPr lang="en-ZA" smtClean="0"/>
              <a:t>11</a:t>
            </a:fld>
            <a:endParaRPr lang="en-ZA"/>
          </a:p>
        </p:txBody>
      </p:sp>
    </p:spTree>
    <p:extLst>
      <p:ext uri="{BB962C8B-B14F-4D97-AF65-F5344CB8AC3E}">
        <p14:creationId xmlns:p14="http://schemas.microsoft.com/office/powerpoint/2010/main" val="1614155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14C6B-11B4-44EA-BBDF-9F0ADABB850D}"/>
              </a:ext>
            </a:extLst>
          </p:cNvPr>
          <p:cNvSpPr>
            <a:spLocks noGrp="1"/>
          </p:cNvSpPr>
          <p:nvPr>
            <p:ph type="title"/>
          </p:nvPr>
        </p:nvSpPr>
        <p:spPr>
          <a:xfrm>
            <a:off x="1371600" y="685800"/>
            <a:ext cx="9601200" cy="785191"/>
          </a:xfrm>
        </p:spPr>
        <p:txBody>
          <a:bodyPr>
            <a:normAutofit/>
          </a:bodyPr>
          <a:lstStyle/>
          <a:p>
            <a:r>
              <a:rPr lang="en-ZA" sz="4000" dirty="0"/>
              <a:t>MODULE SUMMARY AND REFLECTION</a:t>
            </a:r>
          </a:p>
        </p:txBody>
      </p:sp>
      <p:sp>
        <p:nvSpPr>
          <p:cNvPr id="3" name="Content Placeholder 2">
            <a:extLst>
              <a:ext uri="{FF2B5EF4-FFF2-40B4-BE49-F238E27FC236}">
                <a16:creationId xmlns:a16="http://schemas.microsoft.com/office/drawing/2014/main" id="{C4589A6A-3DC1-4230-A0D5-83FFD0BB70FE}"/>
              </a:ext>
            </a:extLst>
          </p:cNvPr>
          <p:cNvSpPr>
            <a:spLocks noGrp="1"/>
          </p:cNvSpPr>
          <p:nvPr>
            <p:ph idx="1"/>
          </p:nvPr>
        </p:nvSpPr>
        <p:spPr/>
        <p:txBody>
          <a:bodyPr/>
          <a:lstStyle/>
          <a:p>
            <a:pPr marL="0" indent="0">
              <a:buNone/>
            </a:pPr>
            <a:r>
              <a:rPr lang="en-ZA" sz="1600" dirty="0">
                <a:solidFill>
                  <a:srgbClr val="FF0000"/>
                </a:solidFill>
              </a:rPr>
              <a:t>This page will allow you to reflect on what you have learned from this module and it will give you an opportunity to share feedback on the module.</a:t>
            </a:r>
          </a:p>
          <a:p>
            <a:pPr marL="0" indent="0">
              <a:buNone/>
            </a:pPr>
            <a:r>
              <a:rPr lang="en-ZA" sz="1600" b="1" dirty="0">
                <a:solidFill>
                  <a:schemeClr val="tx1"/>
                </a:solidFill>
              </a:rPr>
              <a:t>ACTIVITY 5</a:t>
            </a:r>
          </a:p>
          <a:p>
            <a:pPr marL="0" indent="0">
              <a:buNone/>
            </a:pPr>
            <a:r>
              <a:rPr lang="en-ZA" sz="1600" dirty="0">
                <a:solidFill>
                  <a:schemeClr val="tx1"/>
                </a:solidFill>
              </a:rPr>
              <a:t>Post a comment (with your name) at the end of the blog  commenting on the following:</a:t>
            </a:r>
          </a:p>
          <a:p>
            <a:pPr marL="342900" indent="-342900">
              <a:buAutoNum type="arabicPeriod"/>
            </a:pPr>
            <a:r>
              <a:rPr lang="en-ZA" sz="1600" dirty="0">
                <a:solidFill>
                  <a:schemeClr val="tx1"/>
                </a:solidFill>
              </a:rPr>
              <a:t>What are three new things you have learned by doing this module?</a:t>
            </a:r>
          </a:p>
          <a:p>
            <a:pPr marL="342900" indent="-342900">
              <a:buAutoNum type="arabicPeriod"/>
            </a:pPr>
            <a:r>
              <a:rPr lang="en-ZA" sz="1600" dirty="0">
                <a:solidFill>
                  <a:schemeClr val="tx1"/>
                </a:solidFill>
              </a:rPr>
              <a:t>What did you enjoy or what worked well for you  in the module?</a:t>
            </a:r>
          </a:p>
          <a:p>
            <a:pPr marL="342900" indent="-342900">
              <a:buAutoNum type="arabicPeriod"/>
            </a:pPr>
            <a:r>
              <a:rPr lang="en-ZA" sz="1600" dirty="0">
                <a:solidFill>
                  <a:schemeClr val="tx1"/>
                </a:solidFill>
              </a:rPr>
              <a:t>What would you suggest be improved in the module?</a:t>
            </a:r>
          </a:p>
          <a:p>
            <a:pPr marL="342900" indent="-342900">
              <a:buAutoNum type="arabicPeriod"/>
            </a:pPr>
            <a:r>
              <a:rPr lang="en-ZA" sz="1600" dirty="0">
                <a:solidFill>
                  <a:schemeClr val="tx1"/>
                </a:solidFill>
              </a:rPr>
              <a:t>Was the time allocation suggested too little time, too much or mostly just right?</a:t>
            </a:r>
          </a:p>
        </p:txBody>
      </p:sp>
      <p:sp>
        <p:nvSpPr>
          <p:cNvPr id="4" name="Slide Number Placeholder 3">
            <a:extLst>
              <a:ext uri="{FF2B5EF4-FFF2-40B4-BE49-F238E27FC236}">
                <a16:creationId xmlns:a16="http://schemas.microsoft.com/office/drawing/2014/main" id="{A990C8D8-3ABB-42A9-9027-00E5B8D0B600}"/>
              </a:ext>
            </a:extLst>
          </p:cNvPr>
          <p:cNvSpPr>
            <a:spLocks noGrp="1"/>
          </p:cNvSpPr>
          <p:nvPr>
            <p:ph type="sldNum" sz="quarter" idx="12"/>
          </p:nvPr>
        </p:nvSpPr>
        <p:spPr/>
        <p:txBody>
          <a:bodyPr/>
          <a:lstStyle/>
          <a:p>
            <a:fld id="{54D55960-81A6-42AF-8E85-494693FDD04C}" type="slidenum">
              <a:rPr lang="en-ZA" smtClean="0"/>
              <a:t>12</a:t>
            </a:fld>
            <a:endParaRPr lang="en-ZA"/>
          </a:p>
        </p:txBody>
      </p:sp>
      <p:sp>
        <p:nvSpPr>
          <p:cNvPr id="5" name="TextBox 4">
            <a:extLst>
              <a:ext uri="{FF2B5EF4-FFF2-40B4-BE49-F238E27FC236}">
                <a16:creationId xmlns:a16="http://schemas.microsoft.com/office/drawing/2014/main" id="{9F7A812D-21B2-4B36-8ACF-761E1F503BDB}"/>
              </a:ext>
            </a:extLst>
          </p:cNvPr>
          <p:cNvSpPr txBox="1"/>
          <p:nvPr/>
        </p:nvSpPr>
        <p:spPr>
          <a:xfrm>
            <a:off x="9892748" y="852100"/>
            <a:ext cx="1080052" cy="276999"/>
          </a:xfrm>
          <a:prstGeom prst="rect">
            <a:avLst/>
          </a:prstGeom>
          <a:solidFill>
            <a:srgbClr val="FFFF00"/>
          </a:solidFill>
        </p:spPr>
        <p:txBody>
          <a:bodyPr wrap="square" rtlCol="0">
            <a:spAutoFit/>
          </a:bodyPr>
          <a:lstStyle/>
          <a:p>
            <a:r>
              <a:rPr lang="en-ZA" sz="1200" dirty="0"/>
              <a:t>40  MINUTES</a:t>
            </a:r>
          </a:p>
        </p:txBody>
      </p:sp>
    </p:spTree>
    <p:extLst>
      <p:ext uri="{BB962C8B-B14F-4D97-AF65-F5344CB8AC3E}">
        <p14:creationId xmlns:p14="http://schemas.microsoft.com/office/powerpoint/2010/main" val="2603564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7D1D6-E0A9-496C-A185-326831FD27A8}"/>
              </a:ext>
            </a:extLst>
          </p:cNvPr>
          <p:cNvSpPr>
            <a:spLocks noGrp="1"/>
          </p:cNvSpPr>
          <p:nvPr>
            <p:ph type="title"/>
          </p:nvPr>
        </p:nvSpPr>
        <p:spPr>
          <a:xfrm>
            <a:off x="1371600" y="685800"/>
            <a:ext cx="9601200" cy="652671"/>
          </a:xfrm>
        </p:spPr>
        <p:txBody>
          <a:bodyPr>
            <a:normAutofit/>
          </a:bodyPr>
          <a:lstStyle/>
          <a:p>
            <a:r>
              <a:rPr lang="en-ZA" sz="3200" dirty="0"/>
              <a:t>HOW TO FIND YOUR WAY AROUND THIS MODULE</a:t>
            </a:r>
          </a:p>
        </p:txBody>
      </p:sp>
      <p:sp>
        <p:nvSpPr>
          <p:cNvPr id="3" name="Content Placeholder 2">
            <a:extLst>
              <a:ext uri="{FF2B5EF4-FFF2-40B4-BE49-F238E27FC236}">
                <a16:creationId xmlns:a16="http://schemas.microsoft.com/office/drawing/2014/main" id="{B93D1A74-EEEA-42CB-A1DD-D1DF7DC54AB4}"/>
              </a:ext>
            </a:extLst>
          </p:cNvPr>
          <p:cNvSpPr>
            <a:spLocks noGrp="1"/>
          </p:cNvSpPr>
          <p:nvPr>
            <p:ph idx="1"/>
          </p:nvPr>
        </p:nvSpPr>
        <p:spPr>
          <a:xfrm>
            <a:off x="1371600" y="1460263"/>
            <a:ext cx="10038522" cy="5006797"/>
          </a:xfrm>
        </p:spPr>
        <p:txBody>
          <a:bodyPr>
            <a:normAutofit fontScale="25000" lnSpcReduction="20000"/>
          </a:bodyPr>
          <a:lstStyle/>
          <a:p>
            <a:pPr marL="0" indent="0">
              <a:buNone/>
            </a:pPr>
            <a:r>
              <a:rPr lang="en-ZA" sz="6400" dirty="0">
                <a:solidFill>
                  <a:srgbClr val="FF0000"/>
                </a:solidFill>
              </a:rPr>
              <a:t>When you have completed this page you will understand how to find things and how to work through the module.</a:t>
            </a:r>
          </a:p>
          <a:p>
            <a:pPr marL="0" indent="0">
              <a:buNone/>
            </a:pPr>
            <a:r>
              <a:rPr lang="en-ZA" sz="6400" dirty="0"/>
              <a:t>This module is set out in a number of slides or pages like this one. Each page deals with a separate topic. And the heading of the page will tell you what it is about. Under the heading is a short summary of what you will learn from that page. Click on the </a:t>
            </a:r>
            <a:r>
              <a:rPr lang="en-ZA" sz="6400" b="1" dirty="0"/>
              <a:t>DOWN</a:t>
            </a:r>
            <a:r>
              <a:rPr lang="en-ZA" sz="6400" dirty="0"/>
              <a:t> arrow to move to the next page or the </a:t>
            </a:r>
            <a:r>
              <a:rPr lang="en-ZA" sz="6400" b="1" dirty="0"/>
              <a:t>UP </a:t>
            </a:r>
            <a:r>
              <a:rPr lang="en-ZA" sz="6400" dirty="0"/>
              <a:t>arrow to go to the previous page..</a:t>
            </a:r>
          </a:p>
          <a:p>
            <a:pPr marL="0" indent="0">
              <a:buNone/>
            </a:pPr>
            <a:r>
              <a:rPr lang="en-ZA" sz="6400" dirty="0"/>
              <a:t>Some pages will refer you to other sites such as the Wiki using a link like this:</a:t>
            </a:r>
          </a:p>
          <a:p>
            <a:pPr marL="0" indent="0">
              <a:buNone/>
            </a:pPr>
            <a:r>
              <a:rPr lang="en-ZA" sz="6400" dirty="0">
                <a:hlinkClick r:id="rId2"/>
              </a:rPr>
              <a:t>http://www.lifebridgeschool.co.za/wiki/index.php?title=Antony_and_Cleopatra</a:t>
            </a:r>
            <a:endParaRPr lang="en-ZA" sz="6400" dirty="0"/>
          </a:p>
          <a:p>
            <a:pPr marL="0" indent="0">
              <a:buNone/>
            </a:pPr>
            <a:r>
              <a:rPr lang="en-ZA" sz="6400" dirty="0"/>
              <a:t>or other sites on the internet with a link like this:</a:t>
            </a:r>
          </a:p>
          <a:p>
            <a:pPr marL="0" indent="0">
              <a:buNone/>
            </a:pPr>
            <a:r>
              <a:rPr lang="en-ZA" sz="6400" dirty="0">
                <a:hlinkClick r:id="rId3"/>
              </a:rPr>
              <a:t>https://www.sparknotes.com/shakespeare/antony/section7/</a:t>
            </a:r>
            <a:endParaRPr lang="en-ZA" sz="6400" dirty="0"/>
          </a:p>
          <a:p>
            <a:pPr marL="0" indent="0">
              <a:buNone/>
            </a:pPr>
            <a:r>
              <a:rPr lang="en-ZA" sz="6400" dirty="0"/>
              <a:t>Place your cursor over the link and left-click to open the page.</a:t>
            </a:r>
          </a:p>
          <a:p>
            <a:pPr marL="0" indent="0">
              <a:buNone/>
            </a:pPr>
            <a:r>
              <a:rPr lang="en-ZA" sz="6400" dirty="0"/>
              <a:t>In the top right hand corner is a box with an estimate of time it will take you to complete that page. This just an estimate and it may take you less or more time, but it is a helpful guide.</a:t>
            </a:r>
          </a:p>
          <a:p>
            <a:pPr marL="0" indent="0">
              <a:buNone/>
            </a:pPr>
            <a:r>
              <a:rPr lang="en-ZA" sz="6400" dirty="0"/>
              <a:t>From time to time you will be required to complete a </a:t>
            </a:r>
            <a:r>
              <a:rPr lang="en-ZA" sz="6400" b="1" dirty="0"/>
              <a:t>TASK</a:t>
            </a:r>
            <a:r>
              <a:rPr lang="en-ZA" sz="6400" dirty="0"/>
              <a:t> and detailed instructions will be given about how to do so.</a:t>
            </a:r>
          </a:p>
          <a:p>
            <a:pPr marL="0" indent="0">
              <a:buNone/>
            </a:pPr>
            <a:r>
              <a:rPr lang="en-ZA" sz="6400" dirty="0"/>
              <a:t>Sometimes a new or important word or concept will have </a:t>
            </a:r>
            <a:r>
              <a:rPr lang="en-ZA" sz="6400" dirty="0">
                <a:solidFill>
                  <a:schemeClr val="tx1"/>
                </a:solidFill>
              </a:rPr>
              <a:t>a </a:t>
            </a:r>
            <a:r>
              <a:rPr lang="en-ZA" sz="6400" u="sng" dirty="0">
                <a:solidFill>
                  <a:schemeClr val="accent6">
                    <a:lumMod val="50000"/>
                  </a:schemeClr>
                </a:solidFill>
              </a:rPr>
              <a:t>comment box </a:t>
            </a:r>
            <a:r>
              <a:rPr lang="en-ZA" sz="6400" dirty="0">
                <a:solidFill>
                  <a:schemeClr val="tx1"/>
                </a:solidFill>
              </a:rPr>
              <a:t>like</a:t>
            </a:r>
            <a:r>
              <a:rPr lang="en-ZA" sz="6400" u="sng" dirty="0">
                <a:solidFill>
                  <a:schemeClr val="tx1"/>
                </a:solidFill>
              </a:rPr>
              <a:t> </a:t>
            </a:r>
            <a:r>
              <a:rPr lang="en-ZA" sz="6400" dirty="0"/>
              <a:t>this      . By left –clicking on the box, you will open a comment to the right which will explain the word or concept in more detail or give you more information.</a:t>
            </a:r>
          </a:p>
          <a:p>
            <a:pPr marL="0" indent="0">
              <a:buNone/>
            </a:pPr>
            <a:r>
              <a:rPr lang="en-ZA" sz="6400" dirty="0"/>
              <a:t>Every page is numbered as below and the next page will tell you on which page you can find a particular topic.</a:t>
            </a:r>
          </a:p>
          <a:p>
            <a:pPr marL="0" indent="0">
              <a:buNone/>
            </a:pPr>
            <a:endParaRPr lang="en-ZA" sz="6400" dirty="0"/>
          </a:p>
          <a:p>
            <a:pPr marL="0" indent="0">
              <a:buNone/>
            </a:pPr>
            <a:endParaRPr lang="en-ZA" dirty="0">
              <a:solidFill>
                <a:schemeClr val="tx1"/>
              </a:solidFill>
            </a:endParaRPr>
          </a:p>
        </p:txBody>
      </p:sp>
      <p:sp>
        <p:nvSpPr>
          <p:cNvPr id="5" name="TextBox 4">
            <a:extLst>
              <a:ext uri="{FF2B5EF4-FFF2-40B4-BE49-F238E27FC236}">
                <a16:creationId xmlns:a16="http://schemas.microsoft.com/office/drawing/2014/main" id="{65D8F417-7A96-4748-9609-BCC58FE4E078}"/>
              </a:ext>
            </a:extLst>
          </p:cNvPr>
          <p:cNvSpPr txBox="1"/>
          <p:nvPr/>
        </p:nvSpPr>
        <p:spPr>
          <a:xfrm>
            <a:off x="10018644" y="781087"/>
            <a:ext cx="1126434" cy="307777"/>
          </a:xfrm>
          <a:prstGeom prst="rect">
            <a:avLst/>
          </a:prstGeom>
          <a:solidFill>
            <a:srgbClr val="FFFF00"/>
          </a:solidFill>
          <a:ln w="12700">
            <a:solidFill>
              <a:schemeClr val="tx1"/>
            </a:solidFill>
          </a:ln>
        </p:spPr>
        <p:txBody>
          <a:bodyPr wrap="square" rtlCol="0">
            <a:spAutoFit/>
          </a:bodyPr>
          <a:lstStyle/>
          <a:p>
            <a:r>
              <a:rPr lang="en-ZA" sz="1200" dirty="0">
                <a:solidFill>
                  <a:schemeClr val="accent6">
                    <a:lumMod val="50000"/>
                  </a:schemeClr>
                </a:solidFill>
              </a:rPr>
              <a:t>2 </a:t>
            </a:r>
            <a:r>
              <a:rPr lang="en-ZA" sz="1400" dirty="0">
                <a:solidFill>
                  <a:schemeClr val="accent6">
                    <a:lumMod val="50000"/>
                  </a:schemeClr>
                </a:solidFill>
              </a:rPr>
              <a:t>minutes</a:t>
            </a:r>
          </a:p>
        </p:txBody>
      </p:sp>
      <p:sp>
        <p:nvSpPr>
          <p:cNvPr id="6" name="Slide Number Placeholder 5">
            <a:extLst>
              <a:ext uri="{FF2B5EF4-FFF2-40B4-BE49-F238E27FC236}">
                <a16:creationId xmlns:a16="http://schemas.microsoft.com/office/drawing/2014/main" id="{226ED8AC-3089-4F2A-B8C9-FC7CFE3635E0}"/>
              </a:ext>
            </a:extLst>
          </p:cNvPr>
          <p:cNvSpPr>
            <a:spLocks noGrp="1"/>
          </p:cNvSpPr>
          <p:nvPr>
            <p:ph type="sldNum" sz="quarter" idx="12"/>
          </p:nvPr>
        </p:nvSpPr>
        <p:spPr/>
        <p:txBody>
          <a:bodyPr/>
          <a:lstStyle/>
          <a:p>
            <a:fld id="{54D55960-81A6-42AF-8E85-494693FDD04C}" type="slidenum">
              <a:rPr lang="en-ZA" smtClean="0"/>
              <a:t>2</a:t>
            </a:fld>
            <a:endParaRPr lang="en-ZA"/>
          </a:p>
        </p:txBody>
      </p:sp>
    </p:spTree>
    <p:extLst>
      <p:ext uri="{BB962C8B-B14F-4D97-AF65-F5344CB8AC3E}">
        <p14:creationId xmlns:p14="http://schemas.microsoft.com/office/powerpoint/2010/main" val="3026509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FD3D2-D079-407A-AEEB-D70540C88150}"/>
              </a:ext>
            </a:extLst>
          </p:cNvPr>
          <p:cNvSpPr>
            <a:spLocks noGrp="1"/>
          </p:cNvSpPr>
          <p:nvPr>
            <p:ph type="title"/>
          </p:nvPr>
        </p:nvSpPr>
        <p:spPr>
          <a:xfrm>
            <a:off x="1467828" y="314325"/>
            <a:ext cx="9601200" cy="742950"/>
          </a:xfrm>
        </p:spPr>
        <p:txBody>
          <a:bodyPr/>
          <a:lstStyle/>
          <a:p>
            <a:r>
              <a:rPr lang="en-ZA" dirty="0"/>
              <a:t>HOW THIS </a:t>
            </a:r>
            <a:r>
              <a:rPr lang="en-ZA" sz="4000" dirty="0"/>
              <a:t>MODULE</a:t>
            </a:r>
            <a:r>
              <a:rPr lang="en-ZA" dirty="0"/>
              <a:t> IS SET OUT  </a:t>
            </a:r>
          </a:p>
        </p:txBody>
      </p:sp>
      <p:sp>
        <p:nvSpPr>
          <p:cNvPr id="3" name="Content Placeholder 2">
            <a:extLst>
              <a:ext uri="{FF2B5EF4-FFF2-40B4-BE49-F238E27FC236}">
                <a16:creationId xmlns:a16="http://schemas.microsoft.com/office/drawing/2014/main" id="{F9B7E427-285B-48CE-8DB5-0A6C0EB58784}"/>
              </a:ext>
            </a:extLst>
          </p:cNvPr>
          <p:cNvSpPr>
            <a:spLocks noGrp="1"/>
          </p:cNvSpPr>
          <p:nvPr>
            <p:ph idx="1"/>
          </p:nvPr>
        </p:nvSpPr>
        <p:spPr>
          <a:xfrm>
            <a:off x="1096618" y="1242313"/>
            <a:ext cx="9601200" cy="5413379"/>
          </a:xfrm>
        </p:spPr>
        <p:txBody>
          <a:bodyPr/>
          <a:lstStyle/>
          <a:p>
            <a:pPr marL="0" indent="0">
              <a:buNone/>
            </a:pPr>
            <a:r>
              <a:rPr lang="en-ZA" sz="1600" dirty="0">
                <a:solidFill>
                  <a:srgbClr val="FF0000"/>
                </a:solidFill>
              </a:rPr>
              <a:t>When you have completed this page you will understand how this module is organized and where to find different topics. </a:t>
            </a:r>
          </a:p>
          <a:p>
            <a:pPr marL="0" indent="0">
              <a:buNone/>
            </a:pPr>
            <a:r>
              <a:rPr lang="en-ZA" sz="1600" dirty="0">
                <a:solidFill>
                  <a:schemeClr val="tx1"/>
                </a:solidFill>
              </a:rPr>
              <a:t>The module is set out as follows:</a:t>
            </a:r>
          </a:p>
          <a:p>
            <a:pPr marL="0" indent="0">
              <a:buNone/>
            </a:pPr>
            <a:endParaRPr lang="en-ZA" dirty="0">
              <a:solidFill>
                <a:schemeClr val="tx1"/>
              </a:solidFill>
            </a:endParaRPr>
          </a:p>
        </p:txBody>
      </p:sp>
      <p:graphicFrame>
        <p:nvGraphicFramePr>
          <p:cNvPr id="4" name="Table 4">
            <a:extLst>
              <a:ext uri="{FF2B5EF4-FFF2-40B4-BE49-F238E27FC236}">
                <a16:creationId xmlns:a16="http://schemas.microsoft.com/office/drawing/2014/main" id="{97609DAD-6D9B-4ECC-A20D-B2357C69D0B2}"/>
              </a:ext>
            </a:extLst>
          </p:cNvPr>
          <p:cNvGraphicFramePr>
            <a:graphicFrameLocks noGrp="1"/>
          </p:cNvGraphicFramePr>
          <p:nvPr>
            <p:extLst>
              <p:ext uri="{D42A27DB-BD31-4B8C-83A1-F6EECF244321}">
                <p14:modId xmlns:p14="http://schemas.microsoft.com/office/powerpoint/2010/main" val="2974718286"/>
              </p:ext>
            </p:extLst>
          </p:nvPr>
        </p:nvGraphicFramePr>
        <p:xfrm>
          <a:off x="1555473" y="2205612"/>
          <a:ext cx="9081053" cy="4450080"/>
        </p:xfrm>
        <a:graphic>
          <a:graphicData uri="http://schemas.openxmlformats.org/drawingml/2006/table">
            <a:tbl>
              <a:tblPr firstRow="1" bandRow="1">
                <a:tableStyleId>{5C22544A-7EE6-4342-B048-85BDC9FD1C3A}</a:tableStyleId>
              </a:tblPr>
              <a:tblGrid>
                <a:gridCol w="7712766">
                  <a:extLst>
                    <a:ext uri="{9D8B030D-6E8A-4147-A177-3AD203B41FA5}">
                      <a16:colId xmlns:a16="http://schemas.microsoft.com/office/drawing/2014/main" val="260133483"/>
                    </a:ext>
                  </a:extLst>
                </a:gridCol>
                <a:gridCol w="1368287">
                  <a:extLst>
                    <a:ext uri="{9D8B030D-6E8A-4147-A177-3AD203B41FA5}">
                      <a16:colId xmlns:a16="http://schemas.microsoft.com/office/drawing/2014/main" val="1291174085"/>
                    </a:ext>
                  </a:extLst>
                </a:gridCol>
              </a:tblGrid>
              <a:tr h="370840">
                <a:tc>
                  <a:txBody>
                    <a:bodyPr/>
                    <a:lstStyle/>
                    <a:p>
                      <a:r>
                        <a:rPr lang="en-ZA" dirty="0"/>
                        <a:t>TOPIC</a:t>
                      </a:r>
                    </a:p>
                  </a:txBody>
                  <a:tcPr/>
                </a:tc>
                <a:tc>
                  <a:txBody>
                    <a:bodyPr/>
                    <a:lstStyle/>
                    <a:p>
                      <a:r>
                        <a:rPr lang="en-ZA" dirty="0"/>
                        <a:t>PAGE</a:t>
                      </a:r>
                    </a:p>
                  </a:txBody>
                  <a:tcPr/>
                </a:tc>
                <a:extLst>
                  <a:ext uri="{0D108BD9-81ED-4DB2-BD59-A6C34878D82A}">
                    <a16:rowId xmlns:a16="http://schemas.microsoft.com/office/drawing/2014/main" val="4065599637"/>
                  </a:ext>
                </a:extLst>
              </a:tr>
              <a:tr h="370840">
                <a:tc>
                  <a:txBody>
                    <a:bodyPr/>
                    <a:lstStyle/>
                    <a:p>
                      <a:r>
                        <a:rPr lang="en-ZA" sz="1600" dirty="0"/>
                        <a:t>How to find your way around the module</a:t>
                      </a:r>
                    </a:p>
                  </a:txBody>
                  <a:tcPr/>
                </a:tc>
                <a:tc>
                  <a:txBody>
                    <a:bodyPr/>
                    <a:lstStyle/>
                    <a:p>
                      <a:r>
                        <a:rPr lang="en-ZA" sz="1600" dirty="0"/>
                        <a:t>2</a:t>
                      </a:r>
                    </a:p>
                  </a:txBody>
                  <a:tcPr/>
                </a:tc>
                <a:extLst>
                  <a:ext uri="{0D108BD9-81ED-4DB2-BD59-A6C34878D82A}">
                    <a16:rowId xmlns:a16="http://schemas.microsoft.com/office/drawing/2014/main" val="1843172910"/>
                  </a:ext>
                </a:extLst>
              </a:tr>
              <a:tr h="370840">
                <a:tc>
                  <a:txBody>
                    <a:bodyPr/>
                    <a:lstStyle/>
                    <a:p>
                      <a:r>
                        <a:rPr lang="en-ZA" sz="1600" dirty="0"/>
                        <a:t>How the module is set out</a:t>
                      </a:r>
                    </a:p>
                  </a:txBody>
                  <a:tcPr/>
                </a:tc>
                <a:tc>
                  <a:txBody>
                    <a:bodyPr/>
                    <a:lstStyle/>
                    <a:p>
                      <a:r>
                        <a:rPr lang="en-ZA" sz="1600" dirty="0"/>
                        <a:t>3</a:t>
                      </a:r>
                    </a:p>
                  </a:txBody>
                  <a:tcPr/>
                </a:tc>
                <a:extLst>
                  <a:ext uri="{0D108BD9-81ED-4DB2-BD59-A6C34878D82A}">
                    <a16:rowId xmlns:a16="http://schemas.microsoft.com/office/drawing/2014/main" val="301109889"/>
                  </a:ext>
                </a:extLst>
              </a:tr>
              <a:tr h="370840">
                <a:tc>
                  <a:txBody>
                    <a:bodyPr/>
                    <a:lstStyle/>
                    <a:p>
                      <a:r>
                        <a:rPr lang="en-ZA" sz="1600" dirty="0"/>
                        <a:t>How to get support and stay in contact</a:t>
                      </a:r>
                    </a:p>
                  </a:txBody>
                  <a:tcPr/>
                </a:tc>
                <a:tc>
                  <a:txBody>
                    <a:bodyPr/>
                    <a:lstStyle/>
                    <a:p>
                      <a:r>
                        <a:rPr lang="en-ZA" sz="1600" dirty="0"/>
                        <a:t>4</a:t>
                      </a:r>
                    </a:p>
                  </a:txBody>
                  <a:tcPr/>
                </a:tc>
                <a:extLst>
                  <a:ext uri="{0D108BD9-81ED-4DB2-BD59-A6C34878D82A}">
                    <a16:rowId xmlns:a16="http://schemas.microsoft.com/office/drawing/2014/main" val="2573997705"/>
                  </a:ext>
                </a:extLst>
              </a:tr>
              <a:tr h="370840">
                <a:tc>
                  <a:txBody>
                    <a:bodyPr/>
                    <a:lstStyle/>
                    <a:p>
                      <a:r>
                        <a:rPr lang="en-ZA" sz="1600" dirty="0"/>
                        <a:t>A note on academic integrity and  plagiarism</a:t>
                      </a:r>
                    </a:p>
                  </a:txBody>
                  <a:tcPr/>
                </a:tc>
                <a:tc>
                  <a:txBody>
                    <a:bodyPr/>
                    <a:lstStyle/>
                    <a:p>
                      <a:r>
                        <a:rPr lang="en-ZA" sz="1600" dirty="0"/>
                        <a:t>5</a:t>
                      </a:r>
                    </a:p>
                  </a:txBody>
                  <a:tcPr/>
                </a:tc>
                <a:extLst>
                  <a:ext uri="{0D108BD9-81ED-4DB2-BD59-A6C34878D82A}">
                    <a16:rowId xmlns:a16="http://schemas.microsoft.com/office/drawing/2014/main" val="2353988437"/>
                  </a:ext>
                </a:extLst>
              </a:tr>
              <a:tr h="370840">
                <a:tc>
                  <a:txBody>
                    <a:bodyPr/>
                    <a:lstStyle/>
                    <a:p>
                      <a:r>
                        <a:rPr lang="en-ZA" sz="1600" dirty="0"/>
                        <a:t>Expectations and quality standards</a:t>
                      </a:r>
                    </a:p>
                  </a:txBody>
                  <a:tcPr/>
                </a:tc>
                <a:tc>
                  <a:txBody>
                    <a:bodyPr/>
                    <a:lstStyle/>
                    <a:p>
                      <a:r>
                        <a:rPr lang="en-ZA" sz="1600" dirty="0"/>
                        <a:t>6</a:t>
                      </a:r>
                    </a:p>
                  </a:txBody>
                  <a:tcPr/>
                </a:tc>
                <a:extLst>
                  <a:ext uri="{0D108BD9-81ED-4DB2-BD59-A6C34878D82A}">
                    <a16:rowId xmlns:a16="http://schemas.microsoft.com/office/drawing/2014/main" val="518840364"/>
                  </a:ext>
                </a:extLst>
              </a:tr>
              <a:tr h="370840">
                <a:tc>
                  <a:txBody>
                    <a:bodyPr/>
                    <a:lstStyle/>
                    <a:p>
                      <a:r>
                        <a:rPr lang="en-ZA" sz="1600" dirty="0"/>
                        <a:t>Purpose and major topics of the module</a:t>
                      </a:r>
                    </a:p>
                  </a:txBody>
                  <a:tcPr/>
                </a:tc>
                <a:tc>
                  <a:txBody>
                    <a:bodyPr/>
                    <a:lstStyle/>
                    <a:p>
                      <a:r>
                        <a:rPr lang="en-ZA" sz="1600" dirty="0"/>
                        <a:t>7</a:t>
                      </a:r>
                    </a:p>
                  </a:txBody>
                  <a:tcPr/>
                </a:tc>
                <a:extLst>
                  <a:ext uri="{0D108BD9-81ED-4DB2-BD59-A6C34878D82A}">
                    <a16:rowId xmlns:a16="http://schemas.microsoft.com/office/drawing/2014/main" val="1379582023"/>
                  </a:ext>
                </a:extLst>
              </a:tr>
              <a:tr h="370840">
                <a:tc>
                  <a:txBody>
                    <a:bodyPr/>
                    <a:lstStyle/>
                    <a:p>
                      <a:r>
                        <a:rPr lang="en-ZA" sz="1600" dirty="0"/>
                        <a:t> Assessment</a:t>
                      </a:r>
                    </a:p>
                  </a:txBody>
                  <a:tcPr/>
                </a:tc>
                <a:tc>
                  <a:txBody>
                    <a:bodyPr/>
                    <a:lstStyle/>
                    <a:p>
                      <a:r>
                        <a:rPr lang="en-ZA" sz="1600" dirty="0"/>
                        <a:t>8</a:t>
                      </a:r>
                    </a:p>
                  </a:txBody>
                  <a:tcPr/>
                </a:tc>
                <a:extLst>
                  <a:ext uri="{0D108BD9-81ED-4DB2-BD59-A6C34878D82A}">
                    <a16:rowId xmlns:a16="http://schemas.microsoft.com/office/drawing/2014/main" val="3910754065"/>
                  </a:ext>
                </a:extLst>
              </a:tr>
              <a:tr h="370840">
                <a:tc>
                  <a:txBody>
                    <a:bodyPr/>
                    <a:lstStyle/>
                    <a:p>
                      <a:r>
                        <a:rPr lang="en-ZA" sz="1600" dirty="0"/>
                        <a:t>LO 1 Reviewing the text</a:t>
                      </a:r>
                    </a:p>
                  </a:txBody>
                  <a:tcPr/>
                </a:tc>
                <a:tc>
                  <a:txBody>
                    <a:bodyPr/>
                    <a:lstStyle/>
                    <a:p>
                      <a:r>
                        <a:rPr lang="en-ZA" sz="1600" dirty="0"/>
                        <a:t>9</a:t>
                      </a:r>
                    </a:p>
                  </a:txBody>
                  <a:tcPr/>
                </a:tc>
                <a:extLst>
                  <a:ext uri="{0D108BD9-81ED-4DB2-BD59-A6C34878D82A}">
                    <a16:rowId xmlns:a16="http://schemas.microsoft.com/office/drawing/2014/main" val="3026810831"/>
                  </a:ext>
                </a:extLst>
              </a:tr>
              <a:tr h="370840">
                <a:tc>
                  <a:txBody>
                    <a:bodyPr/>
                    <a:lstStyle/>
                    <a:p>
                      <a:r>
                        <a:rPr lang="en-ZA" sz="1600" dirty="0"/>
                        <a:t>LO 2 The leadership of Antony and Caesar</a:t>
                      </a:r>
                    </a:p>
                  </a:txBody>
                  <a:tcPr/>
                </a:tc>
                <a:tc>
                  <a:txBody>
                    <a:bodyPr/>
                    <a:lstStyle/>
                    <a:p>
                      <a:r>
                        <a:rPr lang="en-ZA" sz="1600" dirty="0"/>
                        <a:t>10</a:t>
                      </a:r>
                    </a:p>
                  </a:txBody>
                  <a:tcPr/>
                </a:tc>
                <a:extLst>
                  <a:ext uri="{0D108BD9-81ED-4DB2-BD59-A6C34878D82A}">
                    <a16:rowId xmlns:a16="http://schemas.microsoft.com/office/drawing/2014/main" val="1146719529"/>
                  </a:ext>
                </a:extLst>
              </a:tr>
              <a:tr h="370840">
                <a:tc>
                  <a:txBody>
                    <a:bodyPr/>
                    <a:lstStyle/>
                    <a:p>
                      <a:r>
                        <a:rPr lang="en-ZA" sz="1600" dirty="0"/>
                        <a:t>LO 3 Dramatic tension and act structure</a:t>
                      </a:r>
                    </a:p>
                  </a:txBody>
                  <a:tcPr/>
                </a:tc>
                <a:tc>
                  <a:txBody>
                    <a:bodyPr/>
                    <a:lstStyle/>
                    <a:p>
                      <a:r>
                        <a:rPr lang="en-ZA" sz="1600" dirty="0"/>
                        <a:t>11</a:t>
                      </a:r>
                    </a:p>
                  </a:txBody>
                  <a:tcPr/>
                </a:tc>
                <a:extLst>
                  <a:ext uri="{0D108BD9-81ED-4DB2-BD59-A6C34878D82A}">
                    <a16:rowId xmlns:a16="http://schemas.microsoft.com/office/drawing/2014/main" val="2358053042"/>
                  </a:ext>
                </a:extLst>
              </a:tr>
              <a:tr h="370840">
                <a:tc>
                  <a:txBody>
                    <a:bodyPr/>
                    <a:lstStyle/>
                    <a:p>
                      <a:r>
                        <a:rPr lang="en-ZA" sz="1600" dirty="0"/>
                        <a:t>Module summary and reflection</a:t>
                      </a:r>
                    </a:p>
                  </a:txBody>
                  <a:tcPr/>
                </a:tc>
                <a:tc>
                  <a:txBody>
                    <a:bodyPr/>
                    <a:lstStyle/>
                    <a:p>
                      <a:r>
                        <a:rPr lang="en-ZA" sz="1600" dirty="0"/>
                        <a:t>12</a:t>
                      </a:r>
                    </a:p>
                  </a:txBody>
                  <a:tcPr/>
                </a:tc>
                <a:extLst>
                  <a:ext uri="{0D108BD9-81ED-4DB2-BD59-A6C34878D82A}">
                    <a16:rowId xmlns:a16="http://schemas.microsoft.com/office/drawing/2014/main" val="1707491662"/>
                  </a:ext>
                </a:extLst>
              </a:tr>
            </a:tbl>
          </a:graphicData>
        </a:graphic>
      </p:graphicFrame>
      <p:sp>
        <p:nvSpPr>
          <p:cNvPr id="7" name="TextBox 6">
            <a:extLst>
              <a:ext uri="{FF2B5EF4-FFF2-40B4-BE49-F238E27FC236}">
                <a16:creationId xmlns:a16="http://schemas.microsoft.com/office/drawing/2014/main" id="{92903160-9C3B-4407-9DA2-57ED6D4BAEC4}"/>
              </a:ext>
            </a:extLst>
          </p:cNvPr>
          <p:cNvSpPr txBox="1"/>
          <p:nvPr/>
        </p:nvSpPr>
        <p:spPr>
          <a:xfrm>
            <a:off x="9412357" y="611945"/>
            <a:ext cx="1285461" cy="369332"/>
          </a:xfrm>
          <a:prstGeom prst="rect">
            <a:avLst/>
          </a:prstGeom>
          <a:solidFill>
            <a:srgbClr val="FFFF00"/>
          </a:solidFill>
        </p:spPr>
        <p:txBody>
          <a:bodyPr wrap="square" rtlCol="0">
            <a:spAutoFit/>
          </a:bodyPr>
          <a:lstStyle/>
          <a:p>
            <a:r>
              <a:rPr lang="en-ZA" dirty="0"/>
              <a:t>2 minutes</a:t>
            </a:r>
          </a:p>
        </p:txBody>
      </p:sp>
      <p:sp>
        <p:nvSpPr>
          <p:cNvPr id="8" name="Slide Number Placeholder 7">
            <a:extLst>
              <a:ext uri="{FF2B5EF4-FFF2-40B4-BE49-F238E27FC236}">
                <a16:creationId xmlns:a16="http://schemas.microsoft.com/office/drawing/2014/main" id="{D7EEC300-20FE-413C-8141-AFEF7B69B392}"/>
              </a:ext>
            </a:extLst>
          </p:cNvPr>
          <p:cNvSpPr>
            <a:spLocks noGrp="1"/>
          </p:cNvSpPr>
          <p:nvPr>
            <p:ph type="sldNum" sz="quarter" idx="12"/>
          </p:nvPr>
        </p:nvSpPr>
        <p:spPr/>
        <p:txBody>
          <a:bodyPr/>
          <a:lstStyle/>
          <a:p>
            <a:fld id="{54D55960-81A6-42AF-8E85-494693FDD04C}" type="slidenum">
              <a:rPr lang="en-ZA" smtClean="0"/>
              <a:t>3</a:t>
            </a:fld>
            <a:endParaRPr lang="en-ZA"/>
          </a:p>
        </p:txBody>
      </p:sp>
    </p:spTree>
    <p:extLst>
      <p:ext uri="{BB962C8B-B14F-4D97-AF65-F5344CB8AC3E}">
        <p14:creationId xmlns:p14="http://schemas.microsoft.com/office/powerpoint/2010/main" val="3956641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960B2-4F39-4F2C-AC12-B6876E055DD7}"/>
              </a:ext>
            </a:extLst>
          </p:cNvPr>
          <p:cNvSpPr>
            <a:spLocks noGrp="1"/>
          </p:cNvSpPr>
          <p:nvPr>
            <p:ph type="title"/>
          </p:nvPr>
        </p:nvSpPr>
        <p:spPr/>
        <p:txBody>
          <a:bodyPr/>
          <a:lstStyle/>
          <a:p>
            <a:r>
              <a:rPr lang="en-ZA" dirty="0"/>
              <a:t>HOW TO GET SUPPORT AND STAY</a:t>
            </a:r>
            <a:br>
              <a:rPr lang="en-ZA" dirty="0"/>
            </a:br>
            <a:r>
              <a:rPr lang="en-ZA" dirty="0"/>
              <a:t> IN CONTACT </a:t>
            </a:r>
          </a:p>
        </p:txBody>
      </p:sp>
      <p:sp>
        <p:nvSpPr>
          <p:cNvPr id="3" name="Content Placeholder 2">
            <a:extLst>
              <a:ext uri="{FF2B5EF4-FFF2-40B4-BE49-F238E27FC236}">
                <a16:creationId xmlns:a16="http://schemas.microsoft.com/office/drawing/2014/main" id="{C584FE76-0D18-4E5B-912A-1E9E87428459}"/>
              </a:ext>
            </a:extLst>
          </p:cNvPr>
          <p:cNvSpPr>
            <a:spLocks noGrp="1"/>
          </p:cNvSpPr>
          <p:nvPr>
            <p:ph idx="1"/>
          </p:nvPr>
        </p:nvSpPr>
        <p:spPr>
          <a:xfrm>
            <a:off x="1371599" y="1974574"/>
            <a:ext cx="9826487" cy="4478812"/>
          </a:xfrm>
        </p:spPr>
        <p:txBody>
          <a:bodyPr>
            <a:normAutofit fontScale="25000" lnSpcReduction="20000"/>
          </a:bodyPr>
          <a:lstStyle/>
          <a:p>
            <a:pPr marL="0" indent="0">
              <a:buNone/>
            </a:pPr>
            <a:r>
              <a:rPr lang="en-ZA" sz="6400" dirty="0">
                <a:solidFill>
                  <a:srgbClr val="FF0000"/>
                </a:solidFill>
              </a:rPr>
              <a:t>When you have completed this page you will understand the importance of keeping in contact with your teacher and fellow students and how and when you can and must do so.</a:t>
            </a:r>
          </a:p>
          <a:p>
            <a:pPr marL="0" indent="0">
              <a:buNone/>
            </a:pPr>
            <a:r>
              <a:rPr lang="en-ZA" sz="6400" dirty="0">
                <a:solidFill>
                  <a:schemeClr val="tx1"/>
                </a:solidFill>
              </a:rPr>
              <a:t>Working alone in isolation at home poses real challenges as far as discipline and motivation are concerned. It is also a problem if you encounter difficulties or need clarification about some aspect of the work. It is easy to “get stuck” and just give up. Another difficulty with online learning is that you easily miss out on the stimulation and rich exchange of ideas and information that happens through group work or classroom discussions. How do we get around these obstacles?</a:t>
            </a:r>
          </a:p>
          <a:p>
            <a:pPr marL="0" indent="0">
              <a:buNone/>
            </a:pPr>
            <a:r>
              <a:rPr lang="en-ZA" sz="6400" dirty="0">
                <a:solidFill>
                  <a:schemeClr val="tx1"/>
                </a:solidFill>
              </a:rPr>
              <a:t>1. You </a:t>
            </a:r>
            <a:r>
              <a:rPr lang="en-ZA" sz="6400" b="1" dirty="0">
                <a:solidFill>
                  <a:schemeClr val="tx1"/>
                </a:solidFill>
              </a:rPr>
              <a:t>may</a:t>
            </a:r>
            <a:r>
              <a:rPr lang="en-ZA" sz="6400" dirty="0">
                <a:solidFill>
                  <a:schemeClr val="tx1"/>
                </a:solidFill>
              </a:rPr>
              <a:t> contact your teacher at any time but the best times are 0930-1230 and 1430-1600 every day on WhatsApp or call at 0720452674 or on Skype at johanrich1.</a:t>
            </a:r>
          </a:p>
          <a:p>
            <a:pPr marL="0" indent="0">
              <a:buNone/>
            </a:pPr>
            <a:r>
              <a:rPr lang="en-ZA" sz="6400" dirty="0">
                <a:solidFill>
                  <a:schemeClr val="tx1"/>
                </a:solidFill>
              </a:rPr>
              <a:t>2. You must check in on WhatsApp every Monday morning between 1000 and 1030 with a message, voice note or call to say how you are managing and to ask any questions.</a:t>
            </a:r>
          </a:p>
          <a:p>
            <a:pPr marL="0" indent="0">
              <a:buNone/>
            </a:pPr>
            <a:r>
              <a:rPr lang="en-ZA" sz="6400" dirty="0">
                <a:solidFill>
                  <a:schemeClr val="tx1"/>
                </a:solidFill>
              </a:rPr>
              <a:t>3. Please make as much use as possible of the comment box at the end of the blog to post questions, suggestions, comments  and other information and do respond to each others comments. Part of your assessment will be a participation mark based on the requirement to post at least two comments per week.</a:t>
            </a:r>
          </a:p>
          <a:p>
            <a:pPr marL="0" indent="0">
              <a:buNone/>
            </a:pPr>
            <a:r>
              <a:rPr lang="en-ZA" sz="6400" dirty="0">
                <a:solidFill>
                  <a:schemeClr val="tx1"/>
                </a:solidFill>
              </a:rPr>
              <a:t>4. You are encouraged to share ideas and information with each other especially around the tasks and help each other to complete tasks and you may use any way to do so that works for you.</a:t>
            </a:r>
          </a:p>
          <a:p>
            <a:pPr marL="0" indent="0">
              <a:buNone/>
            </a:pPr>
            <a:r>
              <a:rPr lang="en-ZA" sz="6400" b="1" dirty="0">
                <a:solidFill>
                  <a:schemeClr val="tx1"/>
                </a:solidFill>
              </a:rPr>
              <a:t>ACTIVITY 1  (a) </a:t>
            </a:r>
            <a:r>
              <a:rPr lang="en-ZA" sz="6400" dirty="0">
                <a:solidFill>
                  <a:schemeClr val="tx1"/>
                </a:solidFill>
              </a:rPr>
              <a:t>Post a comment in the comment box at the bottom of the blog expressing  how you feel about this module and what you hope or expect to learn form it. Do it now. Remember to add your name when you comment. (b) Send me a WhatsApp note with your name and saying you have started this module. Do it now.</a:t>
            </a:r>
          </a:p>
          <a:p>
            <a:pPr marL="457200" indent="-457200">
              <a:buAutoNum type="arabicPeriod" startAt="2"/>
            </a:pPr>
            <a:endParaRPr lang="en-ZA" dirty="0">
              <a:solidFill>
                <a:schemeClr val="tx1"/>
              </a:solidFill>
            </a:endParaRPr>
          </a:p>
          <a:p>
            <a:pPr marL="0" indent="0">
              <a:buNone/>
            </a:pPr>
            <a:r>
              <a:rPr lang="en-ZA" dirty="0">
                <a:solidFill>
                  <a:schemeClr val="tx1"/>
                </a:solidFill>
              </a:rPr>
              <a:t> </a:t>
            </a:r>
          </a:p>
        </p:txBody>
      </p:sp>
      <p:sp>
        <p:nvSpPr>
          <p:cNvPr id="4" name="TextBox 3">
            <a:extLst>
              <a:ext uri="{FF2B5EF4-FFF2-40B4-BE49-F238E27FC236}">
                <a16:creationId xmlns:a16="http://schemas.microsoft.com/office/drawing/2014/main" id="{DC235E45-6378-40C4-A8ED-3C3781F91B76}"/>
              </a:ext>
            </a:extLst>
          </p:cNvPr>
          <p:cNvSpPr txBox="1"/>
          <p:nvPr/>
        </p:nvSpPr>
        <p:spPr>
          <a:xfrm>
            <a:off x="9402417" y="857250"/>
            <a:ext cx="1417983" cy="369332"/>
          </a:xfrm>
          <a:prstGeom prst="rect">
            <a:avLst/>
          </a:prstGeom>
          <a:solidFill>
            <a:srgbClr val="FFFF00"/>
          </a:solidFill>
        </p:spPr>
        <p:txBody>
          <a:bodyPr wrap="square" rtlCol="0">
            <a:spAutoFit/>
          </a:bodyPr>
          <a:lstStyle/>
          <a:p>
            <a:r>
              <a:rPr lang="en-ZA" dirty="0"/>
              <a:t> 5 MINUTES</a:t>
            </a:r>
          </a:p>
        </p:txBody>
      </p:sp>
      <p:sp>
        <p:nvSpPr>
          <p:cNvPr id="6" name="Slide Number Placeholder 5">
            <a:extLst>
              <a:ext uri="{FF2B5EF4-FFF2-40B4-BE49-F238E27FC236}">
                <a16:creationId xmlns:a16="http://schemas.microsoft.com/office/drawing/2014/main" id="{070A87FB-239B-4A8A-BC69-7F0A6911DDCE}"/>
              </a:ext>
            </a:extLst>
          </p:cNvPr>
          <p:cNvSpPr>
            <a:spLocks noGrp="1"/>
          </p:cNvSpPr>
          <p:nvPr>
            <p:ph type="sldNum" sz="quarter" idx="12"/>
          </p:nvPr>
        </p:nvSpPr>
        <p:spPr/>
        <p:txBody>
          <a:bodyPr/>
          <a:lstStyle/>
          <a:p>
            <a:fld id="{54D55960-81A6-42AF-8E85-494693FDD04C}" type="slidenum">
              <a:rPr lang="en-ZA" smtClean="0"/>
              <a:t>4</a:t>
            </a:fld>
            <a:endParaRPr lang="en-ZA"/>
          </a:p>
        </p:txBody>
      </p:sp>
    </p:spTree>
    <p:extLst>
      <p:ext uri="{BB962C8B-B14F-4D97-AF65-F5344CB8AC3E}">
        <p14:creationId xmlns:p14="http://schemas.microsoft.com/office/powerpoint/2010/main" val="805748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66419-2667-4269-BABD-B8582D6D4BC0}"/>
              </a:ext>
            </a:extLst>
          </p:cNvPr>
          <p:cNvSpPr>
            <a:spLocks noGrp="1"/>
          </p:cNvSpPr>
          <p:nvPr>
            <p:ph type="title"/>
          </p:nvPr>
        </p:nvSpPr>
        <p:spPr>
          <a:xfrm>
            <a:off x="1371600" y="685800"/>
            <a:ext cx="9601200" cy="1014214"/>
          </a:xfrm>
        </p:spPr>
        <p:txBody>
          <a:bodyPr/>
          <a:lstStyle/>
          <a:p>
            <a:r>
              <a:rPr lang="en-ZA" dirty="0"/>
              <a:t>ACADEMIC INTEGRITY AND PLAGIARISM</a:t>
            </a:r>
          </a:p>
        </p:txBody>
      </p:sp>
      <p:sp>
        <p:nvSpPr>
          <p:cNvPr id="3" name="Content Placeholder 2">
            <a:extLst>
              <a:ext uri="{FF2B5EF4-FFF2-40B4-BE49-F238E27FC236}">
                <a16:creationId xmlns:a16="http://schemas.microsoft.com/office/drawing/2014/main" id="{E7D78E68-31CC-49A9-B810-F1079F8D3286}"/>
              </a:ext>
            </a:extLst>
          </p:cNvPr>
          <p:cNvSpPr>
            <a:spLocks noGrp="1"/>
          </p:cNvSpPr>
          <p:nvPr>
            <p:ph idx="1"/>
          </p:nvPr>
        </p:nvSpPr>
        <p:spPr>
          <a:xfrm>
            <a:off x="1371599" y="1815548"/>
            <a:ext cx="10144539" cy="4637838"/>
          </a:xfrm>
        </p:spPr>
        <p:txBody>
          <a:bodyPr>
            <a:normAutofit lnSpcReduction="10000"/>
          </a:bodyPr>
          <a:lstStyle/>
          <a:p>
            <a:pPr marL="0" indent="0">
              <a:buNone/>
            </a:pPr>
            <a:r>
              <a:rPr lang="en-ZA" sz="1700" dirty="0">
                <a:solidFill>
                  <a:srgbClr val="FF0000"/>
                </a:solidFill>
              </a:rPr>
              <a:t>When you have completed this page you will be able to explain what is meant by academic integrity and plagiarism and you will understand what to do to avoid  working unethically or plagiarizing.</a:t>
            </a:r>
          </a:p>
          <a:p>
            <a:pPr marL="0" indent="0">
              <a:buNone/>
            </a:pPr>
            <a:r>
              <a:rPr lang="en-ZA" sz="1700" b="1" dirty="0">
                <a:solidFill>
                  <a:schemeClr val="tx1"/>
                </a:solidFill>
              </a:rPr>
              <a:t>Academic integrity </a:t>
            </a:r>
            <a:r>
              <a:rPr lang="en-ZA" sz="1700" dirty="0">
                <a:solidFill>
                  <a:schemeClr val="tx1"/>
                </a:solidFill>
              </a:rPr>
              <a:t> refers to presenting work that is your own effort and giving due acknowledgement and credit when you do use ideas or content from someone else’s work. We all learn from other people and it is a normal part of academic work to draw on information form other people’s work and to apply it and use it in new ways to solve problems. However, it is dishonest and unethical to pass off someone else’s work as if it is your own original effort and to take the credit for it. That is called plagiarism. </a:t>
            </a:r>
          </a:p>
          <a:p>
            <a:pPr marL="0" indent="0">
              <a:buNone/>
            </a:pPr>
            <a:r>
              <a:rPr lang="en-ZA" sz="1700" dirty="0">
                <a:solidFill>
                  <a:schemeClr val="tx1"/>
                </a:solidFill>
              </a:rPr>
              <a:t>A general rule of thumb is to cite or acknowledge as much not as little as possible.</a:t>
            </a:r>
          </a:p>
          <a:p>
            <a:pPr marL="0" indent="0">
              <a:buNone/>
            </a:pPr>
            <a:r>
              <a:rPr lang="en-ZA" sz="1700" dirty="0">
                <a:solidFill>
                  <a:schemeClr val="tx1"/>
                </a:solidFill>
              </a:rPr>
              <a:t>Sometimes when you are given a longer assignment such as a research project or essay you will be asked to submit a plagiarism report with it. How to do that?</a:t>
            </a:r>
          </a:p>
          <a:p>
            <a:pPr marL="0" indent="0">
              <a:buNone/>
            </a:pPr>
            <a:r>
              <a:rPr lang="en-ZA" sz="1700" dirty="0">
                <a:solidFill>
                  <a:schemeClr val="tx1"/>
                </a:solidFill>
              </a:rPr>
              <a:t>Go to </a:t>
            </a:r>
            <a:r>
              <a:rPr lang="en-ZA" sz="1700" dirty="0">
                <a:hlinkClick r:id="rId2"/>
              </a:rPr>
              <a:t>https://plagiarismdetector.net/</a:t>
            </a:r>
            <a:r>
              <a:rPr lang="en-ZA" sz="1700" dirty="0"/>
              <a:t> and copy your assignment answer into the box then request a report. </a:t>
            </a:r>
          </a:p>
          <a:p>
            <a:pPr marL="0" indent="0">
              <a:buNone/>
            </a:pPr>
            <a:r>
              <a:rPr lang="en-ZA" sz="1700" dirty="0">
                <a:solidFill>
                  <a:schemeClr val="tx1"/>
                </a:solidFill>
              </a:rPr>
              <a:t>Download the report and submit it with your assignment. Easy enough!</a:t>
            </a:r>
          </a:p>
          <a:p>
            <a:pPr marL="0" indent="0">
              <a:buNone/>
            </a:pPr>
            <a:r>
              <a:rPr lang="en-ZA" sz="1700" b="1" dirty="0">
                <a:solidFill>
                  <a:schemeClr val="tx1"/>
                </a:solidFill>
              </a:rPr>
              <a:t>ACTIVITY 2 .  (1) </a:t>
            </a:r>
            <a:r>
              <a:rPr lang="en-ZA" sz="1700" dirty="0">
                <a:solidFill>
                  <a:schemeClr val="tx1"/>
                </a:solidFill>
              </a:rPr>
              <a:t>Mark the text on this page  with your cursor and press Ctrl +C</a:t>
            </a:r>
          </a:p>
          <a:p>
            <a:pPr marL="0" indent="0">
              <a:buNone/>
            </a:pPr>
            <a:r>
              <a:rPr lang="en-ZA" sz="1700" dirty="0">
                <a:solidFill>
                  <a:schemeClr val="tx1"/>
                </a:solidFill>
              </a:rPr>
              <a:t>(2) Open plagiarism detector and in the window place your cursor and press Ctrl+ V</a:t>
            </a:r>
          </a:p>
          <a:p>
            <a:pPr marL="0" indent="0">
              <a:buNone/>
            </a:pPr>
            <a:r>
              <a:rPr lang="en-ZA" sz="1700" dirty="0">
                <a:solidFill>
                  <a:schemeClr val="tx1"/>
                </a:solidFill>
              </a:rPr>
              <a:t>(3) Obtain a plagiarism report</a:t>
            </a:r>
          </a:p>
          <a:p>
            <a:pPr marL="0" indent="0">
              <a:buNone/>
            </a:pPr>
            <a:endParaRPr lang="en-ZA" dirty="0">
              <a:solidFill>
                <a:schemeClr val="tx1"/>
              </a:solidFill>
            </a:endParaRPr>
          </a:p>
          <a:p>
            <a:pPr marL="0" indent="0">
              <a:buNone/>
            </a:pPr>
            <a:endParaRPr lang="en-ZA" dirty="0">
              <a:solidFill>
                <a:schemeClr val="tx1"/>
              </a:solidFill>
            </a:endParaRPr>
          </a:p>
        </p:txBody>
      </p:sp>
      <p:sp>
        <p:nvSpPr>
          <p:cNvPr id="4" name="Slide Number Placeholder 3">
            <a:extLst>
              <a:ext uri="{FF2B5EF4-FFF2-40B4-BE49-F238E27FC236}">
                <a16:creationId xmlns:a16="http://schemas.microsoft.com/office/drawing/2014/main" id="{EA9A4286-5C6E-4727-90C6-3AF8D5F94632}"/>
              </a:ext>
            </a:extLst>
          </p:cNvPr>
          <p:cNvSpPr>
            <a:spLocks noGrp="1"/>
          </p:cNvSpPr>
          <p:nvPr>
            <p:ph type="sldNum" sz="quarter" idx="12"/>
          </p:nvPr>
        </p:nvSpPr>
        <p:spPr/>
        <p:txBody>
          <a:bodyPr/>
          <a:lstStyle/>
          <a:p>
            <a:fld id="{54D55960-81A6-42AF-8E85-494693FDD04C}" type="slidenum">
              <a:rPr lang="en-ZA" smtClean="0"/>
              <a:t>5</a:t>
            </a:fld>
            <a:endParaRPr lang="en-ZA"/>
          </a:p>
        </p:txBody>
      </p:sp>
      <p:sp>
        <p:nvSpPr>
          <p:cNvPr id="5" name="TextBox 4">
            <a:extLst>
              <a:ext uri="{FF2B5EF4-FFF2-40B4-BE49-F238E27FC236}">
                <a16:creationId xmlns:a16="http://schemas.microsoft.com/office/drawing/2014/main" id="{BC53E959-E29D-4C8C-968A-9366627AF4AE}"/>
              </a:ext>
            </a:extLst>
          </p:cNvPr>
          <p:cNvSpPr txBox="1"/>
          <p:nvPr/>
        </p:nvSpPr>
        <p:spPr>
          <a:xfrm>
            <a:off x="5638800" y="2975113"/>
            <a:ext cx="914400" cy="914400"/>
          </a:xfrm>
          <a:prstGeom prst="rect">
            <a:avLst/>
          </a:prstGeom>
          <a:noFill/>
        </p:spPr>
        <p:txBody>
          <a:bodyPr wrap="square" rtlCol="0">
            <a:spAutoFit/>
          </a:bodyPr>
          <a:lstStyle/>
          <a:p>
            <a:endParaRPr lang="en-ZA" dirty="0"/>
          </a:p>
        </p:txBody>
      </p:sp>
      <p:sp>
        <p:nvSpPr>
          <p:cNvPr id="6" name="TextBox 5">
            <a:extLst>
              <a:ext uri="{FF2B5EF4-FFF2-40B4-BE49-F238E27FC236}">
                <a16:creationId xmlns:a16="http://schemas.microsoft.com/office/drawing/2014/main" id="{7AB77BA9-FB35-4C73-95AD-4B02A7053FE3}"/>
              </a:ext>
            </a:extLst>
          </p:cNvPr>
          <p:cNvSpPr txBox="1"/>
          <p:nvPr/>
        </p:nvSpPr>
        <p:spPr>
          <a:xfrm flipH="1">
            <a:off x="9425690" y="1330682"/>
            <a:ext cx="1472318" cy="369332"/>
          </a:xfrm>
          <a:prstGeom prst="rect">
            <a:avLst/>
          </a:prstGeom>
          <a:solidFill>
            <a:srgbClr val="FFFF00"/>
          </a:solidFill>
        </p:spPr>
        <p:txBody>
          <a:bodyPr wrap="square" rtlCol="0">
            <a:spAutoFit/>
          </a:bodyPr>
          <a:lstStyle/>
          <a:p>
            <a:r>
              <a:rPr lang="en-ZA" dirty="0"/>
              <a:t>5 MINUTES</a:t>
            </a:r>
          </a:p>
        </p:txBody>
      </p:sp>
    </p:spTree>
    <p:extLst>
      <p:ext uri="{BB962C8B-B14F-4D97-AF65-F5344CB8AC3E}">
        <p14:creationId xmlns:p14="http://schemas.microsoft.com/office/powerpoint/2010/main" val="2872735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08911-3150-449D-8C5C-7BFB516481CD}"/>
              </a:ext>
            </a:extLst>
          </p:cNvPr>
          <p:cNvSpPr>
            <a:spLocks noGrp="1"/>
          </p:cNvSpPr>
          <p:nvPr>
            <p:ph type="title"/>
          </p:nvPr>
        </p:nvSpPr>
        <p:spPr>
          <a:xfrm>
            <a:off x="1295400" y="343485"/>
            <a:ext cx="9601200" cy="1103730"/>
          </a:xfrm>
        </p:spPr>
        <p:txBody>
          <a:bodyPr>
            <a:normAutofit fontScale="90000"/>
          </a:bodyPr>
          <a:lstStyle/>
          <a:p>
            <a:r>
              <a:rPr lang="en-ZA" dirty="0"/>
              <a:t>QUALITY STANDARDS AND EXPECTATIONS </a:t>
            </a:r>
          </a:p>
        </p:txBody>
      </p:sp>
      <p:sp>
        <p:nvSpPr>
          <p:cNvPr id="3" name="Content Placeholder 2">
            <a:extLst>
              <a:ext uri="{FF2B5EF4-FFF2-40B4-BE49-F238E27FC236}">
                <a16:creationId xmlns:a16="http://schemas.microsoft.com/office/drawing/2014/main" id="{6CE51288-998F-48D3-9190-30DF3859C21B}"/>
              </a:ext>
            </a:extLst>
          </p:cNvPr>
          <p:cNvSpPr>
            <a:spLocks noGrp="1"/>
          </p:cNvSpPr>
          <p:nvPr>
            <p:ph idx="1"/>
          </p:nvPr>
        </p:nvSpPr>
        <p:spPr>
          <a:xfrm>
            <a:off x="1467828" y="1447215"/>
            <a:ext cx="9601200" cy="5067300"/>
          </a:xfrm>
        </p:spPr>
        <p:txBody>
          <a:bodyPr>
            <a:noAutofit/>
          </a:bodyPr>
          <a:lstStyle/>
          <a:p>
            <a:pPr marL="0" indent="0">
              <a:buNone/>
            </a:pPr>
            <a:r>
              <a:rPr lang="en-ZA" sz="1600" dirty="0">
                <a:solidFill>
                  <a:srgbClr val="FF0000"/>
                </a:solidFill>
              </a:rPr>
              <a:t>After completing this page you will be able to explain steps you can take to ensure that your work is of an excellent standard.</a:t>
            </a:r>
          </a:p>
          <a:p>
            <a:pPr marL="0" indent="0">
              <a:buNone/>
            </a:pPr>
            <a:r>
              <a:rPr lang="en-ZA" sz="1600" dirty="0">
                <a:solidFill>
                  <a:schemeClr val="tx1"/>
                </a:solidFill>
              </a:rPr>
              <a:t>Although you are not in the classroom and working online is a different experience to conventional school work, you are still expected to aim for excellence and submit the best possible work that you are capable of doing. </a:t>
            </a:r>
          </a:p>
          <a:p>
            <a:pPr marL="0" indent="0">
              <a:buNone/>
            </a:pPr>
            <a:r>
              <a:rPr lang="en-ZA" sz="1600" b="1" dirty="0">
                <a:solidFill>
                  <a:schemeClr val="tx1"/>
                </a:solidFill>
              </a:rPr>
              <a:t>ACTIVITY 3.  </a:t>
            </a:r>
            <a:r>
              <a:rPr lang="en-ZA" sz="1600" dirty="0">
                <a:solidFill>
                  <a:schemeClr val="tx1"/>
                </a:solidFill>
              </a:rPr>
              <a:t>In the comments box at the end of the blog  post an entry in which you describe, in no more than four sentences, what you regard as your personal standard of </a:t>
            </a:r>
            <a:r>
              <a:rPr lang="en-ZA" sz="1600" b="1" dirty="0">
                <a:solidFill>
                  <a:schemeClr val="tx1"/>
                </a:solidFill>
              </a:rPr>
              <a:t>excellent academic work.</a:t>
            </a:r>
          </a:p>
          <a:p>
            <a:pPr marL="0" indent="0">
              <a:buNone/>
            </a:pPr>
            <a:r>
              <a:rPr lang="en-ZA" sz="1600" dirty="0">
                <a:solidFill>
                  <a:schemeClr val="tx1"/>
                </a:solidFill>
              </a:rPr>
              <a:t>Here are some steps you can take to ensure quality work:</a:t>
            </a:r>
          </a:p>
          <a:p>
            <a:pPr marL="457200" indent="-457200">
              <a:buAutoNum type="arabicPeriod"/>
            </a:pPr>
            <a:r>
              <a:rPr lang="en-ZA" sz="1600" dirty="0">
                <a:solidFill>
                  <a:schemeClr val="tx1"/>
                </a:solidFill>
              </a:rPr>
              <a:t>Allow yourself enough time to avoid doing rushed work.</a:t>
            </a:r>
          </a:p>
          <a:p>
            <a:pPr marL="457200" indent="-457200">
              <a:buAutoNum type="arabicPeriod"/>
            </a:pPr>
            <a:r>
              <a:rPr lang="en-ZA" sz="1600" dirty="0">
                <a:solidFill>
                  <a:schemeClr val="tx1"/>
                </a:solidFill>
              </a:rPr>
              <a:t>Break up your longer assignments in to smaller parts and plan when you will do each part.</a:t>
            </a:r>
          </a:p>
          <a:p>
            <a:pPr marL="457200" indent="-457200">
              <a:buAutoNum type="arabicPeriod"/>
            </a:pPr>
            <a:r>
              <a:rPr lang="en-ZA" sz="1600" dirty="0">
                <a:solidFill>
                  <a:schemeClr val="tx1"/>
                </a:solidFill>
              </a:rPr>
              <a:t>Use a spelling and grammar checker and a dictionary</a:t>
            </a:r>
          </a:p>
          <a:p>
            <a:pPr marL="457200" indent="-457200">
              <a:buAutoNum type="arabicPeriod"/>
            </a:pPr>
            <a:r>
              <a:rPr lang="en-ZA" sz="1600" dirty="0">
                <a:solidFill>
                  <a:schemeClr val="tx1"/>
                </a:solidFill>
              </a:rPr>
              <a:t>Check your completed assignment against the question or task description to ensure that you have met the requirements</a:t>
            </a:r>
          </a:p>
          <a:p>
            <a:pPr marL="457200" indent="-457200">
              <a:buAutoNum type="arabicPeriod"/>
            </a:pPr>
            <a:r>
              <a:rPr lang="en-ZA" sz="1600" dirty="0">
                <a:solidFill>
                  <a:schemeClr val="tx1"/>
                </a:solidFill>
              </a:rPr>
              <a:t>Ask a parent, family member, classmate or friend to check your assignment before you submit it.</a:t>
            </a:r>
          </a:p>
          <a:p>
            <a:pPr marL="457200" indent="-457200">
              <a:buAutoNum type="arabicPeriod"/>
            </a:pPr>
            <a:r>
              <a:rPr lang="en-ZA" sz="1600" dirty="0">
                <a:solidFill>
                  <a:schemeClr val="tx1"/>
                </a:solidFill>
              </a:rPr>
              <a:t>Always check that you have acknowledged every reference properly.</a:t>
            </a:r>
          </a:p>
        </p:txBody>
      </p:sp>
      <p:sp>
        <p:nvSpPr>
          <p:cNvPr id="4" name="Slide Number Placeholder 3">
            <a:extLst>
              <a:ext uri="{FF2B5EF4-FFF2-40B4-BE49-F238E27FC236}">
                <a16:creationId xmlns:a16="http://schemas.microsoft.com/office/drawing/2014/main" id="{D4ED279F-B730-450B-ACBC-AA2FF25B1E5A}"/>
              </a:ext>
            </a:extLst>
          </p:cNvPr>
          <p:cNvSpPr>
            <a:spLocks noGrp="1"/>
          </p:cNvSpPr>
          <p:nvPr>
            <p:ph type="sldNum" sz="quarter" idx="12"/>
          </p:nvPr>
        </p:nvSpPr>
        <p:spPr/>
        <p:txBody>
          <a:bodyPr/>
          <a:lstStyle/>
          <a:p>
            <a:fld id="{54D55960-81A6-42AF-8E85-494693FDD04C}" type="slidenum">
              <a:rPr lang="en-ZA" smtClean="0"/>
              <a:t>6</a:t>
            </a:fld>
            <a:endParaRPr lang="en-ZA"/>
          </a:p>
        </p:txBody>
      </p:sp>
      <p:sp>
        <p:nvSpPr>
          <p:cNvPr id="5" name="TextBox 4">
            <a:extLst>
              <a:ext uri="{FF2B5EF4-FFF2-40B4-BE49-F238E27FC236}">
                <a16:creationId xmlns:a16="http://schemas.microsoft.com/office/drawing/2014/main" id="{593DC42A-3531-4225-80C0-1CDE91C1A7C2}"/>
              </a:ext>
            </a:extLst>
          </p:cNvPr>
          <p:cNvSpPr txBox="1"/>
          <p:nvPr/>
        </p:nvSpPr>
        <p:spPr>
          <a:xfrm>
            <a:off x="9711349" y="1031085"/>
            <a:ext cx="1119065" cy="276999"/>
          </a:xfrm>
          <a:prstGeom prst="rect">
            <a:avLst/>
          </a:prstGeom>
          <a:solidFill>
            <a:srgbClr val="FFFF00"/>
          </a:solidFill>
        </p:spPr>
        <p:txBody>
          <a:bodyPr wrap="square" rtlCol="0">
            <a:spAutoFit/>
          </a:bodyPr>
          <a:lstStyle/>
          <a:p>
            <a:r>
              <a:rPr lang="en-ZA" sz="1200" dirty="0"/>
              <a:t>5 MINUTES</a:t>
            </a:r>
          </a:p>
        </p:txBody>
      </p:sp>
    </p:spTree>
    <p:extLst>
      <p:ext uri="{BB962C8B-B14F-4D97-AF65-F5344CB8AC3E}">
        <p14:creationId xmlns:p14="http://schemas.microsoft.com/office/powerpoint/2010/main" val="2632441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03754-2547-4F02-8450-E3AE3DAD3605}"/>
              </a:ext>
            </a:extLst>
          </p:cNvPr>
          <p:cNvSpPr>
            <a:spLocks noGrp="1"/>
          </p:cNvSpPr>
          <p:nvPr>
            <p:ph type="title"/>
          </p:nvPr>
        </p:nvSpPr>
        <p:spPr>
          <a:xfrm>
            <a:off x="1371600" y="464248"/>
            <a:ext cx="9601200" cy="1235766"/>
          </a:xfrm>
        </p:spPr>
        <p:txBody>
          <a:bodyPr>
            <a:normAutofit/>
          </a:bodyPr>
          <a:lstStyle/>
          <a:p>
            <a:r>
              <a:rPr lang="en-ZA" sz="4000" dirty="0"/>
              <a:t>PURPOSE AND MAJOR TOPICS OF THE MODULE</a:t>
            </a:r>
          </a:p>
        </p:txBody>
      </p:sp>
      <p:sp>
        <p:nvSpPr>
          <p:cNvPr id="3" name="Content Placeholder 2">
            <a:extLst>
              <a:ext uri="{FF2B5EF4-FFF2-40B4-BE49-F238E27FC236}">
                <a16:creationId xmlns:a16="http://schemas.microsoft.com/office/drawing/2014/main" id="{59565DFB-BFA3-4B6F-95BC-97B3C12C40AA}"/>
              </a:ext>
            </a:extLst>
          </p:cNvPr>
          <p:cNvSpPr>
            <a:spLocks noGrp="1"/>
          </p:cNvSpPr>
          <p:nvPr>
            <p:ph idx="1"/>
          </p:nvPr>
        </p:nvSpPr>
        <p:spPr>
          <a:xfrm>
            <a:off x="1467828" y="1835425"/>
            <a:ext cx="9601200" cy="4340087"/>
          </a:xfrm>
        </p:spPr>
        <p:txBody>
          <a:bodyPr>
            <a:noAutofit/>
          </a:bodyPr>
          <a:lstStyle/>
          <a:p>
            <a:pPr marL="0" indent="0">
              <a:buNone/>
            </a:pPr>
            <a:r>
              <a:rPr lang="en-ZA" sz="1600" dirty="0">
                <a:solidFill>
                  <a:srgbClr val="FF0000"/>
                </a:solidFill>
              </a:rPr>
              <a:t>When you complete this page you will understand the purpose of the module and will be able to identify three important  topics that will be covered.</a:t>
            </a:r>
          </a:p>
          <a:p>
            <a:pPr marL="0" indent="0">
              <a:buNone/>
            </a:pPr>
            <a:r>
              <a:rPr lang="en-ZA" sz="1600" b="1" dirty="0">
                <a:solidFill>
                  <a:schemeClr val="tx1"/>
                </a:solidFill>
              </a:rPr>
              <a:t>PURPOSE </a:t>
            </a:r>
            <a:r>
              <a:rPr lang="en-ZA" sz="1600" dirty="0">
                <a:solidFill>
                  <a:schemeClr val="tx1"/>
                </a:solidFill>
              </a:rPr>
              <a:t>This module is part of your overall Shakespeare course which prepares you for the first question in Paper 2 of your final examination. The aim of studying a Shakespeare play is to help you develop an appreciation for writing that is a little richer and more challenging and to explore ways in which text and performance interact. </a:t>
            </a:r>
          </a:p>
          <a:p>
            <a:pPr marL="0" indent="0">
              <a:buNone/>
            </a:pPr>
            <a:r>
              <a:rPr lang="en-ZA" sz="1600" dirty="0">
                <a:solidFill>
                  <a:schemeClr val="tx1"/>
                </a:solidFill>
              </a:rPr>
              <a:t>This module aims to help you complete a </a:t>
            </a:r>
            <a:r>
              <a:rPr lang="en-ZA" sz="1600" b="1" dirty="0">
                <a:solidFill>
                  <a:schemeClr val="tx1"/>
                </a:solidFill>
              </a:rPr>
              <a:t>reading and viewing </a:t>
            </a:r>
            <a:r>
              <a:rPr lang="en-ZA" sz="1600" dirty="0">
                <a:solidFill>
                  <a:schemeClr val="tx1"/>
                </a:solidFill>
              </a:rPr>
              <a:t>of the play with some insight.</a:t>
            </a:r>
          </a:p>
          <a:p>
            <a:pPr marL="0" indent="0">
              <a:buNone/>
            </a:pPr>
            <a:r>
              <a:rPr lang="en-ZA" sz="1600" dirty="0">
                <a:solidFill>
                  <a:schemeClr val="tx1"/>
                </a:solidFill>
              </a:rPr>
              <a:t>It also gives you an opportunity to explore </a:t>
            </a:r>
            <a:r>
              <a:rPr lang="en-ZA" sz="1600" b="1" dirty="0">
                <a:solidFill>
                  <a:schemeClr val="tx1"/>
                </a:solidFill>
              </a:rPr>
              <a:t>one issue or value message </a:t>
            </a:r>
            <a:r>
              <a:rPr lang="en-ZA" sz="1600" dirty="0">
                <a:solidFill>
                  <a:schemeClr val="tx1"/>
                </a:solidFill>
              </a:rPr>
              <a:t>that play presents and think critically about it. In this case we will look at </a:t>
            </a:r>
            <a:r>
              <a:rPr lang="en-ZA" sz="1600" b="1" dirty="0">
                <a:solidFill>
                  <a:schemeClr val="tx1"/>
                </a:solidFill>
              </a:rPr>
              <a:t>leadership</a:t>
            </a:r>
            <a:r>
              <a:rPr lang="en-ZA" sz="1600" dirty="0">
                <a:solidFill>
                  <a:schemeClr val="tx1"/>
                </a:solidFill>
              </a:rPr>
              <a:t>.</a:t>
            </a:r>
          </a:p>
          <a:p>
            <a:pPr marL="0" indent="0">
              <a:buNone/>
            </a:pPr>
            <a:r>
              <a:rPr lang="en-ZA" sz="1600" dirty="0">
                <a:solidFill>
                  <a:schemeClr val="tx1"/>
                </a:solidFill>
              </a:rPr>
              <a:t>The module will also help you to explore one </a:t>
            </a:r>
            <a:r>
              <a:rPr lang="en-ZA" sz="1600" b="1" dirty="0">
                <a:solidFill>
                  <a:schemeClr val="tx1"/>
                </a:solidFill>
              </a:rPr>
              <a:t>literary or technical aspect </a:t>
            </a:r>
            <a:r>
              <a:rPr lang="en-ZA" sz="1600" dirty="0">
                <a:solidFill>
                  <a:schemeClr val="tx1"/>
                </a:solidFill>
              </a:rPr>
              <a:t>of how the play “works”, namely </a:t>
            </a:r>
            <a:r>
              <a:rPr lang="en-ZA" sz="1600" b="1" dirty="0">
                <a:solidFill>
                  <a:schemeClr val="tx1"/>
                </a:solidFill>
              </a:rPr>
              <a:t>dramatic tension</a:t>
            </a:r>
            <a:r>
              <a:rPr lang="en-ZA" sz="1600" dirty="0">
                <a:solidFill>
                  <a:schemeClr val="tx1"/>
                </a:solidFill>
              </a:rPr>
              <a:t>.</a:t>
            </a:r>
          </a:p>
          <a:p>
            <a:pPr marL="0" indent="0">
              <a:buNone/>
            </a:pPr>
            <a:r>
              <a:rPr lang="en-ZA" sz="1600" b="1" dirty="0">
                <a:solidFill>
                  <a:schemeClr val="tx1"/>
                </a:solidFill>
              </a:rPr>
              <a:t>ACTIVITY 4 </a:t>
            </a:r>
            <a:r>
              <a:rPr lang="en-ZA" sz="1600" dirty="0">
                <a:solidFill>
                  <a:schemeClr val="tx1"/>
                </a:solidFill>
              </a:rPr>
              <a:t>In the blog comment box post two lists: (a) 4-5 things you already know or have learned about the three major topics mentioned here and (b) 4-5 things you hope to or want to learn about them during the module</a:t>
            </a:r>
            <a:endParaRPr lang="en-ZA" sz="1600" b="1" dirty="0">
              <a:solidFill>
                <a:schemeClr val="tx1"/>
              </a:solidFill>
            </a:endParaRPr>
          </a:p>
        </p:txBody>
      </p:sp>
      <p:sp>
        <p:nvSpPr>
          <p:cNvPr id="4" name="Slide Number Placeholder 3">
            <a:extLst>
              <a:ext uri="{FF2B5EF4-FFF2-40B4-BE49-F238E27FC236}">
                <a16:creationId xmlns:a16="http://schemas.microsoft.com/office/drawing/2014/main" id="{187EA498-EEF3-42E5-A29C-90974C0D5B22}"/>
              </a:ext>
            </a:extLst>
          </p:cNvPr>
          <p:cNvSpPr>
            <a:spLocks noGrp="1"/>
          </p:cNvSpPr>
          <p:nvPr>
            <p:ph type="sldNum" sz="quarter" idx="12"/>
          </p:nvPr>
        </p:nvSpPr>
        <p:spPr/>
        <p:txBody>
          <a:bodyPr/>
          <a:lstStyle/>
          <a:p>
            <a:fld id="{54D55960-81A6-42AF-8E85-494693FDD04C}" type="slidenum">
              <a:rPr lang="en-ZA" smtClean="0"/>
              <a:t>7</a:t>
            </a:fld>
            <a:endParaRPr lang="en-ZA"/>
          </a:p>
        </p:txBody>
      </p:sp>
      <p:sp>
        <p:nvSpPr>
          <p:cNvPr id="5" name="TextBox 4">
            <a:extLst>
              <a:ext uri="{FF2B5EF4-FFF2-40B4-BE49-F238E27FC236}">
                <a16:creationId xmlns:a16="http://schemas.microsoft.com/office/drawing/2014/main" id="{3A7A72C2-DCF9-402A-9049-1527750B5DA0}"/>
              </a:ext>
            </a:extLst>
          </p:cNvPr>
          <p:cNvSpPr txBox="1"/>
          <p:nvPr/>
        </p:nvSpPr>
        <p:spPr>
          <a:xfrm>
            <a:off x="10074965" y="805132"/>
            <a:ext cx="1172817" cy="276999"/>
          </a:xfrm>
          <a:prstGeom prst="rect">
            <a:avLst/>
          </a:prstGeom>
          <a:solidFill>
            <a:srgbClr val="FFFF00"/>
          </a:solidFill>
        </p:spPr>
        <p:txBody>
          <a:bodyPr wrap="square" rtlCol="0">
            <a:spAutoFit/>
          </a:bodyPr>
          <a:lstStyle/>
          <a:p>
            <a:r>
              <a:rPr lang="en-ZA" sz="1200" dirty="0"/>
              <a:t>10 MINUTES</a:t>
            </a:r>
          </a:p>
        </p:txBody>
      </p:sp>
    </p:spTree>
    <p:extLst>
      <p:ext uri="{BB962C8B-B14F-4D97-AF65-F5344CB8AC3E}">
        <p14:creationId xmlns:p14="http://schemas.microsoft.com/office/powerpoint/2010/main" val="265815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88BD0-40E1-4449-BE36-486EEF9EA624}"/>
              </a:ext>
            </a:extLst>
          </p:cNvPr>
          <p:cNvSpPr>
            <a:spLocks noGrp="1"/>
          </p:cNvSpPr>
          <p:nvPr>
            <p:ph type="title"/>
          </p:nvPr>
        </p:nvSpPr>
        <p:spPr/>
        <p:txBody>
          <a:bodyPr>
            <a:normAutofit/>
          </a:bodyPr>
          <a:lstStyle/>
          <a:p>
            <a:r>
              <a:rPr lang="en-ZA" sz="4000" dirty="0"/>
              <a:t>ASSESSMENT </a:t>
            </a:r>
          </a:p>
        </p:txBody>
      </p:sp>
      <p:sp>
        <p:nvSpPr>
          <p:cNvPr id="3" name="Content Placeholder 2">
            <a:extLst>
              <a:ext uri="{FF2B5EF4-FFF2-40B4-BE49-F238E27FC236}">
                <a16:creationId xmlns:a16="http://schemas.microsoft.com/office/drawing/2014/main" id="{67B5B761-ACE3-480D-A1A0-9AC06264AABB}"/>
              </a:ext>
            </a:extLst>
          </p:cNvPr>
          <p:cNvSpPr>
            <a:spLocks noGrp="1"/>
          </p:cNvSpPr>
          <p:nvPr>
            <p:ph idx="1"/>
          </p:nvPr>
        </p:nvSpPr>
        <p:spPr/>
        <p:txBody>
          <a:bodyPr>
            <a:normAutofit/>
          </a:bodyPr>
          <a:lstStyle/>
          <a:p>
            <a:pPr marL="0" indent="0">
              <a:buNone/>
            </a:pPr>
            <a:r>
              <a:rPr lang="en-ZA" sz="1600" dirty="0">
                <a:solidFill>
                  <a:srgbClr val="FF0000"/>
                </a:solidFill>
              </a:rPr>
              <a:t>After you have finished this page you will understand how your learning will be assessed,  what criteria and standards will be used and how the assessment results will be used as part of your overall learning</a:t>
            </a:r>
          </a:p>
          <a:p>
            <a:pPr marL="342900" indent="-342900">
              <a:buAutoNum type="arabicPeriod"/>
            </a:pPr>
            <a:r>
              <a:rPr lang="en-ZA" sz="1600" dirty="0">
                <a:solidFill>
                  <a:schemeClr val="tx1"/>
                </a:solidFill>
              </a:rPr>
              <a:t>You will receive an assessment of participation and engagement based on your completion of the activities and your  posting of blog comments. Each activity will be assessed as 0- not done 1– attempted but incomplete, misunderstood or flawed or 2- adequately done. For example in activity 4 on the previous page you were asked to post two lists of 4 -5 items each. If you  only post one list or each list is less than 4 items then you will score a 1, but if you post two lists of 4-5 items each you will score 2.</a:t>
            </a:r>
          </a:p>
          <a:p>
            <a:pPr marL="342900" indent="-342900">
              <a:buAutoNum type="arabicPeriod"/>
            </a:pPr>
            <a:r>
              <a:rPr lang="en-ZA" sz="1600" dirty="0">
                <a:solidFill>
                  <a:schemeClr val="tx1"/>
                </a:solidFill>
              </a:rPr>
              <a:t>There are three  TASKS one at the end of each learning outcome and these will each be marked out of 10 according to the criteria mentioned with each task. You MUST complete each task and submit them as follows: </a:t>
            </a:r>
            <a:r>
              <a:rPr lang="en-ZA" sz="1600" b="1" dirty="0">
                <a:solidFill>
                  <a:schemeClr val="tx1"/>
                </a:solidFill>
              </a:rPr>
              <a:t>Task 1  Thursday 14 May; Task 2 Tuesday  19 May;  Task 3 Friday  22 May.</a:t>
            </a:r>
          </a:p>
          <a:p>
            <a:pPr marL="342900" indent="-342900">
              <a:buAutoNum type="arabicPeriod"/>
            </a:pPr>
            <a:r>
              <a:rPr lang="en-ZA" sz="1600" dirty="0">
                <a:solidFill>
                  <a:schemeClr val="tx1"/>
                </a:solidFill>
              </a:rPr>
              <a:t>The results of this assessment will be used to determine if you are ready to move onto the next module. They will also be used as part of your term mark but not your portfolio.</a:t>
            </a:r>
          </a:p>
        </p:txBody>
      </p:sp>
      <p:sp>
        <p:nvSpPr>
          <p:cNvPr id="4" name="Slide Number Placeholder 3">
            <a:extLst>
              <a:ext uri="{FF2B5EF4-FFF2-40B4-BE49-F238E27FC236}">
                <a16:creationId xmlns:a16="http://schemas.microsoft.com/office/drawing/2014/main" id="{683B0F81-9F5E-4D1A-B009-C49917E60573}"/>
              </a:ext>
            </a:extLst>
          </p:cNvPr>
          <p:cNvSpPr>
            <a:spLocks noGrp="1"/>
          </p:cNvSpPr>
          <p:nvPr>
            <p:ph type="sldNum" sz="quarter" idx="12"/>
          </p:nvPr>
        </p:nvSpPr>
        <p:spPr/>
        <p:txBody>
          <a:bodyPr/>
          <a:lstStyle/>
          <a:p>
            <a:fld id="{54D55960-81A6-42AF-8E85-494693FDD04C}" type="slidenum">
              <a:rPr lang="en-ZA" smtClean="0"/>
              <a:t>8</a:t>
            </a:fld>
            <a:endParaRPr lang="en-ZA"/>
          </a:p>
        </p:txBody>
      </p:sp>
      <p:sp>
        <p:nvSpPr>
          <p:cNvPr id="6" name="TextBox 5">
            <a:extLst>
              <a:ext uri="{FF2B5EF4-FFF2-40B4-BE49-F238E27FC236}">
                <a16:creationId xmlns:a16="http://schemas.microsoft.com/office/drawing/2014/main" id="{3D7D2F75-A6EB-45A4-8E17-3BAD98A22669}"/>
              </a:ext>
            </a:extLst>
          </p:cNvPr>
          <p:cNvSpPr txBox="1"/>
          <p:nvPr/>
        </p:nvSpPr>
        <p:spPr>
          <a:xfrm flipH="1">
            <a:off x="10058401" y="715617"/>
            <a:ext cx="914399" cy="274983"/>
          </a:xfrm>
          <a:prstGeom prst="rect">
            <a:avLst/>
          </a:prstGeom>
          <a:solidFill>
            <a:srgbClr val="FFFF00"/>
          </a:solidFill>
        </p:spPr>
        <p:txBody>
          <a:bodyPr wrap="square" rtlCol="0">
            <a:spAutoFit/>
          </a:bodyPr>
          <a:lstStyle/>
          <a:p>
            <a:r>
              <a:rPr lang="en-ZA" sz="1200" dirty="0"/>
              <a:t>5 MINUTES</a:t>
            </a:r>
          </a:p>
        </p:txBody>
      </p:sp>
    </p:spTree>
    <p:extLst>
      <p:ext uri="{BB962C8B-B14F-4D97-AF65-F5344CB8AC3E}">
        <p14:creationId xmlns:p14="http://schemas.microsoft.com/office/powerpoint/2010/main" val="41534160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1C426-20BE-42A1-98FC-7EC4205A5E4D}"/>
              </a:ext>
            </a:extLst>
          </p:cNvPr>
          <p:cNvSpPr>
            <a:spLocks noGrp="1"/>
          </p:cNvSpPr>
          <p:nvPr>
            <p:ph type="title"/>
          </p:nvPr>
        </p:nvSpPr>
        <p:spPr>
          <a:xfrm>
            <a:off x="1371600" y="685800"/>
            <a:ext cx="9601200" cy="718930"/>
          </a:xfrm>
        </p:spPr>
        <p:txBody>
          <a:bodyPr>
            <a:normAutofit/>
          </a:bodyPr>
          <a:lstStyle/>
          <a:p>
            <a:r>
              <a:rPr lang="en-ZA" sz="4000" dirty="0"/>
              <a:t>LO 1 REVIEWING ACT 4 OF THE TEXT </a:t>
            </a:r>
          </a:p>
        </p:txBody>
      </p:sp>
      <p:sp>
        <p:nvSpPr>
          <p:cNvPr id="3" name="Content Placeholder 2">
            <a:extLst>
              <a:ext uri="{FF2B5EF4-FFF2-40B4-BE49-F238E27FC236}">
                <a16:creationId xmlns:a16="http://schemas.microsoft.com/office/drawing/2014/main" id="{55C6EBE0-3EFF-4722-9438-CC832D687B58}"/>
              </a:ext>
            </a:extLst>
          </p:cNvPr>
          <p:cNvSpPr>
            <a:spLocks noGrp="1"/>
          </p:cNvSpPr>
          <p:nvPr>
            <p:ph idx="1"/>
          </p:nvPr>
        </p:nvSpPr>
        <p:spPr>
          <a:xfrm>
            <a:off x="1371600" y="1572399"/>
            <a:ext cx="9601200" cy="4743856"/>
          </a:xfrm>
        </p:spPr>
        <p:txBody>
          <a:bodyPr>
            <a:normAutofit fontScale="92500" lnSpcReduction="10000"/>
          </a:bodyPr>
          <a:lstStyle/>
          <a:p>
            <a:pPr marL="0" indent="0">
              <a:buNone/>
            </a:pPr>
            <a:r>
              <a:rPr lang="en-ZA" sz="1600" dirty="0">
                <a:solidFill>
                  <a:srgbClr val="FF0000"/>
                </a:solidFill>
              </a:rPr>
              <a:t>LEARNING OUTCOME 1: You will be able to provide an outline summary of the main events of Act 4 in your own words.</a:t>
            </a:r>
          </a:p>
          <a:p>
            <a:pPr marL="342900" indent="-342900">
              <a:buAutoNum type="arabicPeriod"/>
            </a:pPr>
            <a:r>
              <a:rPr lang="en-ZA" sz="1600" dirty="0">
                <a:solidFill>
                  <a:schemeClr val="tx1"/>
                </a:solidFill>
              </a:rPr>
              <a:t>Read the notes provided in the Wiki  </a:t>
            </a:r>
            <a:r>
              <a:rPr lang="en-ZA" sz="1600" dirty="0">
                <a:solidFill>
                  <a:schemeClr val="tx1"/>
                </a:solidFill>
                <a:hlinkClick r:id="rId2"/>
              </a:rPr>
              <a:t>http://www.lifebridgeschool.co.za/wiki/index.php?title=Antony_and_Cleopatra</a:t>
            </a:r>
            <a:endParaRPr lang="en-ZA" sz="1600" dirty="0">
              <a:solidFill>
                <a:schemeClr val="tx1"/>
              </a:solidFill>
            </a:endParaRPr>
          </a:p>
          <a:p>
            <a:pPr marL="342900" indent="-342900">
              <a:buAutoNum type="arabicPeriod"/>
            </a:pPr>
            <a:r>
              <a:rPr lang="en-ZA" sz="1600" dirty="0">
                <a:solidFill>
                  <a:schemeClr val="tx1"/>
                </a:solidFill>
              </a:rPr>
              <a:t>Read Act 4 of the play (and Acts 1-3 if you haven’t already done so!) </a:t>
            </a:r>
          </a:p>
          <a:p>
            <a:pPr marL="0" indent="0">
              <a:buNone/>
            </a:pPr>
            <a:r>
              <a:rPr lang="en-ZA" sz="1600" dirty="0">
                <a:solidFill>
                  <a:schemeClr val="tx1"/>
                </a:solidFill>
                <a:hlinkClick r:id="rId3"/>
              </a:rPr>
              <a:t>https://www.opensourceshakespeare.org/views/plays/play_view.php?WorkID=antonycleo&amp;Scope=entire&amp;pleasewait=1&amp;msg=pl#a3,s1</a:t>
            </a:r>
            <a:endParaRPr lang="en-ZA" sz="1600" dirty="0">
              <a:solidFill>
                <a:schemeClr val="tx1"/>
              </a:solidFill>
            </a:endParaRPr>
          </a:p>
          <a:p>
            <a:pPr marL="0" indent="0">
              <a:buNone/>
            </a:pPr>
            <a:r>
              <a:rPr lang="en-ZA" sz="1600" dirty="0">
                <a:solidFill>
                  <a:schemeClr val="tx1"/>
                </a:solidFill>
              </a:rPr>
              <a:t>3. View the film</a:t>
            </a:r>
          </a:p>
          <a:p>
            <a:pPr marL="0" indent="0">
              <a:buNone/>
            </a:pPr>
            <a:r>
              <a:rPr lang="en-ZA" sz="1600" dirty="0">
                <a:hlinkClick r:id="rId4"/>
              </a:rPr>
              <a:t>https://www.youtube.com/playlist?list=PLCaSds5pUoFeHQM7N7puzoHE0inE7ntI1</a:t>
            </a:r>
            <a:endParaRPr lang="en-ZA" sz="1600" dirty="0"/>
          </a:p>
          <a:p>
            <a:pPr marL="0" indent="0">
              <a:buNone/>
            </a:pPr>
            <a:r>
              <a:rPr lang="en-ZA" sz="1600" dirty="0">
                <a:solidFill>
                  <a:schemeClr val="tx1"/>
                </a:solidFill>
              </a:rPr>
              <a:t>4. Complete </a:t>
            </a:r>
            <a:r>
              <a:rPr lang="en-ZA" sz="1600" u="sng" dirty="0">
                <a:solidFill>
                  <a:schemeClr val="tx1"/>
                </a:solidFill>
              </a:rPr>
              <a:t>TASK 1</a:t>
            </a:r>
          </a:p>
          <a:p>
            <a:pPr marL="0" indent="0">
              <a:buNone/>
            </a:pPr>
            <a:r>
              <a:rPr lang="en-ZA" sz="1600" dirty="0">
                <a:solidFill>
                  <a:schemeClr val="tx1"/>
                </a:solidFill>
              </a:rPr>
              <a:t>In task 1 you are to create a scene-by scene summary of act 4 by creating a News headline and article by-line for each scene.</a:t>
            </a:r>
          </a:p>
          <a:p>
            <a:pPr marL="0" indent="0">
              <a:buNone/>
            </a:pPr>
            <a:r>
              <a:rPr lang="en-ZA" sz="1600" dirty="0">
                <a:solidFill>
                  <a:schemeClr val="tx1"/>
                </a:solidFill>
              </a:rPr>
              <a:t>Set out your response in three columns Column 1 – Scene number, Column 2 – Headline Column 3 – </a:t>
            </a:r>
            <a:r>
              <a:rPr lang="en-ZA" sz="1600" dirty="0" err="1">
                <a:solidFill>
                  <a:schemeClr val="tx1"/>
                </a:solidFill>
              </a:rPr>
              <a:t>Byline</a:t>
            </a:r>
            <a:r>
              <a:rPr lang="en-ZA" sz="1600" dirty="0">
                <a:solidFill>
                  <a:schemeClr val="tx1"/>
                </a:solidFill>
              </a:rPr>
              <a:t>.</a:t>
            </a:r>
          </a:p>
          <a:p>
            <a:pPr marL="0" indent="0">
              <a:buNone/>
            </a:pPr>
            <a:r>
              <a:rPr lang="en-ZA" sz="1600" dirty="0">
                <a:solidFill>
                  <a:schemeClr val="tx1"/>
                </a:solidFill>
              </a:rPr>
              <a:t>Type out your response in Arial 12 point add your name and submit it for Mr Rich’s attention as a Word document attachment by email to </a:t>
            </a:r>
            <a:r>
              <a:rPr lang="en-ZA" sz="1600" dirty="0">
                <a:solidFill>
                  <a:schemeClr val="tx1"/>
                </a:solidFill>
                <a:hlinkClick r:id="rId5"/>
              </a:rPr>
              <a:t>lifebridgeilc@gmail.com</a:t>
            </a:r>
            <a:r>
              <a:rPr lang="en-ZA" sz="1600" dirty="0">
                <a:solidFill>
                  <a:schemeClr val="tx1"/>
                </a:solidFill>
              </a:rPr>
              <a:t>.</a:t>
            </a:r>
          </a:p>
          <a:p>
            <a:pPr marL="0" indent="0">
              <a:buNone/>
            </a:pPr>
            <a:r>
              <a:rPr lang="en-ZA" sz="1600" dirty="0">
                <a:solidFill>
                  <a:schemeClr val="tx1"/>
                </a:solidFill>
              </a:rPr>
              <a:t>The following criteria will be used in assessing:  (a) Accuracy of insight in the text (b) Effective and appealing diction of headlines and by-lines (c) Clarity and precision of language</a:t>
            </a:r>
          </a:p>
          <a:p>
            <a:pPr marL="0" indent="0">
              <a:buNone/>
            </a:pPr>
            <a:endParaRPr lang="en-ZA" sz="1600" dirty="0">
              <a:solidFill>
                <a:schemeClr val="tx1"/>
              </a:solidFill>
            </a:endParaRPr>
          </a:p>
          <a:p>
            <a:pPr marL="342900" indent="-342900">
              <a:buAutoNum type="arabicPeriod"/>
            </a:pPr>
            <a:endParaRPr lang="en-ZA" sz="1600" dirty="0">
              <a:solidFill>
                <a:schemeClr val="tx1"/>
              </a:solidFill>
            </a:endParaRPr>
          </a:p>
          <a:p>
            <a:pPr marL="342900" indent="-342900">
              <a:buAutoNum type="arabicPeriod"/>
            </a:pPr>
            <a:endParaRPr lang="en-ZA" sz="1600" dirty="0">
              <a:solidFill>
                <a:schemeClr val="tx1"/>
              </a:solidFill>
            </a:endParaRPr>
          </a:p>
          <a:p>
            <a:pPr marL="0" indent="0">
              <a:buNone/>
            </a:pPr>
            <a:endParaRPr lang="en-ZA" dirty="0">
              <a:solidFill>
                <a:srgbClr val="FF0000"/>
              </a:solidFill>
            </a:endParaRPr>
          </a:p>
        </p:txBody>
      </p:sp>
      <p:sp>
        <p:nvSpPr>
          <p:cNvPr id="4" name="Slide Number Placeholder 3">
            <a:extLst>
              <a:ext uri="{FF2B5EF4-FFF2-40B4-BE49-F238E27FC236}">
                <a16:creationId xmlns:a16="http://schemas.microsoft.com/office/drawing/2014/main" id="{6A7FC452-E710-4506-BBFF-38C872DBAE61}"/>
              </a:ext>
            </a:extLst>
          </p:cNvPr>
          <p:cNvSpPr>
            <a:spLocks noGrp="1"/>
          </p:cNvSpPr>
          <p:nvPr>
            <p:ph type="sldNum" sz="quarter" idx="12"/>
          </p:nvPr>
        </p:nvSpPr>
        <p:spPr/>
        <p:txBody>
          <a:bodyPr/>
          <a:lstStyle/>
          <a:p>
            <a:fld id="{54D55960-81A6-42AF-8E85-494693FDD04C}" type="slidenum">
              <a:rPr lang="en-ZA" smtClean="0"/>
              <a:t>9</a:t>
            </a:fld>
            <a:endParaRPr lang="en-ZA"/>
          </a:p>
        </p:txBody>
      </p:sp>
      <p:sp>
        <p:nvSpPr>
          <p:cNvPr id="5" name="TextBox 4">
            <a:extLst>
              <a:ext uri="{FF2B5EF4-FFF2-40B4-BE49-F238E27FC236}">
                <a16:creationId xmlns:a16="http://schemas.microsoft.com/office/drawing/2014/main" id="{DEBF792C-3968-42E3-9374-08AF9259B1E1}"/>
              </a:ext>
            </a:extLst>
          </p:cNvPr>
          <p:cNvSpPr txBox="1"/>
          <p:nvPr/>
        </p:nvSpPr>
        <p:spPr>
          <a:xfrm>
            <a:off x="9472736" y="990600"/>
            <a:ext cx="914400" cy="276999"/>
          </a:xfrm>
          <a:prstGeom prst="rect">
            <a:avLst/>
          </a:prstGeom>
          <a:solidFill>
            <a:srgbClr val="FFFF00"/>
          </a:solidFill>
        </p:spPr>
        <p:txBody>
          <a:bodyPr wrap="square" rtlCol="0">
            <a:spAutoFit/>
          </a:bodyPr>
          <a:lstStyle/>
          <a:p>
            <a:r>
              <a:rPr lang="en-ZA" sz="1200" dirty="0"/>
              <a:t>7 HOURS</a:t>
            </a:r>
          </a:p>
        </p:txBody>
      </p:sp>
      <p:sp>
        <p:nvSpPr>
          <p:cNvPr id="6" name="TextBox 5">
            <a:extLst>
              <a:ext uri="{FF2B5EF4-FFF2-40B4-BE49-F238E27FC236}">
                <a16:creationId xmlns:a16="http://schemas.microsoft.com/office/drawing/2014/main" id="{09EE3269-D93A-4E60-B458-D87854DB1CF5}"/>
              </a:ext>
            </a:extLst>
          </p:cNvPr>
          <p:cNvSpPr txBox="1"/>
          <p:nvPr/>
        </p:nvSpPr>
        <p:spPr>
          <a:xfrm>
            <a:off x="9350151" y="1984732"/>
            <a:ext cx="1159565" cy="276999"/>
          </a:xfrm>
          <a:prstGeom prst="rect">
            <a:avLst/>
          </a:prstGeom>
          <a:solidFill>
            <a:srgbClr val="FFFF00"/>
          </a:solidFill>
        </p:spPr>
        <p:txBody>
          <a:bodyPr wrap="square" rtlCol="0">
            <a:spAutoFit/>
          </a:bodyPr>
          <a:lstStyle/>
          <a:p>
            <a:r>
              <a:rPr lang="en-ZA" sz="1200" dirty="0"/>
              <a:t>10  MINUTES</a:t>
            </a:r>
          </a:p>
        </p:txBody>
      </p:sp>
      <p:sp>
        <p:nvSpPr>
          <p:cNvPr id="7" name="TextBox 6">
            <a:extLst>
              <a:ext uri="{FF2B5EF4-FFF2-40B4-BE49-F238E27FC236}">
                <a16:creationId xmlns:a16="http://schemas.microsoft.com/office/drawing/2014/main" id="{D0B67BF9-CD9F-41BE-B5C6-6D7966F8DE9C}"/>
              </a:ext>
            </a:extLst>
          </p:cNvPr>
          <p:cNvSpPr txBox="1"/>
          <p:nvPr/>
        </p:nvSpPr>
        <p:spPr>
          <a:xfrm>
            <a:off x="9328617" y="2484065"/>
            <a:ext cx="1106557" cy="276999"/>
          </a:xfrm>
          <a:prstGeom prst="rect">
            <a:avLst/>
          </a:prstGeom>
          <a:solidFill>
            <a:srgbClr val="FFFF00"/>
          </a:solidFill>
        </p:spPr>
        <p:txBody>
          <a:bodyPr wrap="square" rtlCol="0">
            <a:spAutoFit/>
          </a:bodyPr>
          <a:lstStyle/>
          <a:p>
            <a:r>
              <a:rPr lang="en-ZA" sz="1200" dirty="0"/>
              <a:t>90  MINUTES</a:t>
            </a:r>
          </a:p>
        </p:txBody>
      </p:sp>
      <p:sp>
        <p:nvSpPr>
          <p:cNvPr id="8" name="TextBox 7">
            <a:extLst>
              <a:ext uri="{FF2B5EF4-FFF2-40B4-BE49-F238E27FC236}">
                <a16:creationId xmlns:a16="http://schemas.microsoft.com/office/drawing/2014/main" id="{BE6C79AB-E31D-484D-9C6E-A76C8CE0814C}"/>
              </a:ext>
            </a:extLst>
          </p:cNvPr>
          <p:cNvSpPr txBox="1"/>
          <p:nvPr/>
        </p:nvSpPr>
        <p:spPr>
          <a:xfrm>
            <a:off x="9376655" y="3293492"/>
            <a:ext cx="1106556" cy="276999"/>
          </a:xfrm>
          <a:prstGeom prst="rect">
            <a:avLst/>
          </a:prstGeom>
          <a:solidFill>
            <a:srgbClr val="FFFF00"/>
          </a:solidFill>
        </p:spPr>
        <p:txBody>
          <a:bodyPr wrap="square" rtlCol="0">
            <a:spAutoFit/>
          </a:bodyPr>
          <a:lstStyle/>
          <a:p>
            <a:r>
              <a:rPr lang="en-ZA" sz="1200" dirty="0"/>
              <a:t>3 HOURS</a:t>
            </a:r>
          </a:p>
        </p:txBody>
      </p:sp>
      <p:sp>
        <p:nvSpPr>
          <p:cNvPr id="10" name="TextBox 9">
            <a:extLst>
              <a:ext uri="{FF2B5EF4-FFF2-40B4-BE49-F238E27FC236}">
                <a16:creationId xmlns:a16="http://schemas.microsoft.com/office/drawing/2014/main" id="{884B8CF5-36B8-4A86-88D9-DC99AF242CFF}"/>
              </a:ext>
            </a:extLst>
          </p:cNvPr>
          <p:cNvSpPr txBox="1"/>
          <p:nvPr/>
        </p:nvSpPr>
        <p:spPr>
          <a:xfrm>
            <a:off x="9424695" y="3884186"/>
            <a:ext cx="1010479" cy="276999"/>
          </a:xfrm>
          <a:prstGeom prst="rect">
            <a:avLst/>
          </a:prstGeom>
          <a:solidFill>
            <a:srgbClr val="FFFF00"/>
          </a:solidFill>
        </p:spPr>
        <p:txBody>
          <a:bodyPr wrap="square" rtlCol="0">
            <a:spAutoFit/>
          </a:bodyPr>
          <a:lstStyle/>
          <a:p>
            <a:r>
              <a:rPr lang="en-ZA" sz="1200" dirty="0"/>
              <a:t>90 MINUTES</a:t>
            </a:r>
          </a:p>
        </p:txBody>
      </p:sp>
    </p:spTree>
    <p:extLst>
      <p:ext uri="{BB962C8B-B14F-4D97-AF65-F5344CB8AC3E}">
        <p14:creationId xmlns:p14="http://schemas.microsoft.com/office/powerpoint/2010/main" val="3330229668"/>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626</TotalTime>
  <Words>2679</Words>
  <Application>Microsoft Office PowerPoint</Application>
  <PresentationFormat>Widescreen</PresentationFormat>
  <Paragraphs>147</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Franklin Gothic Book</vt:lpstr>
      <vt:lpstr>Crop</vt:lpstr>
      <vt:lpstr>UNDERSTANDING AND EXPLORING SHAKESPEARE’S ANTONY AND CLEOPATRA  MODULE 1 – REVIEWING ACT 4</vt:lpstr>
      <vt:lpstr>HOW TO FIND YOUR WAY AROUND THIS MODULE</vt:lpstr>
      <vt:lpstr>HOW THIS MODULE IS SET OUT  </vt:lpstr>
      <vt:lpstr>HOW TO GET SUPPORT AND STAY  IN CONTACT </vt:lpstr>
      <vt:lpstr>ACADEMIC INTEGRITY AND PLAGIARISM</vt:lpstr>
      <vt:lpstr>QUALITY STANDARDS AND EXPECTATIONS </vt:lpstr>
      <vt:lpstr>PURPOSE AND MAJOR TOPICS OF THE MODULE</vt:lpstr>
      <vt:lpstr>ASSESSMENT </vt:lpstr>
      <vt:lpstr>LO 1 REVIEWING ACT 4 OF THE TEXT </vt:lpstr>
      <vt:lpstr>LO 2 LEADERSHIP OF ANTONY AND OCTAVIUS IN TIME OF CRISIS </vt:lpstr>
      <vt:lpstr>LO 3 DRAMATIC TENSION AND THE STRUCTURE OF ACT 4</vt:lpstr>
      <vt:lpstr>MODULE SUMMARY AND 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AND EXPLORING SHAKESPEARE’S ANTONY AND CLEOPATRA  MODULE 1 – REVIEWING ACT 4</dc:title>
  <dc:creator>Johan Rich</dc:creator>
  <cp:lastModifiedBy>Johan Rich</cp:lastModifiedBy>
  <cp:revision>41</cp:revision>
  <dcterms:created xsi:type="dcterms:W3CDTF">2020-05-06T19:04:43Z</dcterms:created>
  <dcterms:modified xsi:type="dcterms:W3CDTF">2020-05-07T17:22:50Z</dcterms:modified>
</cp:coreProperties>
</file>