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comments/comment1.xml" ContentType="application/vnd.openxmlformats-officedocument.presentationml.comments+xml"/>
  <Override PartName="/ppt/comments/comment2.xml" ContentType="application/vnd.openxmlformats-officedocument.presentationml.comments+xml"/>
  <Override PartName="/ppt/comments/comment3.xml" ContentType="application/vnd.openxmlformats-officedocument.presentationml.comment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38" r:id="rId1"/>
  </p:sldMasterIdLst>
  <p:notesMasterIdLst>
    <p:notesMasterId r:id="rId21"/>
  </p:notesMasterIdLst>
  <p:sldIdLst>
    <p:sldId id="256" r:id="rId2"/>
    <p:sldId id="257" r:id="rId3"/>
    <p:sldId id="271" r:id="rId4"/>
    <p:sldId id="258" r:id="rId5"/>
    <p:sldId id="259" r:id="rId6"/>
    <p:sldId id="260" r:id="rId7"/>
    <p:sldId id="261" r:id="rId8"/>
    <p:sldId id="262" r:id="rId9"/>
    <p:sldId id="263" r:id="rId10"/>
    <p:sldId id="264" r:id="rId11"/>
    <p:sldId id="265" r:id="rId12"/>
    <p:sldId id="266" r:id="rId13"/>
    <p:sldId id="269" r:id="rId14"/>
    <p:sldId id="272" r:id="rId15"/>
    <p:sldId id="268" r:id="rId16"/>
    <p:sldId id="273" r:id="rId17"/>
    <p:sldId id="274" r:id="rId18"/>
    <p:sldId id="270" r:id="rId19"/>
    <p:sldId id="267" r:id="rId2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ohan Rich" initials="JR" lastIdx="10" clrIdx="0">
    <p:extLst>
      <p:ext uri="{19B8F6BF-5375-455C-9EA6-DF929625EA0E}">
        <p15:presenceInfo xmlns:p15="http://schemas.microsoft.com/office/powerpoint/2012/main" userId="a3ffb759cc769d28"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4" d="100"/>
          <a:sy n="74" d="100"/>
        </p:scale>
        <p:origin x="612" y="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commentAuthors" Target="commentAuthors.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20-05-12T18:25:05.268" idx="9">
    <p:pos x="6960" y="1590"/>
    <p:text>This is an information box and it explains or comments on something on the page. You can close it by clicking on the X in the top right hand corner of the box.</p:text>
    <p:extLst>
      <p:ext uri="{C676402C-5697-4E1C-873F-D02D1690AC5C}">
        <p15:threadingInfo xmlns:p15="http://schemas.microsoft.com/office/powerpoint/2012/main" timeZoneBias="-120"/>
      </p:ext>
    </p:extLst>
  </p:cm>
</p:cmLst>
</file>

<file path=ppt/comments/comment2.xml><?xml version="1.0" encoding="utf-8"?>
<p:cmLst xmlns:a="http://schemas.openxmlformats.org/drawingml/2006/main" xmlns:r="http://schemas.openxmlformats.org/officeDocument/2006/relationships" xmlns:p="http://schemas.openxmlformats.org/presentationml/2006/main">
  <p:cm authorId="1" dt="2020-05-08T13:00:06.874" idx="6">
    <p:pos x="4654" y="2169"/>
    <p:text>Plagiarism - the dishonest, illegal and unethical act of attempting to present another person's original work as being your own; the theft of intellectual property.</p:text>
    <p:extLst>
      <p:ext uri="{C676402C-5697-4E1C-873F-D02D1690AC5C}">
        <p15:threadingInfo xmlns:p15="http://schemas.microsoft.com/office/powerpoint/2012/main" timeZoneBias="-120"/>
      </p:ext>
    </p:extLst>
  </p:cm>
  <p:cm authorId="1" dt="2020-05-08T13:02:36.278" idx="7">
    <p:pos x="3210" y="2537"/>
    <p:text>This is called academic integrity</p:text>
    <p:extLst>
      <p:ext uri="{C676402C-5697-4E1C-873F-D02D1690AC5C}">
        <p15:threadingInfo xmlns:p15="http://schemas.microsoft.com/office/powerpoint/2012/main" timeZoneBias="-120"/>
      </p:ext>
    </p:extLst>
  </p:cm>
</p:cmLst>
</file>

<file path=ppt/comments/comment3.xml><?xml version="1.0" encoding="utf-8"?>
<p:cmLst xmlns:a="http://schemas.openxmlformats.org/drawingml/2006/main" xmlns:r="http://schemas.openxmlformats.org/officeDocument/2006/relationships" xmlns:p="http://schemas.openxmlformats.org/presentationml/2006/main">
  <p:cm authorId="1" dt="2020-05-12T21:20:58.883" idx="10">
    <p:pos x="6807" y="1882"/>
    <p:text>Scientists sometimes call the other parts the geosphere, the hydrosphere, and the terrasphere</p:text>
    <p:extLst>
      <p:ext uri="{C676402C-5697-4E1C-873F-D02D1690AC5C}">
        <p15:threadingInfo xmlns:p15="http://schemas.microsoft.com/office/powerpoint/2012/main" timeZoneBias="-120"/>
      </p:ext>
    </p:extLst>
  </p:cm>
</p: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ZA"/>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160C95F-418A-43DF-A6E6-8BAEF2690A3B}" type="datetimeFigureOut">
              <a:rPr lang="en-ZA" smtClean="0"/>
              <a:t>2020/05/13</a:t>
            </a:fld>
            <a:endParaRPr lang="en-ZA"/>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ZA"/>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ZA"/>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DF24A6F-2809-442D-A610-0763A9E702EC}" type="slidenum">
              <a:rPr lang="en-ZA" smtClean="0"/>
              <a:t>‹#›</a:t>
            </a:fld>
            <a:endParaRPr lang="en-ZA"/>
          </a:p>
        </p:txBody>
      </p:sp>
    </p:spTree>
    <p:extLst>
      <p:ext uri="{BB962C8B-B14F-4D97-AF65-F5344CB8AC3E}">
        <p14:creationId xmlns:p14="http://schemas.microsoft.com/office/powerpoint/2010/main" val="132638528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5F99F496-26B3-48DF-BA61-A44BFDAD9771}" type="datetime1">
              <a:rPr lang="en-ZA" smtClean="0"/>
              <a:t>2020/05/13</a:t>
            </a:fld>
            <a:endParaRPr lang="en-ZA"/>
          </a:p>
        </p:txBody>
      </p:sp>
      <p:sp>
        <p:nvSpPr>
          <p:cNvPr id="5" name="Footer Placeholder 4"/>
          <p:cNvSpPr>
            <a:spLocks noGrp="1"/>
          </p:cNvSpPr>
          <p:nvPr>
            <p:ph type="ftr" sz="quarter" idx="11"/>
          </p:nvPr>
        </p:nvSpPr>
        <p:spPr/>
        <p:txBody>
          <a:bodyPr/>
          <a:lstStyle/>
          <a:p>
            <a:endParaRPr lang="en-ZA"/>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54D55960-81A6-42AF-8E85-494693FDD04C}" type="slidenum">
              <a:rPr lang="en-ZA" smtClean="0"/>
              <a:t>‹#›</a:t>
            </a:fld>
            <a:endParaRPr lang="en-ZA"/>
          </a:p>
        </p:txBody>
      </p:sp>
    </p:spTree>
    <p:extLst>
      <p:ext uri="{BB962C8B-B14F-4D97-AF65-F5344CB8AC3E}">
        <p14:creationId xmlns:p14="http://schemas.microsoft.com/office/powerpoint/2010/main" val="14111242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1404E22-E610-4E06-B076-2E89482FC4F5}" type="datetime1">
              <a:rPr lang="en-ZA" smtClean="0"/>
              <a:t>2020/05/13</a:t>
            </a:fld>
            <a:endParaRPr lang="en-ZA"/>
          </a:p>
        </p:txBody>
      </p:sp>
      <p:sp>
        <p:nvSpPr>
          <p:cNvPr id="5" name="Footer Placeholder 4"/>
          <p:cNvSpPr>
            <a:spLocks noGrp="1"/>
          </p:cNvSpPr>
          <p:nvPr>
            <p:ph type="ftr" sz="quarter" idx="11"/>
          </p:nvPr>
        </p:nvSpPr>
        <p:spPr/>
        <p:txBody>
          <a:bodyPr/>
          <a:lstStyle/>
          <a:p>
            <a:endParaRPr lang="en-ZA"/>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54D55960-81A6-42AF-8E85-494693FDD04C}" type="slidenum">
              <a:rPr lang="en-ZA" smtClean="0"/>
              <a:t>‹#›</a:t>
            </a:fld>
            <a:endParaRPr lang="en-ZA"/>
          </a:p>
        </p:txBody>
      </p:sp>
    </p:spTree>
    <p:extLst>
      <p:ext uri="{BB962C8B-B14F-4D97-AF65-F5344CB8AC3E}">
        <p14:creationId xmlns:p14="http://schemas.microsoft.com/office/powerpoint/2010/main" val="3766311798"/>
      </p:ext>
    </p:extLst>
  </p:cSld>
  <p:clrMapOvr>
    <a:masterClrMapping/>
  </p:clrMapOvr>
  <p:hf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1404E22-E610-4E06-B076-2E89482FC4F5}" type="datetime1">
              <a:rPr lang="en-ZA" smtClean="0"/>
              <a:t>2020/05/13</a:t>
            </a:fld>
            <a:endParaRPr lang="en-ZA"/>
          </a:p>
        </p:txBody>
      </p:sp>
      <p:sp>
        <p:nvSpPr>
          <p:cNvPr id="5" name="Footer Placeholder 4"/>
          <p:cNvSpPr>
            <a:spLocks noGrp="1"/>
          </p:cNvSpPr>
          <p:nvPr>
            <p:ph type="ftr" sz="quarter" idx="11"/>
          </p:nvPr>
        </p:nvSpPr>
        <p:spPr/>
        <p:txBody>
          <a:bodyPr/>
          <a:lstStyle/>
          <a:p>
            <a:endParaRPr lang="en-ZA"/>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54D55960-81A6-42AF-8E85-494693FDD04C}" type="slidenum">
              <a:rPr lang="en-ZA" smtClean="0"/>
              <a:t>‹#›</a:t>
            </a:fld>
            <a:endParaRPr lang="en-ZA"/>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496449209"/>
      </p:ext>
    </p:extLst>
  </p:cSld>
  <p:clrMapOvr>
    <a:masterClrMapping/>
  </p:clrMapOvr>
  <p:hf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A1404E22-E610-4E06-B076-2E89482FC4F5}" type="datetime1">
              <a:rPr lang="en-ZA" smtClean="0"/>
              <a:t>2020/05/13</a:t>
            </a:fld>
            <a:endParaRPr lang="en-ZA"/>
          </a:p>
        </p:txBody>
      </p:sp>
      <p:sp>
        <p:nvSpPr>
          <p:cNvPr id="6" name="Footer Placeholder 5"/>
          <p:cNvSpPr>
            <a:spLocks noGrp="1"/>
          </p:cNvSpPr>
          <p:nvPr>
            <p:ph type="ftr" sz="quarter" idx="11"/>
          </p:nvPr>
        </p:nvSpPr>
        <p:spPr/>
        <p:txBody>
          <a:bodyPr/>
          <a:lstStyle/>
          <a:p>
            <a:endParaRPr lang="en-ZA"/>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54D55960-81A6-42AF-8E85-494693FDD04C}" type="slidenum">
              <a:rPr lang="en-ZA" smtClean="0"/>
              <a:t>‹#›</a:t>
            </a:fld>
            <a:endParaRPr lang="en-ZA"/>
          </a:p>
        </p:txBody>
      </p:sp>
    </p:spTree>
    <p:extLst>
      <p:ext uri="{BB962C8B-B14F-4D97-AF65-F5344CB8AC3E}">
        <p14:creationId xmlns:p14="http://schemas.microsoft.com/office/powerpoint/2010/main" val="2719190928"/>
      </p:ext>
    </p:extLst>
  </p:cSld>
  <p:clrMapOvr>
    <a:masterClrMapping/>
  </p:clrMapOvr>
  <p:hf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A1404E22-E610-4E06-B076-2E89482FC4F5}" type="datetime1">
              <a:rPr lang="en-ZA" smtClean="0"/>
              <a:t>2020/05/13</a:t>
            </a:fld>
            <a:endParaRPr lang="en-ZA"/>
          </a:p>
        </p:txBody>
      </p:sp>
      <p:sp>
        <p:nvSpPr>
          <p:cNvPr id="6" name="Footer Placeholder 5"/>
          <p:cNvSpPr>
            <a:spLocks noGrp="1"/>
          </p:cNvSpPr>
          <p:nvPr>
            <p:ph type="ftr" sz="quarter" idx="11"/>
          </p:nvPr>
        </p:nvSpPr>
        <p:spPr/>
        <p:txBody>
          <a:bodyPr/>
          <a:lstStyle/>
          <a:p>
            <a:endParaRPr lang="en-ZA"/>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54D55960-81A6-42AF-8E85-494693FDD04C}" type="slidenum">
              <a:rPr lang="en-ZA" smtClean="0"/>
              <a:t>‹#›</a:t>
            </a:fld>
            <a:endParaRPr lang="en-ZA"/>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800522007"/>
      </p:ext>
    </p:extLst>
  </p:cSld>
  <p:clrMapOvr>
    <a:masterClrMapping/>
  </p:clrMapOvr>
  <p:hf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A1404E22-E610-4E06-B076-2E89482FC4F5}" type="datetime1">
              <a:rPr lang="en-ZA" smtClean="0"/>
              <a:t>2020/05/13</a:t>
            </a:fld>
            <a:endParaRPr lang="en-ZA"/>
          </a:p>
        </p:txBody>
      </p:sp>
      <p:sp>
        <p:nvSpPr>
          <p:cNvPr id="6" name="Footer Placeholder 5"/>
          <p:cNvSpPr>
            <a:spLocks noGrp="1"/>
          </p:cNvSpPr>
          <p:nvPr>
            <p:ph type="ftr" sz="quarter" idx="11"/>
          </p:nvPr>
        </p:nvSpPr>
        <p:spPr/>
        <p:txBody>
          <a:bodyPr/>
          <a:lstStyle/>
          <a:p>
            <a:endParaRPr lang="en-ZA"/>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54D55960-81A6-42AF-8E85-494693FDD04C}" type="slidenum">
              <a:rPr lang="en-ZA" smtClean="0"/>
              <a:t>‹#›</a:t>
            </a:fld>
            <a:endParaRPr lang="en-ZA"/>
          </a:p>
        </p:txBody>
      </p:sp>
    </p:spTree>
    <p:extLst>
      <p:ext uri="{BB962C8B-B14F-4D97-AF65-F5344CB8AC3E}">
        <p14:creationId xmlns:p14="http://schemas.microsoft.com/office/powerpoint/2010/main" val="109993100"/>
      </p:ext>
    </p:extLst>
  </p:cSld>
  <p:clrMapOvr>
    <a:masterClrMapping/>
  </p:clrMapOvr>
  <p:hf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677D56C-7955-4216-924B-F80DB5E49D99}" type="datetime1">
              <a:rPr lang="en-ZA" smtClean="0"/>
              <a:t>2020/05/13</a:t>
            </a:fld>
            <a:endParaRPr lang="en-ZA"/>
          </a:p>
        </p:txBody>
      </p:sp>
      <p:sp>
        <p:nvSpPr>
          <p:cNvPr id="5" name="Footer Placeholder 4"/>
          <p:cNvSpPr>
            <a:spLocks noGrp="1"/>
          </p:cNvSpPr>
          <p:nvPr>
            <p:ph type="ftr" sz="quarter" idx="11"/>
          </p:nvPr>
        </p:nvSpPr>
        <p:spPr/>
        <p:txBody>
          <a:bodyPr/>
          <a:lstStyle/>
          <a:p>
            <a:endParaRPr lang="en-ZA"/>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54D55960-81A6-42AF-8E85-494693FDD04C}" type="slidenum">
              <a:rPr lang="en-ZA" smtClean="0"/>
              <a:t>‹#›</a:t>
            </a:fld>
            <a:endParaRPr lang="en-ZA"/>
          </a:p>
        </p:txBody>
      </p:sp>
    </p:spTree>
    <p:extLst>
      <p:ext uri="{BB962C8B-B14F-4D97-AF65-F5344CB8AC3E}">
        <p14:creationId xmlns:p14="http://schemas.microsoft.com/office/powerpoint/2010/main" val="184123491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2308385-31B2-4BFA-9E1D-9E8A25CE5455}" type="datetime1">
              <a:rPr lang="en-ZA" smtClean="0"/>
              <a:t>2020/05/13</a:t>
            </a:fld>
            <a:endParaRPr lang="en-ZA"/>
          </a:p>
        </p:txBody>
      </p:sp>
      <p:sp>
        <p:nvSpPr>
          <p:cNvPr id="5" name="Footer Placeholder 4"/>
          <p:cNvSpPr>
            <a:spLocks noGrp="1"/>
          </p:cNvSpPr>
          <p:nvPr>
            <p:ph type="ftr" sz="quarter" idx="11"/>
          </p:nvPr>
        </p:nvSpPr>
        <p:spPr/>
        <p:txBody>
          <a:bodyPr/>
          <a:lstStyle/>
          <a:p>
            <a:endParaRPr lang="en-ZA"/>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54D55960-81A6-42AF-8E85-494693FDD04C}" type="slidenum">
              <a:rPr lang="en-ZA" smtClean="0"/>
              <a:t>‹#›</a:t>
            </a:fld>
            <a:endParaRPr lang="en-ZA"/>
          </a:p>
        </p:txBody>
      </p:sp>
    </p:spTree>
    <p:extLst>
      <p:ext uri="{BB962C8B-B14F-4D97-AF65-F5344CB8AC3E}">
        <p14:creationId xmlns:p14="http://schemas.microsoft.com/office/powerpoint/2010/main" val="41011502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97CE38C-AF78-4D9E-BF12-A614C3110DF2}" type="datetime1">
              <a:rPr lang="en-ZA" smtClean="0"/>
              <a:t>2020/05/13</a:t>
            </a:fld>
            <a:endParaRPr lang="en-ZA"/>
          </a:p>
        </p:txBody>
      </p:sp>
      <p:sp>
        <p:nvSpPr>
          <p:cNvPr id="5" name="Footer Placeholder 4"/>
          <p:cNvSpPr>
            <a:spLocks noGrp="1"/>
          </p:cNvSpPr>
          <p:nvPr>
            <p:ph type="ftr" sz="quarter" idx="11"/>
          </p:nvPr>
        </p:nvSpPr>
        <p:spPr/>
        <p:txBody>
          <a:bodyPr/>
          <a:lstStyle/>
          <a:p>
            <a:endParaRPr lang="en-ZA"/>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54D55960-81A6-42AF-8E85-494693FDD04C}" type="slidenum">
              <a:rPr lang="en-ZA" smtClean="0"/>
              <a:t>‹#›</a:t>
            </a:fld>
            <a:endParaRPr lang="en-ZA"/>
          </a:p>
        </p:txBody>
      </p:sp>
    </p:spTree>
    <p:extLst>
      <p:ext uri="{BB962C8B-B14F-4D97-AF65-F5344CB8AC3E}">
        <p14:creationId xmlns:p14="http://schemas.microsoft.com/office/powerpoint/2010/main" val="347072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DC8868C-45E0-4870-9062-33FA97A668FE}" type="datetime1">
              <a:rPr lang="en-ZA" smtClean="0"/>
              <a:t>2020/05/13</a:t>
            </a:fld>
            <a:endParaRPr lang="en-ZA"/>
          </a:p>
        </p:txBody>
      </p:sp>
      <p:sp>
        <p:nvSpPr>
          <p:cNvPr id="5" name="Footer Placeholder 4"/>
          <p:cNvSpPr>
            <a:spLocks noGrp="1"/>
          </p:cNvSpPr>
          <p:nvPr>
            <p:ph type="ftr" sz="quarter" idx="11"/>
          </p:nvPr>
        </p:nvSpPr>
        <p:spPr/>
        <p:txBody>
          <a:bodyPr/>
          <a:lstStyle/>
          <a:p>
            <a:endParaRPr lang="en-ZA"/>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54D55960-81A6-42AF-8E85-494693FDD04C}" type="slidenum">
              <a:rPr lang="en-ZA" smtClean="0"/>
              <a:t>‹#›</a:t>
            </a:fld>
            <a:endParaRPr lang="en-ZA"/>
          </a:p>
        </p:txBody>
      </p:sp>
    </p:spTree>
    <p:extLst>
      <p:ext uri="{BB962C8B-B14F-4D97-AF65-F5344CB8AC3E}">
        <p14:creationId xmlns:p14="http://schemas.microsoft.com/office/powerpoint/2010/main" val="6410487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F1BF6675-8233-4F94-B774-76AEE5A4D7E5}" type="datetime1">
              <a:rPr lang="en-ZA" smtClean="0"/>
              <a:t>2020/05/13</a:t>
            </a:fld>
            <a:endParaRPr lang="en-ZA"/>
          </a:p>
        </p:txBody>
      </p:sp>
      <p:sp>
        <p:nvSpPr>
          <p:cNvPr id="6" name="Footer Placeholder 5"/>
          <p:cNvSpPr>
            <a:spLocks noGrp="1"/>
          </p:cNvSpPr>
          <p:nvPr>
            <p:ph type="ftr" sz="quarter" idx="11"/>
          </p:nvPr>
        </p:nvSpPr>
        <p:spPr/>
        <p:txBody>
          <a:bodyPr/>
          <a:lstStyle/>
          <a:p>
            <a:endParaRPr lang="en-ZA"/>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54D55960-81A6-42AF-8E85-494693FDD04C}" type="slidenum">
              <a:rPr lang="en-ZA" smtClean="0"/>
              <a:t>‹#›</a:t>
            </a:fld>
            <a:endParaRPr lang="en-ZA"/>
          </a:p>
        </p:txBody>
      </p:sp>
    </p:spTree>
    <p:extLst>
      <p:ext uri="{BB962C8B-B14F-4D97-AF65-F5344CB8AC3E}">
        <p14:creationId xmlns:p14="http://schemas.microsoft.com/office/powerpoint/2010/main" val="37490851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3811DC1B-4F83-44A8-B65A-13C015DD9E0F}" type="datetime1">
              <a:rPr lang="en-ZA" smtClean="0"/>
              <a:t>2020/05/13</a:t>
            </a:fld>
            <a:endParaRPr lang="en-ZA"/>
          </a:p>
        </p:txBody>
      </p:sp>
      <p:sp>
        <p:nvSpPr>
          <p:cNvPr id="8" name="Footer Placeholder 7"/>
          <p:cNvSpPr>
            <a:spLocks noGrp="1"/>
          </p:cNvSpPr>
          <p:nvPr>
            <p:ph type="ftr" sz="quarter" idx="11"/>
          </p:nvPr>
        </p:nvSpPr>
        <p:spPr/>
        <p:txBody>
          <a:bodyPr/>
          <a:lstStyle/>
          <a:p>
            <a:endParaRPr lang="en-ZA"/>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54D55960-81A6-42AF-8E85-494693FDD04C}" type="slidenum">
              <a:rPr lang="en-ZA" smtClean="0"/>
              <a:t>‹#›</a:t>
            </a:fld>
            <a:endParaRPr lang="en-ZA"/>
          </a:p>
        </p:txBody>
      </p:sp>
    </p:spTree>
    <p:extLst>
      <p:ext uri="{BB962C8B-B14F-4D97-AF65-F5344CB8AC3E}">
        <p14:creationId xmlns:p14="http://schemas.microsoft.com/office/powerpoint/2010/main" val="31632298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AC6C655-85FE-4FD7-9F7A-29BB432EADEF}" type="datetime1">
              <a:rPr lang="en-ZA" smtClean="0"/>
              <a:t>2020/05/13</a:t>
            </a:fld>
            <a:endParaRPr lang="en-ZA"/>
          </a:p>
        </p:txBody>
      </p:sp>
      <p:sp>
        <p:nvSpPr>
          <p:cNvPr id="4" name="Footer Placeholder 3"/>
          <p:cNvSpPr>
            <a:spLocks noGrp="1"/>
          </p:cNvSpPr>
          <p:nvPr>
            <p:ph type="ftr" sz="quarter" idx="11"/>
          </p:nvPr>
        </p:nvSpPr>
        <p:spPr/>
        <p:txBody>
          <a:bodyPr/>
          <a:lstStyle/>
          <a:p>
            <a:endParaRPr lang="en-ZA"/>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54D55960-81A6-42AF-8E85-494693FDD04C}" type="slidenum">
              <a:rPr lang="en-ZA" smtClean="0"/>
              <a:t>‹#›</a:t>
            </a:fld>
            <a:endParaRPr lang="en-ZA"/>
          </a:p>
        </p:txBody>
      </p:sp>
    </p:spTree>
    <p:extLst>
      <p:ext uri="{BB962C8B-B14F-4D97-AF65-F5344CB8AC3E}">
        <p14:creationId xmlns:p14="http://schemas.microsoft.com/office/powerpoint/2010/main" val="340200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AE5E099-C29D-4F18-8524-000B6C73D183}" type="datetime1">
              <a:rPr lang="en-ZA" smtClean="0"/>
              <a:t>2020/05/13</a:t>
            </a:fld>
            <a:endParaRPr lang="en-ZA"/>
          </a:p>
        </p:txBody>
      </p:sp>
      <p:sp>
        <p:nvSpPr>
          <p:cNvPr id="3" name="Footer Placeholder 2"/>
          <p:cNvSpPr>
            <a:spLocks noGrp="1"/>
          </p:cNvSpPr>
          <p:nvPr>
            <p:ph type="ftr" sz="quarter" idx="11"/>
          </p:nvPr>
        </p:nvSpPr>
        <p:spPr/>
        <p:txBody>
          <a:bodyPr/>
          <a:lstStyle/>
          <a:p>
            <a:endParaRPr lang="en-ZA"/>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54D55960-81A6-42AF-8E85-494693FDD04C}" type="slidenum">
              <a:rPr lang="en-ZA" smtClean="0"/>
              <a:t>‹#›</a:t>
            </a:fld>
            <a:endParaRPr lang="en-ZA"/>
          </a:p>
        </p:txBody>
      </p:sp>
    </p:spTree>
    <p:extLst>
      <p:ext uri="{BB962C8B-B14F-4D97-AF65-F5344CB8AC3E}">
        <p14:creationId xmlns:p14="http://schemas.microsoft.com/office/powerpoint/2010/main" val="18065846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4DAE64A-532A-4E8C-8151-ABA0140812A4}" type="datetime1">
              <a:rPr lang="en-ZA" smtClean="0"/>
              <a:t>2020/05/13</a:t>
            </a:fld>
            <a:endParaRPr lang="en-ZA"/>
          </a:p>
        </p:txBody>
      </p:sp>
      <p:sp>
        <p:nvSpPr>
          <p:cNvPr id="6" name="Footer Placeholder 5"/>
          <p:cNvSpPr>
            <a:spLocks noGrp="1"/>
          </p:cNvSpPr>
          <p:nvPr>
            <p:ph type="ftr" sz="quarter" idx="11"/>
          </p:nvPr>
        </p:nvSpPr>
        <p:spPr/>
        <p:txBody>
          <a:bodyPr/>
          <a:lstStyle/>
          <a:p>
            <a:endParaRPr lang="en-ZA"/>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54D55960-81A6-42AF-8E85-494693FDD04C}" type="slidenum">
              <a:rPr lang="en-ZA" smtClean="0"/>
              <a:t>‹#›</a:t>
            </a:fld>
            <a:endParaRPr lang="en-ZA"/>
          </a:p>
        </p:txBody>
      </p:sp>
    </p:spTree>
    <p:extLst>
      <p:ext uri="{BB962C8B-B14F-4D97-AF65-F5344CB8AC3E}">
        <p14:creationId xmlns:p14="http://schemas.microsoft.com/office/powerpoint/2010/main" val="14201243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315BC73-FEFD-4177-A3FB-13F5863ECEB5}" type="datetime1">
              <a:rPr lang="en-ZA" smtClean="0"/>
              <a:t>2020/05/13</a:t>
            </a:fld>
            <a:endParaRPr lang="en-ZA"/>
          </a:p>
        </p:txBody>
      </p:sp>
      <p:sp>
        <p:nvSpPr>
          <p:cNvPr id="6" name="Footer Placeholder 5"/>
          <p:cNvSpPr>
            <a:spLocks noGrp="1"/>
          </p:cNvSpPr>
          <p:nvPr>
            <p:ph type="ftr" sz="quarter" idx="11"/>
          </p:nvPr>
        </p:nvSpPr>
        <p:spPr/>
        <p:txBody>
          <a:bodyPr/>
          <a:lstStyle/>
          <a:p>
            <a:endParaRPr lang="en-ZA"/>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54D55960-81A6-42AF-8E85-494693FDD04C}" type="slidenum">
              <a:rPr lang="en-ZA" smtClean="0"/>
              <a:t>‹#›</a:t>
            </a:fld>
            <a:endParaRPr lang="en-ZA"/>
          </a:p>
        </p:txBody>
      </p:sp>
    </p:spTree>
    <p:extLst>
      <p:ext uri="{BB962C8B-B14F-4D97-AF65-F5344CB8AC3E}">
        <p14:creationId xmlns:p14="http://schemas.microsoft.com/office/powerpoint/2010/main" val="11084649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A1404E22-E610-4E06-B076-2E89482FC4F5}" type="datetime1">
              <a:rPr lang="en-ZA" smtClean="0"/>
              <a:t>2020/05/13</a:t>
            </a:fld>
            <a:endParaRPr lang="en-ZA"/>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ZA"/>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54D55960-81A6-42AF-8E85-494693FDD04C}" type="slidenum">
              <a:rPr lang="en-ZA" smtClean="0"/>
              <a:t>‹#›</a:t>
            </a:fld>
            <a:endParaRPr lang="en-ZA"/>
          </a:p>
        </p:txBody>
      </p:sp>
    </p:spTree>
    <p:extLst>
      <p:ext uri="{BB962C8B-B14F-4D97-AF65-F5344CB8AC3E}">
        <p14:creationId xmlns:p14="http://schemas.microsoft.com/office/powerpoint/2010/main" val="3273452079"/>
      </p:ext>
    </p:extLst>
  </p:cSld>
  <p:clrMap bg1="lt1" tx1="dk1" bg2="lt2" tx2="dk2" accent1="accent1" accent2="accent2" accent3="accent3" accent4="accent4" accent5="accent5" accent6="accent6" hlink="hlink" folHlink="folHlink"/>
  <p:sldLayoutIdLst>
    <p:sldLayoutId id="2147483739" r:id="rId1"/>
    <p:sldLayoutId id="2147483740" r:id="rId2"/>
    <p:sldLayoutId id="2147483741" r:id="rId3"/>
    <p:sldLayoutId id="2147483742" r:id="rId4"/>
    <p:sldLayoutId id="2147483743" r:id="rId5"/>
    <p:sldLayoutId id="2147483744" r:id="rId6"/>
    <p:sldLayoutId id="2147483745" r:id="rId7"/>
    <p:sldLayoutId id="2147483746" r:id="rId8"/>
    <p:sldLayoutId id="2147483747" r:id="rId9"/>
    <p:sldLayoutId id="2147483748" r:id="rId10"/>
    <p:sldLayoutId id="2147483749" r:id="rId11"/>
    <p:sldLayoutId id="2147483750" r:id="rId12"/>
    <p:sldLayoutId id="2147483751" r:id="rId13"/>
    <p:sldLayoutId id="2147483752" r:id="rId14"/>
    <p:sldLayoutId id="2147483753" r:id="rId15"/>
    <p:sldLayoutId id="2147483754" r:id="rId16"/>
  </p:sldLayoutIdLst>
  <p:hf hdr="0" ftr="0" dt="0"/>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www.google.com/url?sa=i&amp;url=https%3A%2F%2Fleancrew.com%2Fall-this%2F2008%2F05%2Fbetter-weather-forecasts-for-the-iphone%2F&amp;psig=AOvVaw2rufxhP9tSsbM-BynSAvs_&amp;ust=1589454124859000&amp;source=images&amp;cd=vfe&amp;ved=0CAIQjRxqFwoTCOiniJfYsOkCFQAAAAAdAAAAABAI" TargetMode="External"/><Relationship Id="rId2" Type="http://schemas.openxmlformats.org/officeDocument/2006/relationships/hyperlink" Target="https://www.youtube.com/watch?v=YbAWny7FV3w&amp;feature=emb_rel_end" TargetMode="External"/><Relationship Id="rId1" Type="http://schemas.openxmlformats.org/officeDocument/2006/relationships/slideLayout" Target="../slideLayouts/slideLayout2.xml"/><Relationship Id="rId4" Type="http://schemas.openxmlformats.org/officeDocument/2006/relationships/hyperlink" Target="https://www.google.com/url?sa=i&amp;url=http%3A%2F%2Fwww.skywatchweather.com%2FServices%2Fnewspapers.html&amp;psig=AOvVaw2rufxhP9tSsbM-BynSAvs_&amp;ust=1589454124859000&amp;source=images&amp;cd=vfe&amp;ved=0CAIQjRxqFwoTCOiniJfYsOkCFQAAAAAdAAAAABAN" TargetMode="External"/></Relationships>
</file>

<file path=ppt/slides/_rels/slide1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s://www.youtube.com/watch?v=VcPdTZKK1Go"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steemit.com/geography/@donfelix/how-distance-from-sea-affect-weather-and-climate"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hyperlink" Target="https://www.youtube.com/watch?v=BxS0fInNF0s"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www.youtube.com/watch?v=Ga1hs2T48Nw"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oceanservice.noaa.gov/facts/current.html"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www.tulane.edu/~sanelson/eens1110/streams.htm" TargetMode="External"/><Relationship Id="rId2" Type="http://schemas.openxmlformats.org/officeDocument/2006/relationships/hyperlink" Target="http://www.lifebridgeschool.co.za/wiki/index.php?title=Geomorphology_-_Rivers"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comments" Target="../comments/comment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comments" Target="../comments/comment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comments" Target="../comments/comment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0D67C3-6BA5-4F92-BC53-6FA934ACCFD5}"/>
              </a:ext>
            </a:extLst>
          </p:cNvPr>
          <p:cNvSpPr>
            <a:spLocks noGrp="1"/>
          </p:cNvSpPr>
          <p:nvPr>
            <p:ph type="ctrTitle"/>
          </p:nvPr>
        </p:nvSpPr>
        <p:spPr>
          <a:xfrm>
            <a:off x="1915128" y="1219200"/>
            <a:ext cx="8361229" cy="2667480"/>
          </a:xfrm>
        </p:spPr>
        <p:txBody>
          <a:bodyPr/>
          <a:lstStyle/>
          <a:p>
            <a:pPr algn="ctr"/>
            <a:r>
              <a:rPr lang="en-ZA" sz="4000" dirty="0">
                <a:solidFill>
                  <a:schemeClr val="accent5">
                    <a:lumMod val="50000"/>
                  </a:schemeClr>
                </a:solidFill>
              </a:rPr>
              <a:t>CLIMATE REGIONS </a:t>
            </a:r>
            <a:br>
              <a:rPr lang="en-ZA" sz="4000" dirty="0">
                <a:solidFill>
                  <a:schemeClr val="accent5">
                    <a:lumMod val="50000"/>
                  </a:schemeClr>
                </a:solidFill>
              </a:rPr>
            </a:br>
            <a:r>
              <a:rPr lang="en-ZA" sz="4000" dirty="0">
                <a:solidFill>
                  <a:schemeClr val="accent5">
                    <a:lumMod val="50000"/>
                  </a:schemeClr>
                </a:solidFill>
              </a:rPr>
              <a:t>Module 1 - </a:t>
            </a:r>
            <a:r>
              <a:rPr lang="en-ZA" sz="4000" b="1" dirty="0">
                <a:solidFill>
                  <a:schemeClr val="accent5">
                    <a:lumMod val="50000"/>
                  </a:schemeClr>
                </a:solidFill>
              </a:rPr>
              <a:t>Factors that affect temperature and rainfall</a:t>
            </a:r>
            <a:endParaRPr lang="en-ZA" sz="4000" dirty="0">
              <a:solidFill>
                <a:schemeClr val="accent5">
                  <a:lumMod val="50000"/>
                </a:schemeClr>
              </a:solidFill>
            </a:endParaRPr>
          </a:p>
        </p:txBody>
      </p:sp>
      <p:sp>
        <p:nvSpPr>
          <p:cNvPr id="3" name="Subtitle 2">
            <a:extLst>
              <a:ext uri="{FF2B5EF4-FFF2-40B4-BE49-F238E27FC236}">
                <a16:creationId xmlns:a16="http://schemas.microsoft.com/office/drawing/2014/main" id="{A1B4141A-84DE-4FC1-A6B1-AB7958ECAA90}"/>
              </a:ext>
            </a:extLst>
          </p:cNvPr>
          <p:cNvSpPr>
            <a:spLocks noGrp="1"/>
          </p:cNvSpPr>
          <p:nvPr>
            <p:ph type="subTitle" idx="1"/>
          </p:nvPr>
        </p:nvSpPr>
        <p:spPr/>
        <p:txBody>
          <a:bodyPr>
            <a:normAutofit/>
          </a:bodyPr>
          <a:lstStyle/>
          <a:p>
            <a:r>
              <a:rPr lang="en-ZA" sz="2400" dirty="0"/>
              <a:t>GR 8 GEOGRAPHY– MR RICH – 12 MAY 2020</a:t>
            </a:r>
          </a:p>
        </p:txBody>
      </p:sp>
    </p:spTree>
    <p:extLst>
      <p:ext uri="{BB962C8B-B14F-4D97-AF65-F5344CB8AC3E}">
        <p14:creationId xmlns:p14="http://schemas.microsoft.com/office/powerpoint/2010/main" val="75786104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F1C426-20BE-42A1-98FC-7EC4205A5E4D}"/>
              </a:ext>
            </a:extLst>
          </p:cNvPr>
          <p:cNvSpPr>
            <a:spLocks noGrp="1"/>
          </p:cNvSpPr>
          <p:nvPr>
            <p:ph type="title"/>
          </p:nvPr>
        </p:nvSpPr>
        <p:spPr>
          <a:xfrm>
            <a:off x="1457739" y="230698"/>
            <a:ext cx="9601200" cy="718930"/>
          </a:xfrm>
        </p:spPr>
        <p:txBody>
          <a:bodyPr>
            <a:normAutofit/>
          </a:bodyPr>
          <a:lstStyle/>
          <a:p>
            <a:r>
              <a:rPr lang="en-ZA" sz="4000" dirty="0"/>
              <a:t>TOPIC 1: WEATHER OR CLIMATE?</a:t>
            </a:r>
          </a:p>
        </p:txBody>
      </p:sp>
      <p:sp>
        <p:nvSpPr>
          <p:cNvPr id="3" name="Content Placeholder 2">
            <a:extLst>
              <a:ext uri="{FF2B5EF4-FFF2-40B4-BE49-F238E27FC236}">
                <a16:creationId xmlns:a16="http://schemas.microsoft.com/office/drawing/2014/main" id="{55C6EBE0-3EFF-4722-9438-CC832D687B58}"/>
              </a:ext>
            </a:extLst>
          </p:cNvPr>
          <p:cNvSpPr>
            <a:spLocks noGrp="1"/>
          </p:cNvSpPr>
          <p:nvPr>
            <p:ph idx="1"/>
          </p:nvPr>
        </p:nvSpPr>
        <p:spPr>
          <a:xfrm>
            <a:off x="921695" y="1429679"/>
            <a:ext cx="10853530" cy="5134877"/>
          </a:xfrm>
        </p:spPr>
        <p:txBody>
          <a:bodyPr>
            <a:normAutofit lnSpcReduction="10000"/>
          </a:bodyPr>
          <a:lstStyle/>
          <a:p>
            <a:pPr marL="0" indent="0">
              <a:buNone/>
            </a:pPr>
            <a:r>
              <a:rPr lang="en-ZA" sz="1600" dirty="0">
                <a:solidFill>
                  <a:srgbClr val="FF0000"/>
                </a:solidFill>
              </a:rPr>
              <a:t>LEARNING OUTCOME 1 : You will be able to explain the difference between </a:t>
            </a:r>
            <a:r>
              <a:rPr lang="en-ZA" sz="1600" i="1" dirty="0">
                <a:solidFill>
                  <a:srgbClr val="FF0000"/>
                </a:solidFill>
              </a:rPr>
              <a:t>weather</a:t>
            </a:r>
            <a:r>
              <a:rPr lang="en-ZA" sz="1600" dirty="0">
                <a:solidFill>
                  <a:srgbClr val="FF0000"/>
                </a:solidFill>
              </a:rPr>
              <a:t> and </a:t>
            </a:r>
            <a:r>
              <a:rPr lang="en-ZA" sz="1600" i="1" dirty="0">
                <a:solidFill>
                  <a:srgbClr val="FF0000"/>
                </a:solidFill>
              </a:rPr>
              <a:t>climate</a:t>
            </a:r>
            <a:r>
              <a:rPr lang="en-ZA" sz="1600" dirty="0">
                <a:solidFill>
                  <a:srgbClr val="FF0000"/>
                </a:solidFill>
              </a:rPr>
              <a:t> </a:t>
            </a:r>
          </a:p>
          <a:p>
            <a:pPr marL="0" indent="0">
              <a:buNone/>
            </a:pPr>
            <a:r>
              <a:rPr lang="en-ZA" sz="1600" b="1" dirty="0">
                <a:solidFill>
                  <a:srgbClr val="0070C0"/>
                </a:solidFill>
              </a:rPr>
              <a:t>ACTIIVTY  5</a:t>
            </a:r>
          </a:p>
          <a:p>
            <a:pPr marL="0" indent="0">
              <a:buNone/>
            </a:pPr>
            <a:r>
              <a:rPr lang="en-ZA" sz="1600" dirty="0">
                <a:solidFill>
                  <a:schemeClr val="tx1"/>
                </a:solidFill>
              </a:rPr>
              <a:t>1. Watch this video clip </a:t>
            </a:r>
            <a:r>
              <a:rPr lang="en-ZA" sz="1600" dirty="0">
                <a:solidFill>
                  <a:schemeClr val="tx1"/>
                </a:solidFill>
                <a:hlinkClick r:id="rId2"/>
              </a:rPr>
              <a:t>https://www.youtube.com/watch?v=YbAWny7FV3w&amp;feature=emb_rel_end</a:t>
            </a:r>
            <a:endParaRPr lang="en-ZA" sz="1600" dirty="0">
              <a:solidFill>
                <a:schemeClr val="tx1"/>
              </a:solidFill>
            </a:endParaRPr>
          </a:p>
          <a:p>
            <a:pPr marL="0" indent="0">
              <a:buNone/>
            </a:pPr>
            <a:r>
              <a:rPr lang="en-ZA" sz="1600" dirty="0">
                <a:solidFill>
                  <a:schemeClr val="tx1"/>
                </a:solidFill>
              </a:rPr>
              <a:t>2. Write or type out the following sentence and post your response in the comment box (remember to include your name): Weather is __________________________ and it changes______________, but climate is ________________________ and it changes __________________. (Deadline Monday 18 May)</a:t>
            </a:r>
          </a:p>
          <a:p>
            <a:pPr marL="0" indent="0">
              <a:buNone/>
            </a:pPr>
            <a:r>
              <a:rPr lang="en-ZA" sz="1600" dirty="0">
                <a:solidFill>
                  <a:srgbClr val="FF0000"/>
                </a:solidFill>
              </a:rPr>
              <a:t>LEARNING OUTCOME 2: You will be able to identify the three most important components of weather</a:t>
            </a:r>
          </a:p>
          <a:p>
            <a:pPr marL="0" indent="0">
              <a:buNone/>
            </a:pPr>
            <a:r>
              <a:rPr lang="en-ZA" sz="1600" b="1" dirty="0">
                <a:solidFill>
                  <a:srgbClr val="0070C0"/>
                </a:solidFill>
              </a:rPr>
              <a:t>ACTIVITY 6</a:t>
            </a:r>
          </a:p>
          <a:p>
            <a:pPr>
              <a:buAutoNum type="arabicPeriod"/>
            </a:pPr>
            <a:r>
              <a:rPr lang="en-ZA" sz="1600" dirty="0">
                <a:solidFill>
                  <a:schemeClr val="tx1"/>
                </a:solidFill>
              </a:rPr>
              <a:t>Study the following examples of weather reports</a:t>
            </a:r>
          </a:p>
          <a:p>
            <a:pPr marL="0" indent="0">
              <a:buNone/>
            </a:pPr>
            <a:r>
              <a:rPr lang="en-ZA" sz="1600" dirty="0">
                <a:solidFill>
                  <a:schemeClr val="tx1"/>
                </a:solidFill>
              </a:rPr>
              <a:t>(a) </a:t>
            </a:r>
            <a:r>
              <a:rPr lang="en-ZA" sz="1100" dirty="0">
                <a:solidFill>
                  <a:schemeClr val="tx1"/>
                </a:solidFill>
                <a:hlinkClick r:id="rId3"/>
              </a:rPr>
              <a:t>https://www.google.com/url?sa=i&amp;url=https%3A%2F%2Fleancrew.com%2Fall-this%2F2008%2F05%2Fbetter-weather-forecasts-for-the-iphone%2F&amp;psig=AOvVaw2rufxhP9tSsbM-BynSAvs_&amp;ust=1589454124859000&amp;source=images&amp;cd=vfe&amp;ved=0CAIQjRxqFwoTCOiniJfYsOkCFQAAAAAdAAAAABAI</a:t>
            </a:r>
            <a:endParaRPr lang="en-ZA" sz="1100" dirty="0">
              <a:solidFill>
                <a:schemeClr val="tx1"/>
              </a:solidFill>
            </a:endParaRPr>
          </a:p>
          <a:p>
            <a:pPr marL="0" indent="0">
              <a:buNone/>
            </a:pPr>
            <a:r>
              <a:rPr lang="en-ZA" sz="1600" dirty="0">
                <a:solidFill>
                  <a:schemeClr val="tx1"/>
                </a:solidFill>
              </a:rPr>
              <a:t>(b) </a:t>
            </a:r>
            <a:r>
              <a:rPr lang="en-ZA" sz="1100" dirty="0">
                <a:solidFill>
                  <a:schemeClr val="tx1"/>
                </a:solidFill>
                <a:hlinkClick r:id="rId4"/>
              </a:rPr>
              <a:t>https://www.google.com/url?sa=i&amp;url=http%3A%2F%2Fwww.skywatchweather.com%2FServices%2Fnewspapers.html&amp;psig=AOvVaw2rufxhP9tSsbM-BynSAvs_&amp;ust=1589454124859000&amp;source=images&amp;cd=vfe&amp;ved=0CAIQjRxqFwoTCOiniJfYsOkCFQAAAAAdAAAAABAN</a:t>
            </a:r>
            <a:endParaRPr lang="en-ZA" sz="1100" dirty="0">
              <a:solidFill>
                <a:schemeClr val="tx1"/>
              </a:solidFill>
            </a:endParaRPr>
          </a:p>
          <a:p>
            <a:pPr marL="0" indent="0">
              <a:buNone/>
            </a:pPr>
            <a:r>
              <a:rPr lang="en-ZA" sz="1600" dirty="0">
                <a:solidFill>
                  <a:schemeClr val="tx1"/>
                </a:solidFill>
              </a:rPr>
              <a:t>2. List three important ingredients of weather that are reported on in both reports. Post your response in the comments box on the blog page with your name. Check each others responses and give feedback. (Deadline Monday 18 May)</a:t>
            </a:r>
          </a:p>
          <a:p>
            <a:pPr marL="0" indent="0">
              <a:buNone/>
            </a:pPr>
            <a:endParaRPr lang="en-ZA" sz="1600" dirty="0">
              <a:solidFill>
                <a:schemeClr val="tx1"/>
              </a:solidFill>
            </a:endParaRPr>
          </a:p>
          <a:p>
            <a:pPr marL="0" indent="0">
              <a:buNone/>
            </a:pPr>
            <a:endParaRPr lang="en-ZA" sz="1600" dirty="0">
              <a:solidFill>
                <a:schemeClr val="tx1"/>
              </a:solidFill>
            </a:endParaRPr>
          </a:p>
          <a:p>
            <a:pPr marL="342900" indent="-342900">
              <a:buAutoNum type="arabicPeriod"/>
            </a:pPr>
            <a:endParaRPr lang="en-ZA" sz="1600" dirty="0">
              <a:solidFill>
                <a:schemeClr val="tx1"/>
              </a:solidFill>
            </a:endParaRPr>
          </a:p>
          <a:p>
            <a:pPr marL="342900" indent="-342900">
              <a:buAutoNum type="arabicPeriod"/>
            </a:pPr>
            <a:endParaRPr lang="en-ZA" sz="1600" dirty="0">
              <a:solidFill>
                <a:schemeClr val="tx1"/>
              </a:solidFill>
            </a:endParaRPr>
          </a:p>
          <a:p>
            <a:pPr marL="0" indent="0">
              <a:buNone/>
            </a:pPr>
            <a:endParaRPr lang="en-ZA" dirty="0">
              <a:solidFill>
                <a:srgbClr val="FF0000"/>
              </a:solidFill>
            </a:endParaRPr>
          </a:p>
        </p:txBody>
      </p:sp>
      <p:sp>
        <p:nvSpPr>
          <p:cNvPr id="4" name="Slide Number Placeholder 3">
            <a:extLst>
              <a:ext uri="{FF2B5EF4-FFF2-40B4-BE49-F238E27FC236}">
                <a16:creationId xmlns:a16="http://schemas.microsoft.com/office/drawing/2014/main" id="{6A7FC452-E710-4506-BBFF-38C872DBAE61}"/>
              </a:ext>
            </a:extLst>
          </p:cNvPr>
          <p:cNvSpPr>
            <a:spLocks noGrp="1"/>
          </p:cNvSpPr>
          <p:nvPr>
            <p:ph type="sldNum" sz="quarter" idx="12"/>
          </p:nvPr>
        </p:nvSpPr>
        <p:spPr/>
        <p:txBody>
          <a:bodyPr/>
          <a:lstStyle/>
          <a:p>
            <a:fld id="{54D55960-81A6-42AF-8E85-494693FDD04C}" type="slidenum">
              <a:rPr lang="en-ZA" smtClean="0"/>
              <a:t>10</a:t>
            </a:fld>
            <a:endParaRPr lang="en-ZA" dirty="0"/>
          </a:p>
        </p:txBody>
      </p:sp>
      <p:sp>
        <p:nvSpPr>
          <p:cNvPr id="5" name="TextBox 4">
            <a:extLst>
              <a:ext uri="{FF2B5EF4-FFF2-40B4-BE49-F238E27FC236}">
                <a16:creationId xmlns:a16="http://schemas.microsoft.com/office/drawing/2014/main" id="{DEBF792C-3968-42E3-9374-08AF9259B1E1}"/>
              </a:ext>
            </a:extLst>
          </p:cNvPr>
          <p:cNvSpPr txBox="1"/>
          <p:nvPr/>
        </p:nvSpPr>
        <p:spPr>
          <a:xfrm>
            <a:off x="11286210" y="543260"/>
            <a:ext cx="1210590" cy="307777"/>
          </a:xfrm>
          <a:prstGeom prst="rect">
            <a:avLst/>
          </a:prstGeom>
          <a:solidFill>
            <a:srgbClr val="FFFF00"/>
          </a:solidFill>
        </p:spPr>
        <p:txBody>
          <a:bodyPr wrap="square" rtlCol="0">
            <a:spAutoFit/>
          </a:bodyPr>
          <a:lstStyle/>
          <a:p>
            <a:r>
              <a:rPr lang="en-ZA" sz="1400" dirty="0"/>
              <a:t>18 MINUTES</a:t>
            </a:r>
          </a:p>
        </p:txBody>
      </p:sp>
      <p:sp>
        <p:nvSpPr>
          <p:cNvPr id="6" name="TextBox 5">
            <a:extLst>
              <a:ext uri="{FF2B5EF4-FFF2-40B4-BE49-F238E27FC236}">
                <a16:creationId xmlns:a16="http://schemas.microsoft.com/office/drawing/2014/main" id="{09EE3269-D93A-4E60-B458-D87854DB1CF5}"/>
              </a:ext>
            </a:extLst>
          </p:cNvPr>
          <p:cNvSpPr txBox="1"/>
          <p:nvPr/>
        </p:nvSpPr>
        <p:spPr>
          <a:xfrm>
            <a:off x="11377818" y="2226471"/>
            <a:ext cx="1210591" cy="307777"/>
          </a:xfrm>
          <a:prstGeom prst="rect">
            <a:avLst/>
          </a:prstGeom>
          <a:solidFill>
            <a:srgbClr val="FFFF00"/>
          </a:solidFill>
        </p:spPr>
        <p:txBody>
          <a:bodyPr wrap="square" rtlCol="0">
            <a:spAutoFit/>
          </a:bodyPr>
          <a:lstStyle/>
          <a:p>
            <a:r>
              <a:rPr lang="en-ZA" sz="1400" dirty="0"/>
              <a:t>5  MINUTES</a:t>
            </a:r>
          </a:p>
        </p:txBody>
      </p:sp>
      <p:sp>
        <p:nvSpPr>
          <p:cNvPr id="7" name="TextBox 6">
            <a:extLst>
              <a:ext uri="{FF2B5EF4-FFF2-40B4-BE49-F238E27FC236}">
                <a16:creationId xmlns:a16="http://schemas.microsoft.com/office/drawing/2014/main" id="{D0B67BF9-CD9F-41BE-B5C6-6D7966F8DE9C}"/>
              </a:ext>
            </a:extLst>
          </p:cNvPr>
          <p:cNvSpPr txBox="1"/>
          <p:nvPr/>
        </p:nvSpPr>
        <p:spPr>
          <a:xfrm>
            <a:off x="11377818" y="2657131"/>
            <a:ext cx="1264670" cy="307777"/>
          </a:xfrm>
          <a:prstGeom prst="rect">
            <a:avLst/>
          </a:prstGeom>
          <a:solidFill>
            <a:srgbClr val="FFFF00"/>
          </a:solidFill>
        </p:spPr>
        <p:txBody>
          <a:bodyPr wrap="square" rtlCol="0">
            <a:spAutoFit/>
          </a:bodyPr>
          <a:lstStyle/>
          <a:p>
            <a:r>
              <a:rPr lang="en-ZA" sz="1400" dirty="0"/>
              <a:t>2 MINUTES</a:t>
            </a:r>
          </a:p>
        </p:txBody>
      </p:sp>
      <p:sp>
        <p:nvSpPr>
          <p:cNvPr id="8" name="TextBox 7">
            <a:extLst>
              <a:ext uri="{FF2B5EF4-FFF2-40B4-BE49-F238E27FC236}">
                <a16:creationId xmlns:a16="http://schemas.microsoft.com/office/drawing/2014/main" id="{BE6C79AB-E31D-484D-9C6E-A76C8CE0814C}"/>
              </a:ext>
            </a:extLst>
          </p:cNvPr>
          <p:cNvSpPr txBox="1"/>
          <p:nvPr/>
        </p:nvSpPr>
        <p:spPr>
          <a:xfrm>
            <a:off x="11487670" y="4337041"/>
            <a:ext cx="1104151" cy="307777"/>
          </a:xfrm>
          <a:prstGeom prst="rect">
            <a:avLst/>
          </a:prstGeom>
          <a:solidFill>
            <a:srgbClr val="FFFF00"/>
          </a:solidFill>
        </p:spPr>
        <p:txBody>
          <a:bodyPr wrap="square" rtlCol="0">
            <a:spAutoFit/>
          </a:bodyPr>
          <a:lstStyle/>
          <a:p>
            <a:r>
              <a:rPr lang="en-ZA" sz="1400" dirty="0"/>
              <a:t>8 MINUTES</a:t>
            </a:r>
          </a:p>
        </p:txBody>
      </p:sp>
      <p:sp>
        <p:nvSpPr>
          <p:cNvPr id="10" name="TextBox 9">
            <a:extLst>
              <a:ext uri="{FF2B5EF4-FFF2-40B4-BE49-F238E27FC236}">
                <a16:creationId xmlns:a16="http://schemas.microsoft.com/office/drawing/2014/main" id="{884B8CF5-36B8-4A86-88D9-DC99AF242CFF}"/>
              </a:ext>
            </a:extLst>
          </p:cNvPr>
          <p:cNvSpPr txBox="1"/>
          <p:nvPr/>
        </p:nvSpPr>
        <p:spPr>
          <a:xfrm>
            <a:off x="11559665" y="5592894"/>
            <a:ext cx="1097654" cy="307777"/>
          </a:xfrm>
          <a:prstGeom prst="rect">
            <a:avLst/>
          </a:prstGeom>
          <a:solidFill>
            <a:srgbClr val="FFFF00"/>
          </a:solidFill>
        </p:spPr>
        <p:txBody>
          <a:bodyPr wrap="square" rtlCol="0">
            <a:spAutoFit/>
          </a:bodyPr>
          <a:lstStyle/>
          <a:p>
            <a:r>
              <a:rPr lang="en-ZA" sz="1400" dirty="0"/>
              <a:t>3 MINUTES</a:t>
            </a:r>
          </a:p>
        </p:txBody>
      </p:sp>
    </p:spTree>
    <p:extLst>
      <p:ext uri="{BB962C8B-B14F-4D97-AF65-F5344CB8AC3E}">
        <p14:creationId xmlns:p14="http://schemas.microsoft.com/office/powerpoint/2010/main" val="333022966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B538FD-BCD9-410E-8ED8-0FC7E12B0D46}"/>
              </a:ext>
            </a:extLst>
          </p:cNvPr>
          <p:cNvSpPr>
            <a:spLocks noGrp="1"/>
          </p:cNvSpPr>
          <p:nvPr>
            <p:ph type="title"/>
          </p:nvPr>
        </p:nvSpPr>
        <p:spPr>
          <a:xfrm>
            <a:off x="1515792" y="342548"/>
            <a:ext cx="9601200" cy="1151401"/>
          </a:xfrm>
        </p:spPr>
        <p:txBody>
          <a:bodyPr>
            <a:normAutofit fontScale="90000"/>
          </a:bodyPr>
          <a:lstStyle/>
          <a:p>
            <a:r>
              <a:rPr lang="en-ZA" sz="4000" dirty="0"/>
              <a:t>LO 2 SHOW HOW LATITUDE AFFECTS TEMPERATURE</a:t>
            </a:r>
            <a:br>
              <a:rPr lang="en-ZA" sz="4000" dirty="0"/>
            </a:br>
            <a:endParaRPr lang="en-ZA" sz="4000" dirty="0"/>
          </a:p>
        </p:txBody>
      </p:sp>
      <p:sp>
        <p:nvSpPr>
          <p:cNvPr id="3" name="Content Placeholder 2">
            <a:extLst>
              <a:ext uri="{FF2B5EF4-FFF2-40B4-BE49-F238E27FC236}">
                <a16:creationId xmlns:a16="http://schemas.microsoft.com/office/drawing/2014/main" id="{803A299D-127F-4E95-830A-607C0999284B}"/>
              </a:ext>
            </a:extLst>
          </p:cNvPr>
          <p:cNvSpPr>
            <a:spLocks noGrp="1"/>
          </p:cNvSpPr>
          <p:nvPr>
            <p:ph idx="1"/>
          </p:nvPr>
        </p:nvSpPr>
        <p:spPr>
          <a:xfrm>
            <a:off x="1394941" y="1660254"/>
            <a:ext cx="9842902" cy="5622159"/>
          </a:xfrm>
        </p:spPr>
        <p:txBody>
          <a:bodyPr>
            <a:normAutofit/>
          </a:bodyPr>
          <a:lstStyle/>
          <a:p>
            <a:pPr marL="0" indent="0">
              <a:buNone/>
            </a:pPr>
            <a:r>
              <a:rPr lang="en-ZA" sz="1600" dirty="0">
                <a:solidFill>
                  <a:srgbClr val="FF0000"/>
                </a:solidFill>
              </a:rPr>
              <a:t>When you have finished this page you will be able to use a diagram to show how latitude affects the temperature at different places.</a:t>
            </a:r>
          </a:p>
          <a:p>
            <a:pPr marL="0" indent="0">
              <a:buNone/>
            </a:pPr>
            <a:r>
              <a:rPr lang="en-ZA" sz="1600" b="1" dirty="0">
                <a:solidFill>
                  <a:srgbClr val="0070C0"/>
                </a:solidFill>
              </a:rPr>
              <a:t>ACTIVITY 7</a:t>
            </a:r>
          </a:p>
          <a:p>
            <a:pPr marL="0" indent="0">
              <a:buNone/>
            </a:pPr>
            <a:r>
              <a:rPr lang="en-ZA" sz="1600" dirty="0">
                <a:solidFill>
                  <a:schemeClr val="tx1"/>
                </a:solidFill>
              </a:rPr>
              <a:t>Look carefully at the diagram on the right .</a:t>
            </a:r>
          </a:p>
          <a:p>
            <a:pPr marL="0" indent="0">
              <a:buNone/>
            </a:pPr>
            <a:r>
              <a:rPr lang="en-ZA" sz="1600" dirty="0">
                <a:solidFill>
                  <a:schemeClr val="tx1"/>
                </a:solidFill>
              </a:rPr>
              <a:t>Remember, the more direct sunlight on a spot</a:t>
            </a:r>
          </a:p>
          <a:p>
            <a:pPr marL="0" indent="0">
              <a:buNone/>
            </a:pPr>
            <a:r>
              <a:rPr lang="en-ZA" sz="1600" dirty="0">
                <a:solidFill>
                  <a:schemeClr val="tx1"/>
                </a:solidFill>
              </a:rPr>
              <a:t>the hotter that spot will be.</a:t>
            </a:r>
          </a:p>
          <a:p>
            <a:pPr marL="0" indent="0">
              <a:buNone/>
            </a:pPr>
            <a:r>
              <a:rPr lang="en-ZA" sz="1600" dirty="0">
                <a:solidFill>
                  <a:schemeClr val="tx1"/>
                </a:solidFill>
              </a:rPr>
              <a:t>So, in general, the further a place is from the </a:t>
            </a:r>
          </a:p>
          <a:p>
            <a:pPr marL="0" indent="0">
              <a:buNone/>
            </a:pPr>
            <a:r>
              <a:rPr lang="en-ZA" sz="1600" dirty="0">
                <a:solidFill>
                  <a:schemeClr val="tx1"/>
                </a:solidFill>
              </a:rPr>
              <a:t>Equator, the higher the average temperature.</a:t>
            </a:r>
          </a:p>
          <a:p>
            <a:pPr marL="0" indent="0">
              <a:buNone/>
            </a:pPr>
            <a:r>
              <a:rPr lang="en-ZA" sz="1600" dirty="0">
                <a:solidFill>
                  <a:schemeClr val="tx1"/>
                </a:solidFill>
              </a:rPr>
              <a:t>Now watch this video clip for another </a:t>
            </a:r>
          </a:p>
          <a:p>
            <a:pPr marL="0" indent="0">
              <a:buNone/>
            </a:pPr>
            <a:r>
              <a:rPr lang="en-ZA" sz="1600" dirty="0">
                <a:solidFill>
                  <a:schemeClr val="tx1"/>
                </a:solidFill>
              </a:rPr>
              <a:t>Perspective: </a:t>
            </a:r>
            <a:r>
              <a:rPr lang="en-ZA" sz="1100" dirty="0">
                <a:solidFill>
                  <a:schemeClr val="tx1"/>
                </a:solidFill>
                <a:hlinkClick r:id="rId2"/>
              </a:rPr>
              <a:t>https://www.youtube.com/watch?v=VcPdTZKK1Go</a:t>
            </a:r>
            <a:endParaRPr lang="en-ZA" sz="1100" dirty="0">
              <a:solidFill>
                <a:schemeClr val="tx1"/>
              </a:solidFill>
            </a:endParaRPr>
          </a:p>
          <a:p>
            <a:pPr marL="0" indent="0">
              <a:buNone/>
            </a:pPr>
            <a:r>
              <a:rPr lang="en-ZA" sz="1600" dirty="0">
                <a:solidFill>
                  <a:schemeClr val="tx1"/>
                </a:solidFill>
              </a:rPr>
              <a:t>Now check how well you understand this: Take a </a:t>
            </a:r>
          </a:p>
          <a:p>
            <a:pPr marL="0" indent="0">
              <a:buNone/>
            </a:pPr>
            <a:r>
              <a:rPr lang="en-ZA" sz="1600" dirty="0">
                <a:solidFill>
                  <a:schemeClr val="tx1"/>
                </a:solidFill>
              </a:rPr>
              <a:t>sheet of paper and a pen and sit down with a </a:t>
            </a:r>
          </a:p>
          <a:p>
            <a:pPr marL="0" indent="0">
              <a:buNone/>
            </a:pPr>
            <a:r>
              <a:rPr lang="en-ZA" sz="1600" dirty="0">
                <a:solidFill>
                  <a:schemeClr val="tx1"/>
                </a:solidFill>
              </a:rPr>
              <a:t>member of your family and explain to them how latitude affects temperature. Post a comment in the blog to tell us how it went (Deadline Tuesday 19 May)</a:t>
            </a:r>
          </a:p>
          <a:p>
            <a:pPr marL="0" indent="0">
              <a:buNone/>
            </a:pPr>
            <a:endParaRPr lang="en-ZA" sz="1100" dirty="0">
              <a:solidFill>
                <a:srgbClr val="FF0000"/>
              </a:solidFill>
            </a:endParaRPr>
          </a:p>
          <a:p>
            <a:pPr marL="0" indent="0">
              <a:buNone/>
            </a:pPr>
            <a:endParaRPr lang="en-ZA" sz="1600" dirty="0">
              <a:solidFill>
                <a:srgbClr val="FF0000"/>
              </a:solidFill>
            </a:endParaRPr>
          </a:p>
          <a:p>
            <a:pPr marL="0" indent="0">
              <a:buNone/>
            </a:pPr>
            <a:endParaRPr lang="en-ZA" sz="1400" dirty="0">
              <a:solidFill>
                <a:schemeClr val="tx1"/>
              </a:solidFill>
            </a:endParaRPr>
          </a:p>
          <a:p>
            <a:pPr marL="0" indent="0">
              <a:buNone/>
            </a:pPr>
            <a:endParaRPr lang="en-ZA" sz="1400" dirty="0">
              <a:solidFill>
                <a:schemeClr val="tx1"/>
              </a:solidFill>
            </a:endParaRPr>
          </a:p>
          <a:p>
            <a:pPr marL="0" indent="0">
              <a:buNone/>
            </a:pPr>
            <a:endParaRPr lang="en-ZA" sz="1400" dirty="0">
              <a:solidFill>
                <a:schemeClr val="tx1"/>
              </a:solidFill>
            </a:endParaRPr>
          </a:p>
          <a:p>
            <a:pPr marL="0" indent="0">
              <a:buNone/>
            </a:pPr>
            <a:endParaRPr lang="en-ZA" sz="1400" dirty="0">
              <a:solidFill>
                <a:schemeClr val="tx1"/>
              </a:solidFill>
            </a:endParaRPr>
          </a:p>
          <a:p>
            <a:pPr marL="0" indent="0">
              <a:buNone/>
            </a:pPr>
            <a:endParaRPr lang="en-ZA" sz="1400" dirty="0">
              <a:solidFill>
                <a:schemeClr val="tx1"/>
              </a:solidFill>
            </a:endParaRPr>
          </a:p>
          <a:p>
            <a:pPr marL="0" indent="0">
              <a:buNone/>
            </a:pPr>
            <a:endParaRPr lang="en-ZA" sz="1400" dirty="0">
              <a:solidFill>
                <a:schemeClr val="tx1"/>
              </a:solidFill>
            </a:endParaRPr>
          </a:p>
          <a:p>
            <a:pPr marL="0" indent="0">
              <a:buNone/>
            </a:pPr>
            <a:endParaRPr lang="en-ZA" sz="1400" dirty="0">
              <a:solidFill>
                <a:schemeClr val="tx1"/>
              </a:solidFill>
            </a:endParaRPr>
          </a:p>
          <a:p>
            <a:pPr marL="0" indent="0">
              <a:buNone/>
            </a:pPr>
            <a:endParaRPr lang="en-ZA" sz="1400" dirty="0">
              <a:solidFill>
                <a:schemeClr val="tx1"/>
              </a:solidFill>
            </a:endParaRPr>
          </a:p>
          <a:p>
            <a:pPr marL="0" indent="0">
              <a:buNone/>
            </a:pPr>
            <a:endParaRPr lang="en-ZA" sz="1400" dirty="0">
              <a:solidFill>
                <a:schemeClr val="tx1"/>
              </a:solidFill>
            </a:endParaRPr>
          </a:p>
          <a:p>
            <a:pPr marL="0" indent="0">
              <a:buNone/>
            </a:pPr>
            <a:endParaRPr lang="en-ZA" sz="1400" dirty="0">
              <a:solidFill>
                <a:schemeClr val="tx1"/>
              </a:solidFill>
            </a:endParaRPr>
          </a:p>
          <a:p>
            <a:pPr marL="0" indent="0">
              <a:buNone/>
            </a:pPr>
            <a:endParaRPr lang="en-ZA" sz="1400" dirty="0">
              <a:solidFill>
                <a:schemeClr val="tx1"/>
              </a:solidFill>
            </a:endParaRPr>
          </a:p>
          <a:p>
            <a:pPr marL="0" indent="0">
              <a:buNone/>
            </a:pPr>
            <a:endParaRPr lang="en-ZA" sz="1700" dirty="0">
              <a:solidFill>
                <a:schemeClr val="tx1"/>
              </a:solidFill>
            </a:endParaRPr>
          </a:p>
          <a:p>
            <a:pPr marL="0" indent="0">
              <a:buNone/>
            </a:pPr>
            <a:endParaRPr lang="en-ZA" sz="1700" dirty="0">
              <a:solidFill>
                <a:schemeClr val="tx1"/>
              </a:solidFill>
            </a:endParaRPr>
          </a:p>
          <a:p>
            <a:pPr marL="0" indent="0">
              <a:buNone/>
            </a:pPr>
            <a:endParaRPr lang="en-ZA" sz="1700" dirty="0">
              <a:solidFill>
                <a:schemeClr val="tx1"/>
              </a:solidFill>
            </a:endParaRPr>
          </a:p>
          <a:p>
            <a:pPr marL="0" indent="0">
              <a:buNone/>
            </a:pPr>
            <a:endParaRPr lang="en-ZA" sz="1700" dirty="0">
              <a:solidFill>
                <a:schemeClr val="tx1"/>
              </a:solidFill>
            </a:endParaRPr>
          </a:p>
          <a:p>
            <a:pPr marL="0" indent="0">
              <a:buNone/>
            </a:pPr>
            <a:endParaRPr lang="en-ZA" sz="1700" dirty="0">
              <a:solidFill>
                <a:schemeClr val="tx1"/>
              </a:solidFill>
            </a:endParaRPr>
          </a:p>
          <a:p>
            <a:pPr marL="0" indent="0">
              <a:buNone/>
            </a:pPr>
            <a:endParaRPr lang="en-ZA" sz="1700" dirty="0">
              <a:solidFill>
                <a:schemeClr val="tx1"/>
              </a:solidFill>
            </a:endParaRPr>
          </a:p>
          <a:p>
            <a:pPr marL="0" indent="0">
              <a:buNone/>
            </a:pPr>
            <a:endParaRPr lang="en-ZA" sz="1700" dirty="0">
              <a:solidFill>
                <a:schemeClr val="tx1"/>
              </a:solidFill>
            </a:endParaRPr>
          </a:p>
          <a:p>
            <a:pPr marL="0" indent="0">
              <a:buNone/>
            </a:pPr>
            <a:endParaRPr lang="en-ZA" sz="1700" dirty="0">
              <a:solidFill>
                <a:schemeClr val="tx1"/>
              </a:solidFill>
            </a:endParaRPr>
          </a:p>
          <a:p>
            <a:pPr marL="0" indent="0">
              <a:buNone/>
            </a:pPr>
            <a:endParaRPr lang="en-ZA" sz="1700" dirty="0">
              <a:solidFill>
                <a:schemeClr val="tx1"/>
              </a:solidFill>
            </a:endParaRPr>
          </a:p>
          <a:p>
            <a:pPr marL="0" indent="0">
              <a:buNone/>
            </a:pPr>
            <a:endParaRPr lang="en-ZA" sz="1700" dirty="0">
              <a:solidFill>
                <a:schemeClr val="tx1"/>
              </a:solidFill>
            </a:endParaRPr>
          </a:p>
          <a:p>
            <a:pPr marL="0" indent="0">
              <a:buNone/>
            </a:pPr>
            <a:endParaRPr lang="en-ZA" sz="1700" dirty="0">
              <a:solidFill>
                <a:schemeClr val="tx1"/>
              </a:solidFill>
            </a:endParaRPr>
          </a:p>
        </p:txBody>
      </p:sp>
      <p:sp>
        <p:nvSpPr>
          <p:cNvPr id="4" name="Slide Number Placeholder 3">
            <a:extLst>
              <a:ext uri="{FF2B5EF4-FFF2-40B4-BE49-F238E27FC236}">
                <a16:creationId xmlns:a16="http://schemas.microsoft.com/office/drawing/2014/main" id="{9DA15319-56DA-44DA-A2BC-C13C75D9D6F8}"/>
              </a:ext>
            </a:extLst>
          </p:cNvPr>
          <p:cNvSpPr>
            <a:spLocks noGrp="1"/>
          </p:cNvSpPr>
          <p:nvPr>
            <p:ph type="sldNum" sz="quarter" idx="12"/>
          </p:nvPr>
        </p:nvSpPr>
        <p:spPr/>
        <p:txBody>
          <a:bodyPr/>
          <a:lstStyle/>
          <a:p>
            <a:fld id="{54D55960-81A6-42AF-8E85-494693FDD04C}" type="slidenum">
              <a:rPr lang="en-ZA" smtClean="0"/>
              <a:t>11</a:t>
            </a:fld>
            <a:endParaRPr lang="en-ZA"/>
          </a:p>
        </p:txBody>
      </p:sp>
      <p:sp>
        <p:nvSpPr>
          <p:cNvPr id="5" name="TextBox 4">
            <a:extLst>
              <a:ext uri="{FF2B5EF4-FFF2-40B4-BE49-F238E27FC236}">
                <a16:creationId xmlns:a16="http://schemas.microsoft.com/office/drawing/2014/main" id="{D330DEC3-570B-4939-9A46-803DE001554A}"/>
              </a:ext>
            </a:extLst>
          </p:cNvPr>
          <p:cNvSpPr txBox="1"/>
          <p:nvPr/>
        </p:nvSpPr>
        <p:spPr>
          <a:xfrm>
            <a:off x="10797059" y="773595"/>
            <a:ext cx="1278835" cy="307777"/>
          </a:xfrm>
          <a:prstGeom prst="rect">
            <a:avLst/>
          </a:prstGeom>
          <a:solidFill>
            <a:srgbClr val="FFFF00"/>
          </a:solidFill>
        </p:spPr>
        <p:txBody>
          <a:bodyPr wrap="square" rtlCol="0">
            <a:spAutoFit/>
          </a:bodyPr>
          <a:lstStyle/>
          <a:p>
            <a:r>
              <a:rPr lang="en-ZA" sz="1400" dirty="0"/>
              <a:t>10 MINUTES</a:t>
            </a:r>
          </a:p>
        </p:txBody>
      </p:sp>
      <p:sp>
        <p:nvSpPr>
          <p:cNvPr id="7" name="TextBox 6">
            <a:extLst>
              <a:ext uri="{FF2B5EF4-FFF2-40B4-BE49-F238E27FC236}">
                <a16:creationId xmlns:a16="http://schemas.microsoft.com/office/drawing/2014/main" id="{2BFA5D66-3169-4EC2-B9F1-A0A3A6F9D136}"/>
              </a:ext>
            </a:extLst>
          </p:cNvPr>
          <p:cNvSpPr txBox="1"/>
          <p:nvPr/>
        </p:nvSpPr>
        <p:spPr>
          <a:xfrm>
            <a:off x="5640946" y="3226157"/>
            <a:ext cx="914400" cy="914400"/>
          </a:xfrm>
          <a:prstGeom prst="rect">
            <a:avLst/>
          </a:prstGeom>
          <a:noFill/>
        </p:spPr>
        <p:txBody>
          <a:bodyPr wrap="square" rtlCol="0">
            <a:spAutoFit/>
          </a:bodyPr>
          <a:lstStyle/>
          <a:p>
            <a:endParaRPr lang="en-ZA" dirty="0"/>
          </a:p>
        </p:txBody>
      </p:sp>
      <p:sp>
        <p:nvSpPr>
          <p:cNvPr id="13" name="TextBox 12">
            <a:extLst>
              <a:ext uri="{FF2B5EF4-FFF2-40B4-BE49-F238E27FC236}">
                <a16:creationId xmlns:a16="http://schemas.microsoft.com/office/drawing/2014/main" id="{E4FC336A-B294-40BB-899F-AF03A8D7DFE6}"/>
              </a:ext>
            </a:extLst>
          </p:cNvPr>
          <p:cNvSpPr txBox="1"/>
          <p:nvPr/>
        </p:nvSpPr>
        <p:spPr>
          <a:xfrm>
            <a:off x="7059510" y="2196612"/>
            <a:ext cx="5132490" cy="3606084"/>
          </a:xfrm>
          <a:prstGeom prst="rect">
            <a:avLst/>
          </a:prstGeom>
          <a:noFill/>
        </p:spPr>
        <p:txBody>
          <a:bodyPr wrap="square" rtlCol="0">
            <a:spAutoFit/>
          </a:bodyPr>
          <a:lstStyle/>
          <a:p>
            <a:endParaRPr lang="en-ZA" dirty="0"/>
          </a:p>
        </p:txBody>
      </p:sp>
      <p:pic>
        <p:nvPicPr>
          <p:cNvPr id="14" name="Picture 2" descr="Factors that Affect Climate">
            <a:extLst>
              <a:ext uri="{FF2B5EF4-FFF2-40B4-BE49-F238E27FC236}">
                <a16:creationId xmlns:a16="http://schemas.microsoft.com/office/drawing/2014/main" id="{11D3701A-D56C-4E18-9E5A-3B8BC11C3C6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555346" y="2196612"/>
            <a:ext cx="4840041" cy="382273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9213308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5876EE-D538-4703-A136-D9AB333825E9}"/>
              </a:ext>
            </a:extLst>
          </p:cNvPr>
          <p:cNvSpPr>
            <a:spLocks noGrp="1"/>
          </p:cNvSpPr>
          <p:nvPr>
            <p:ph type="title"/>
          </p:nvPr>
        </p:nvSpPr>
        <p:spPr>
          <a:xfrm>
            <a:off x="1467828" y="367748"/>
            <a:ext cx="9601200" cy="1485900"/>
          </a:xfrm>
        </p:spPr>
        <p:txBody>
          <a:bodyPr>
            <a:normAutofit/>
          </a:bodyPr>
          <a:lstStyle/>
          <a:p>
            <a:r>
              <a:rPr lang="en-ZA" sz="4000" dirty="0"/>
              <a:t>LO 3 HOW DOES DISTANCE FROM THE SEA AFFECT TEMPERATURE?</a:t>
            </a:r>
          </a:p>
        </p:txBody>
      </p:sp>
      <p:sp>
        <p:nvSpPr>
          <p:cNvPr id="3" name="Content Placeholder 2">
            <a:extLst>
              <a:ext uri="{FF2B5EF4-FFF2-40B4-BE49-F238E27FC236}">
                <a16:creationId xmlns:a16="http://schemas.microsoft.com/office/drawing/2014/main" id="{6B3ACF98-1850-4C7E-9B8A-889B7EDA7791}"/>
              </a:ext>
            </a:extLst>
          </p:cNvPr>
          <p:cNvSpPr>
            <a:spLocks noGrp="1"/>
          </p:cNvSpPr>
          <p:nvPr>
            <p:ph idx="1"/>
          </p:nvPr>
        </p:nvSpPr>
        <p:spPr>
          <a:xfrm>
            <a:off x="1295400" y="1603512"/>
            <a:ext cx="9601200" cy="4518991"/>
          </a:xfrm>
        </p:spPr>
        <p:txBody>
          <a:bodyPr>
            <a:normAutofit/>
          </a:bodyPr>
          <a:lstStyle/>
          <a:p>
            <a:pPr marL="0" indent="0">
              <a:buNone/>
            </a:pPr>
            <a:r>
              <a:rPr lang="en-ZA" sz="1600" dirty="0">
                <a:solidFill>
                  <a:srgbClr val="FF0000"/>
                </a:solidFill>
              </a:rPr>
              <a:t>When you have finished this page you will be able to explain why places that are inland tend to have more extreme temperatures than places at the coast. </a:t>
            </a:r>
          </a:p>
          <a:p>
            <a:pPr marL="0" indent="0">
              <a:buNone/>
            </a:pPr>
            <a:r>
              <a:rPr lang="en-ZA" sz="1600" b="1" dirty="0">
                <a:solidFill>
                  <a:srgbClr val="0070C0"/>
                </a:solidFill>
              </a:rPr>
              <a:t>ACTIVITY 8</a:t>
            </a:r>
          </a:p>
          <a:p>
            <a:pPr marL="0" indent="0">
              <a:buNone/>
            </a:pPr>
            <a:r>
              <a:rPr lang="en-ZA" sz="1600" dirty="0">
                <a:solidFill>
                  <a:schemeClr val="tx1"/>
                </a:solidFill>
              </a:rPr>
              <a:t> (A) Queenstown gets much hotter and much colder than East London ever does. Read the following article and explain in about four sentences why this is. Post your answer on the blog page with your name and give your classmates feedback on their answers. (Deadline Tuesday 19) Here is the link to the article: </a:t>
            </a:r>
            <a:r>
              <a:rPr lang="en-ZA" sz="1200" dirty="0">
                <a:solidFill>
                  <a:schemeClr val="tx1"/>
                </a:solidFill>
                <a:hlinkClick r:id="rId2"/>
              </a:rPr>
              <a:t>https://steemit.com/geography/@donfelix/how-distance-from-sea-affect-weather-and-climate</a:t>
            </a:r>
            <a:endParaRPr lang="en-ZA" sz="1200" dirty="0">
              <a:solidFill>
                <a:schemeClr val="tx1"/>
              </a:solidFill>
            </a:endParaRPr>
          </a:p>
          <a:p>
            <a:pPr>
              <a:buAutoNum type="alphaUcParenBoth" startAt="2"/>
            </a:pPr>
            <a:r>
              <a:rPr lang="en-ZA" sz="1600" dirty="0">
                <a:solidFill>
                  <a:schemeClr val="tx1"/>
                </a:solidFill>
              </a:rPr>
              <a:t>(1) Which place will have more windy days: Queenstown or East London? Why?</a:t>
            </a:r>
          </a:p>
          <a:p>
            <a:pPr marL="0" indent="0">
              <a:buNone/>
            </a:pPr>
            <a:r>
              <a:rPr lang="en-ZA" sz="1600" dirty="0">
                <a:solidFill>
                  <a:schemeClr val="tx1"/>
                </a:solidFill>
              </a:rPr>
              <a:t>       (2) Suggest how your answer to question (1) above will affect the amount of rainy days at each place?</a:t>
            </a:r>
          </a:p>
          <a:p>
            <a:pPr marL="0" indent="0">
              <a:buNone/>
            </a:pPr>
            <a:r>
              <a:rPr lang="en-ZA" sz="1600" dirty="0">
                <a:solidFill>
                  <a:schemeClr val="tx1"/>
                </a:solidFill>
              </a:rPr>
              <a:t>Post your answers at the end of the blog with your name. (Deadline Wednesday 20 May)</a:t>
            </a:r>
          </a:p>
        </p:txBody>
      </p:sp>
      <p:sp>
        <p:nvSpPr>
          <p:cNvPr id="4" name="Slide Number Placeholder 3">
            <a:extLst>
              <a:ext uri="{FF2B5EF4-FFF2-40B4-BE49-F238E27FC236}">
                <a16:creationId xmlns:a16="http://schemas.microsoft.com/office/drawing/2014/main" id="{E725F2A3-E773-4A59-BA5F-31B69C9BEE0B}"/>
              </a:ext>
            </a:extLst>
          </p:cNvPr>
          <p:cNvSpPr>
            <a:spLocks noGrp="1"/>
          </p:cNvSpPr>
          <p:nvPr>
            <p:ph type="sldNum" sz="quarter" idx="12"/>
          </p:nvPr>
        </p:nvSpPr>
        <p:spPr/>
        <p:txBody>
          <a:bodyPr/>
          <a:lstStyle/>
          <a:p>
            <a:fld id="{54D55960-81A6-42AF-8E85-494693FDD04C}" type="slidenum">
              <a:rPr lang="en-ZA" smtClean="0"/>
              <a:t>12</a:t>
            </a:fld>
            <a:endParaRPr lang="en-ZA"/>
          </a:p>
        </p:txBody>
      </p:sp>
      <p:sp>
        <p:nvSpPr>
          <p:cNvPr id="6" name="TextBox 5">
            <a:extLst>
              <a:ext uri="{FF2B5EF4-FFF2-40B4-BE49-F238E27FC236}">
                <a16:creationId xmlns:a16="http://schemas.microsoft.com/office/drawing/2014/main" id="{0027EFCB-98F3-4ECE-B126-A04E32CC6439}"/>
              </a:ext>
            </a:extLst>
          </p:cNvPr>
          <p:cNvSpPr txBox="1"/>
          <p:nvPr/>
        </p:nvSpPr>
        <p:spPr>
          <a:xfrm>
            <a:off x="9813682" y="1025606"/>
            <a:ext cx="1427774" cy="307777"/>
          </a:xfrm>
          <a:prstGeom prst="rect">
            <a:avLst/>
          </a:prstGeom>
          <a:solidFill>
            <a:srgbClr val="FFFF00"/>
          </a:solidFill>
        </p:spPr>
        <p:txBody>
          <a:bodyPr wrap="square" rtlCol="0">
            <a:spAutoFit/>
          </a:bodyPr>
          <a:lstStyle/>
          <a:p>
            <a:r>
              <a:rPr lang="en-ZA" sz="1400" dirty="0"/>
              <a:t>25 MINUTES</a:t>
            </a:r>
          </a:p>
        </p:txBody>
      </p:sp>
    </p:spTree>
    <p:extLst>
      <p:ext uri="{BB962C8B-B14F-4D97-AF65-F5344CB8AC3E}">
        <p14:creationId xmlns:p14="http://schemas.microsoft.com/office/powerpoint/2010/main" val="161415561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E09491-DE08-4B51-8936-037A6D33E7E2}"/>
              </a:ext>
            </a:extLst>
          </p:cNvPr>
          <p:cNvSpPr>
            <a:spLocks noGrp="1"/>
          </p:cNvSpPr>
          <p:nvPr>
            <p:ph type="title"/>
          </p:nvPr>
        </p:nvSpPr>
        <p:spPr>
          <a:xfrm>
            <a:off x="1803042" y="305904"/>
            <a:ext cx="9727327" cy="1280890"/>
          </a:xfrm>
        </p:spPr>
        <p:txBody>
          <a:bodyPr/>
          <a:lstStyle/>
          <a:p>
            <a:r>
              <a:rPr lang="en-ZA" dirty="0"/>
              <a:t>LO 4 HOW HEIGHT ABOVE SEA LEVEL AFFECTS TEMPERATURE</a:t>
            </a:r>
          </a:p>
        </p:txBody>
      </p:sp>
      <p:sp>
        <p:nvSpPr>
          <p:cNvPr id="3" name="Content Placeholder 2">
            <a:extLst>
              <a:ext uri="{FF2B5EF4-FFF2-40B4-BE49-F238E27FC236}">
                <a16:creationId xmlns:a16="http://schemas.microsoft.com/office/drawing/2014/main" id="{FA4280C7-2CA1-4380-AA3E-93C829F86D11}"/>
              </a:ext>
            </a:extLst>
          </p:cNvPr>
          <p:cNvSpPr>
            <a:spLocks noGrp="1"/>
          </p:cNvSpPr>
          <p:nvPr>
            <p:ph idx="1"/>
          </p:nvPr>
        </p:nvSpPr>
        <p:spPr>
          <a:xfrm>
            <a:off x="1311579" y="1403797"/>
            <a:ext cx="10640015" cy="5454203"/>
          </a:xfrm>
        </p:spPr>
        <p:txBody>
          <a:bodyPr>
            <a:noAutofit/>
          </a:bodyPr>
          <a:lstStyle/>
          <a:p>
            <a:pPr marL="0" indent="0">
              <a:buNone/>
            </a:pPr>
            <a:r>
              <a:rPr lang="en-ZA" sz="1600" dirty="0">
                <a:solidFill>
                  <a:srgbClr val="FF0000"/>
                </a:solidFill>
              </a:rPr>
              <a:t>When you have completed the following two pages you will be able to explain why the temperature will be lower at places high above sea level compared to places at sea level.</a:t>
            </a:r>
          </a:p>
          <a:p>
            <a:pPr marL="0" indent="0">
              <a:buNone/>
            </a:pPr>
            <a:r>
              <a:rPr lang="en-ZA" sz="1600" u="sng" dirty="0">
                <a:solidFill>
                  <a:schemeClr val="tx1"/>
                </a:solidFill>
              </a:rPr>
              <a:t>First let’s learn some new </a:t>
            </a:r>
            <a:r>
              <a:rPr lang="en-ZA" sz="1600" b="1" u="sng" dirty="0">
                <a:solidFill>
                  <a:schemeClr val="tx1"/>
                </a:solidFill>
              </a:rPr>
              <a:t>terms</a:t>
            </a:r>
            <a:r>
              <a:rPr lang="en-ZA" sz="1600" b="1" dirty="0">
                <a:solidFill>
                  <a:schemeClr val="tx1"/>
                </a:solidFill>
              </a:rPr>
              <a:t>:                                                                                                                         </a:t>
            </a:r>
            <a:r>
              <a:rPr lang="en-ZA" sz="1400" b="1" dirty="0">
                <a:solidFill>
                  <a:schemeClr val="accent5">
                    <a:lumMod val="75000"/>
                  </a:schemeClr>
                </a:solidFill>
              </a:rPr>
              <a:t>altitude = </a:t>
            </a:r>
            <a:r>
              <a:rPr lang="en-ZA" sz="1400" dirty="0">
                <a:solidFill>
                  <a:schemeClr val="accent5">
                    <a:lumMod val="75000"/>
                  </a:schemeClr>
                </a:solidFill>
              </a:rPr>
              <a:t>the height above sea level                                                                                                                                         </a:t>
            </a:r>
            <a:r>
              <a:rPr lang="en-ZA" sz="1400" b="1" dirty="0">
                <a:solidFill>
                  <a:schemeClr val="accent5">
                    <a:lumMod val="75000"/>
                  </a:schemeClr>
                </a:solidFill>
              </a:rPr>
              <a:t>elevation = </a:t>
            </a:r>
            <a:r>
              <a:rPr lang="en-ZA" sz="1400" dirty="0">
                <a:solidFill>
                  <a:schemeClr val="accent5">
                    <a:lumMod val="75000"/>
                  </a:schemeClr>
                </a:solidFill>
              </a:rPr>
              <a:t>difference in height from one place to another		                                                                                              </a:t>
            </a:r>
            <a:r>
              <a:rPr lang="en-ZA" sz="1400" b="1" dirty="0">
                <a:solidFill>
                  <a:schemeClr val="accent5">
                    <a:lumMod val="75000"/>
                  </a:schemeClr>
                </a:solidFill>
              </a:rPr>
              <a:t>adiabatic lapse rate = </a:t>
            </a:r>
            <a:r>
              <a:rPr lang="en-ZA" sz="1400" dirty="0">
                <a:solidFill>
                  <a:schemeClr val="accent5">
                    <a:lumMod val="75000"/>
                  </a:schemeClr>
                </a:solidFill>
              </a:rPr>
              <a:t>the rate at which the temperature drops as on moves higher                                                            </a:t>
            </a:r>
            <a:r>
              <a:rPr lang="en-ZA" sz="1400" b="1" dirty="0">
                <a:solidFill>
                  <a:schemeClr val="accent5">
                    <a:lumMod val="75000"/>
                  </a:schemeClr>
                </a:solidFill>
              </a:rPr>
              <a:t>temperature inversion = </a:t>
            </a:r>
            <a:r>
              <a:rPr lang="en-ZA" sz="1400" dirty="0">
                <a:solidFill>
                  <a:schemeClr val="accent5">
                    <a:lumMod val="75000"/>
                  </a:schemeClr>
                </a:solidFill>
              </a:rPr>
              <a:t>what happens when cold air sinks (usually at night) and gets trapped in a low lying , confined space such as a narrow valley</a:t>
            </a:r>
            <a:endParaRPr lang="en-ZA" sz="1400" b="1" dirty="0">
              <a:solidFill>
                <a:schemeClr val="accent5">
                  <a:lumMod val="75000"/>
                </a:schemeClr>
              </a:solidFill>
            </a:endParaRPr>
          </a:p>
          <a:p>
            <a:pPr marL="0" indent="0">
              <a:buNone/>
            </a:pPr>
            <a:r>
              <a:rPr lang="en-ZA" sz="1600" i="1" dirty="0">
                <a:solidFill>
                  <a:schemeClr val="tx1"/>
                </a:solidFill>
              </a:rPr>
              <a:t>Now think about this</a:t>
            </a:r>
            <a:r>
              <a:rPr lang="en-ZA" sz="1600" dirty="0">
                <a:solidFill>
                  <a:schemeClr val="tx1"/>
                </a:solidFill>
              </a:rPr>
              <a:t>: Hot air rises and the top of a </a:t>
            </a:r>
          </a:p>
          <a:p>
            <a:pPr marL="0" indent="0">
              <a:buNone/>
            </a:pPr>
            <a:r>
              <a:rPr lang="en-ZA" sz="1600" dirty="0">
                <a:solidFill>
                  <a:schemeClr val="tx1"/>
                </a:solidFill>
              </a:rPr>
              <a:t>mountain is closer to the sun so why do we find that </a:t>
            </a:r>
          </a:p>
          <a:p>
            <a:pPr marL="0" indent="0">
              <a:buNone/>
            </a:pPr>
            <a:r>
              <a:rPr lang="en-ZA" sz="1600" dirty="0">
                <a:solidFill>
                  <a:schemeClr val="tx1"/>
                </a:solidFill>
              </a:rPr>
              <a:t>the top of mountains are often much colder than at</a:t>
            </a:r>
          </a:p>
          <a:p>
            <a:pPr marL="0" indent="0">
              <a:buNone/>
            </a:pPr>
            <a:r>
              <a:rPr lang="en-ZA" sz="1600" dirty="0">
                <a:solidFill>
                  <a:schemeClr val="tx1"/>
                </a:solidFill>
              </a:rPr>
              <a:t> the foot of the mountain. For example Mt </a:t>
            </a:r>
          </a:p>
          <a:p>
            <a:pPr marL="0" indent="0">
              <a:buNone/>
            </a:pPr>
            <a:r>
              <a:rPr lang="en-ZA" sz="1600" dirty="0">
                <a:solidFill>
                  <a:schemeClr val="tx1"/>
                </a:solidFill>
              </a:rPr>
              <a:t>Kilimanjaro is almost on the equator but near the </a:t>
            </a:r>
          </a:p>
          <a:p>
            <a:pPr marL="0" indent="0">
              <a:buNone/>
            </a:pPr>
            <a:r>
              <a:rPr lang="en-ZA" sz="1600" dirty="0">
                <a:solidFill>
                  <a:schemeClr val="tx1"/>
                </a:solidFill>
              </a:rPr>
              <a:t>top has snow most of the year around. Why is this?</a:t>
            </a:r>
          </a:p>
          <a:p>
            <a:pPr marL="0" indent="0">
              <a:buNone/>
            </a:pPr>
            <a:r>
              <a:rPr lang="en-ZA" sz="1600" dirty="0">
                <a:solidFill>
                  <a:schemeClr val="tx1"/>
                </a:solidFill>
              </a:rPr>
              <a:t>Perhaps this video will give you a clue:</a:t>
            </a:r>
          </a:p>
          <a:p>
            <a:pPr marL="0" indent="0">
              <a:buNone/>
            </a:pPr>
            <a:r>
              <a:rPr lang="en-ZA" sz="1600" dirty="0">
                <a:solidFill>
                  <a:schemeClr val="tx1"/>
                </a:solidFill>
                <a:hlinkClick r:id="rId2"/>
              </a:rPr>
              <a:t>https://www.youtube.com/watch?v=BxS0fInNF0s</a:t>
            </a:r>
            <a:endParaRPr lang="en-ZA" sz="1600" dirty="0">
              <a:solidFill>
                <a:schemeClr val="tx1"/>
              </a:solidFill>
            </a:endParaRPr>
          </a:p>
          <a:p>
            <a:pPr marL="0" indent="0">
              <a:buNone/>
            </a:pPr>
            <a:endParaRPr lang="en-ZA" sz="1600" dirty="0">
              <a:solidFill>
                <a:schemeClr val="tx1"/>
              </a:solidFill>
            </a:endParaRPr>
          </a:p>
        </p:txBody>
      </p:sp>
      <p:sp>
        <p:nvSpPr>
          <p:cNvPr id="4" name="Slide Number Placeholder 3">
            <a:extLst>
              <a:ext uri="{FF2B5EF4-FFF2-40B4-BE49-F238E27FC236}">
                <a16:creationId xmlns:a16="http://schemas.microsoft.com/office/drawing/2014/main" id="{711A97A3-BD19-4694-9CC5-363AC91254C8}"/>
              </a:ext>
            </a:extLst>
          </p:cNvPr>
          <p:cNvSpPr>
            <a:spLocks noGrp="1"/>
          </p:cNvSpPr>
          <p:nvPr>
            <p:ph type="sldNum" sz="quarter" idx="12"/>
          </p:nvPr>
        </p:nvSpPr>
        <p:spPr/>
        <p:txBody>
          <a:bodyPr/>
          <a:lstStyle/>
          <a:p>
            <a:fld id="{54D55960-81A6-42AF-8E85-494693FDD04C}" type="slidenum">
              <a:rPr lang="en-ZA" smtClean="0"/>
              <a:t>13</a:t>
            </a:fld>
            <a:endParaRPr lang="en-ZA"/>
          </a:p>
        </p:txBody>
      </p:sp>
      <p:sp>
        <p:nvSpPr>
          <p:cNvPr id="6" name="TextBox 5">
            <a:extLst>
              <a:ext uri="{FF2B5EF4-FFF2-40B4-BE49-F238E27FC236}">
                <a16:creationId xmlns:a16="http://schemas.microsoft.com/office/drawing/2014/main" id="{24EA1CBF-D213-4ED2-9F22-4B5FE32D5995}"/>
              </a:ext>
            </a:extLst>
          </p:cNvPr>
          <p:cNvSpPr txBox="1"/>
          <p:nvPr/>
        </p:nvSpPr>
        <p:spPr>
          <a:xfrm flipH="1">
            <a:off x="10360531" y="633893"/>
            <a:ext cx="1385516" cy="307777"/>
          </a:xfrm>
          <a:prstGeom prst="rect">
            <a:avLst/>
          </a:prstGeom>
          <a:solidFill>
            <a:srgbClr val="FFFF00"/>
          </a:solidFill>
        </p:spPr>
        <p:txBody>
          <a:bodyPr wrap="square" rtlCol="0">
            <a:spAutoFit/>
          </a:bodyPr>
          <a:lstStyle/>
          <a:p>
            <a:r>
              <a:rPr lang="en-ZA" sz="1400" dirty="0"/>
              <a:t>20 MINUTES</a:t>
            </a:r>
          </a:p>
        </p:txBody>
      </p:sp>
      <p:pic>
        <p:nvPicPr>
          <p:cNvPr id="2054" name="Picture 6" descr="Mt Kilimanjaro Stock Photos, Pictures &amp; Royalty-Free Images - iStock">
            <a:extLst>
              <a:ext uri="{FF2B5EF4-FFF2-40B4-BE49-F238E27FC236}">
                <a16:creationId xmlns:a16="http://schemas.microsoft.com/office/drawing/2014/main" id="{FA7092C5-023D-47CE-B442-9A8FC7B5FAF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812923" y="3318307"/>
            <a:ext cx="4935983" cy="328259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0101570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EF2798-C32C-4A59-A826-51A69838C54E}"/>
              </a:ext>
            </a:extLst>
          </p:cNvPr>
          <p:cNvSpPr>
            <a:spLocks noGrp="1"/>
          </p:cNvSpPr>
          <p:nvPr>
            <p:ph type="title"/>
          </p:nvPr>
        </p:nvSpPr>
        <p:spPr>
          <a:xfrm>
            <a:off x="2592925" y="624109"/>
            <a:ext cx="8911687" cy="846881"/>
          </a:xfrm>
        </p:spPr>
        <p:txBody>
          <a:bodyPr>
            <a:normAutofit fontScale="90000"/>
          </a:bodyPr>
          <a:lstStyle/>
          <a:p>
            <a:br>
              <a:rPr lang="en-ZA" dirty="0"/>
            </a:br>
            <a:endParaRPr lang="en-ZA" dirty="0"/>
          </a:p>
        </p:txBody>
      </p:sp>
      <p:sp>
        <p:nvSpPr>
          <p:cNvPr id="3" name="Content Placeholder 2">
            <a:extLst>
              <a:ext uri="{FF2B5EF4-FFF2-40B4-BE49-F238E27FC236}">
                <a16:creationId xmlns:a16="http://schemas.microsoft.com/office/drawing/2014/main" id="{DABB3A3B-A387-4AA3-B707-224B919DD0DE}"/>
              </a:ext>
            </a:extLst>
          </p:cNvPr>
          <p:cNvSpPr>
            <a:spLocks noGrp="1"/>
          </p:cNvSpPr>
          <p:nvPr>
            <p:ph idx="1"/>
          </p:nvPr>
        </p:nvSpPr>
        <p:spPr>
          <a:xfrm>
            <a:off x="2093843" y="410817"/>
            <a:ext cx="9410769" cy="5698435"/>
          </a:xfrm>
        </p:spPr>
        <p:txBody>
          <a:bodyPr>
            <a:normAutofit lnSpcReduction="10000"/>
          </a:bodyPr>
          <a:lstStyle/>
          <a:p>
            <a:pPr marL="0" indent="0">
              <a:buNone/>
            </a:pPr>
            <a:r>
              <a:rPr lang="en-ZA" dirty="0"/>
              <a:t>The heat from the sun warms up the surface of the earth and some of the heat is reflected and warms up the air close to the earth’s surface. </a:t>
            </a:r>
          </a:p>
          <a:p>
            <a:pPr marL="0" indent="0">
              <a:buNone/>
            </a:pPr>
            <a:r>
              <a:rPr lang="en-ZA" dirty="0"/>
              <a:t>When the air molecules are heated they move about quicker and collide into each other more often.  </a:t>
            </a:r>
          </a:p>
          <a:p>
            <a:pPr marL="0" indent="0">
              <a:buNone/>
            </a:pPr>
            <a:r>
              <a:rPr lang="en-ZA" dirty="0"/>
              <a:t>Each time molecules bump into each other  energy in the form of heat is released.</a:t>
            </a:r>
          </a:p>
          <a:p>
            <a:pPr marL="0" indent="0">
              <a:buNone/>
            </a:pPr>
            <a:r>
              <a:rPr lang="en-ZA" dirty="0"/>
              <a:t>The molecules start to move further and further apart which is why the hot air moves upward (rises). </a:t>
            </a:r>
          </a:p>
          <a:p>
            <a:pPr marL="0" indent="0">
              <a:buNone/>
            </a:pPr>
            <a:r>
              <a:rPr lang="en-ZA" dirty="0"/>
              <a:t>The higher one moves up ward the less air molecules there are (we say the air is “thinner”) so there are fewer molecules to collide and less heat energy is released.</a:t>
            </a:r>
          </a:p>
          <a:p>
            <a:pPr marL="0" indent="0">
              <a:buNone/>
            </a:pPr>
            <a:r>
              <a:rPr lang="en-ZA" dirty="0"/>
              <a:t>This is why air is cooler the higher one moves. The temperature on average drops by 6.5ºC per 1000m.</a:t>
            </a:r>
          </a:p>
          <a:p>
            <a:pPr marL="0" indent="0">
              <a:buNone/>
            </a:pPr>
            <a:r>
              <a:rPr lang="en-ZA" b="1" dirty="0">
                <a:solidFill>
                  <a:srgbClr val="0070C0"/>
                </a:solidFill>
              </a:rPr>
              <a:t>ACTIVITY 9</a:t>
            </a:r>
          </a:p>
          <a:p>
            <a:pPr marL="0" indent="0">
              <a:buNone/>
            </a:pPr>
            <a:r>
              <a:rPr lang="en-ZA" dirty="0" err="1">
                <a:solidFill>
                  <a:schemeClr val="tx1"/>
                </a:solidFill>
              </a:rPr>
              <a:t>Winterpeaks</a:t>
            </a:r>
            <a:r>
              <a:rPr lang="en-ZA" dirty="0">
                <a:solidFill>
                  <a:schemeClr val="tx1"/>
                </a:solidFill>
              </a:rPr>
              <a:t> ski resort  is  5800m above sea level and </a:t>
            </a:r>
            <a:r>
              <a:rPr lang="en-ZA" dirty="0" err="1">
                <a:solidFill>
                  <a:schemeClr val="tx1"/>
                </a:solidFill>
              </a:rPr>
              <a:t>Mountainvale</a:t>
            </a:r>
            <a:r>
              <a:rPr lang="en-ZA" dirty="0">
                <a:solidFill>
                  <a:schemeClr val="tx1"/>
                </a:solidFill>
              </a:rPr>
              <a:t> is 2800m above sea level. The temperature at </a:t>
            </a:r>
            <a:r>
              <a:rPr lang="en-ZA" dirty="0" err="1">
                <a:solidFill>
                  <a:schemeClr val="tx1"/>
                </a:solidFill>
              </a:rPr>
              <a:t>Mountainvale</a:t>
            </a:r>
            <a:r>
              <a:rPr lang="en-ZA" dirty="0">
                <a:solidFill>
                  <a:schemeClr val="tx1"/>
                </a:solidFill>
              </a:rPr>
              <a:t> is 21,5 ºC. What is the temperature likely to be at </a:t>
            </a:r>
            <a:r>
              <a:rPr lang="en-ZA" dirty="0" err="1">
                <a:solidFill>
                  <a:schemeClr val="tx1"/>
                </a:solidFill>
              </a:rPr>
              <a:t>Winterpeaks</a:t>
            </a:r>
            <a:r>
              <a:rPr lang="en-ZA" dirty="0">
                <a:solidFill>
                  <a:schemeClr val="tx1"/>
                </a:solidFill>
              </a:rPr>
              <a:t>: (a) 19,5ºC  (b) 2ºC   (c) 6,5ºC   (d) -6,5ºC?</a:t>
            </a:r>
          </a:p>
          <a:p>
            <a:pPr marL="0" indent="0">
              <a:buNone/>
            </a:pPr>
            <a:r>
              <a:rPr lang="en-ZA" dirty="0">
                <a:solidFill>
                  <a:schemeClr val="tx1"/>
                </a:solidFill>
              </a:rPr>
              <a:t>Post your answer with your name at the end of the blog page – deadline Wednesday 20 May.</a:t>
            </a:r>
          </a:p>
          <a:p>
            <a:pPr marL="0" indent="0">
              <a:buNone/>
            </a:pPr>
            <a:endParaRPr lang="en-ZA" dirty="0"/>
          </a:p>
        </p:txBody>
      </p:sp>
      <p:sp>
        <p:nvSpPr>
          <p:cNvPr id="4" name="Slide Number Placeholder 3">
            <a:extLst>
              <a:ext uri="{FF2B5EF4-FFF2-40B4-BE49-F238E27FC236}">
                <a16:creationId xmlns:a16="http://schemas.microsoft.com/office/drawing/2014/main" id="{058B93D8-6455-4147-9B00-E5C5E161A866}"/>
              </a:ext>
            </a:extLst>
          </p:cNvPr>
          <p:cNvSpPr>
            <a:spLocks noGrp="1"/>
          </p:cNvSpPr>
          <p:nvPr>
            <p:ph type="sldNum" sz="quarter" idx="12"/>
          </p:nvPr>
        </p:nvSpPr>
        <p:spPr/>
        <p:txBody>
          <a:bodyPr/>
          <a:lstStyle/>
          <a:p>
            <a:fld id="{54D55960-81A6-42AF-8E85-494693FDD04C}" type="slidenum">
              <a:rPr lang="en-ZA" smtClean="0"/>
              <a:t>14</a:t>
            </a:fld>
            <a:endParaRPr lang="en-ZA"/>
          </a:p>
        </p:txBody>
      </p:sp>
    </p:spTree>
    <p:extLst>
      <p:ext uri="{BB962C8B-B14F-4D97-AF65-F5344CB8AC3E}">
        <p14:creationId xmlns:p14="http://schemas.microsoft.com/office/powerpoint/2010/main" val="158140620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C5C71B-3A14-4328-AADF-6313A64DEEA3}"/>
              </a:ext>
            </a:extLst>
          </p:cNvPr>
          <p:cNvSpPr>
            <a:spLocks noGrp="1"/>
          </p:cNvSpPr>
          <p:nvPr>
            <p:ph type="title"/>
          </p:nvPr>
        </p:nvSpPr>
        <p:spPr>
          <a:xfrm>
            <a:off x="1640156" y="284018"/>
            <a:ext cx="8911687" cy="1383650"/>
          </a:xfrm>
        </p:spPr>
        <p:txBody>
          <a:bodyPr>
            <a:normAutofit fontScale="90000"/>
          </a:bodyPr>
          <a:lstStyle/>
          <a:p>
            <a:r>
              <a:rPr lang="en-ZA" sz="3200" dirty="0"/>
              <a:t>LO 5 WHAT EFFECT DO OCEAN CURRENTS HAVE ON TEMPERATURE AND RAINFALL – (a) CONVECTION</a:t>
            </a:r>
            <a:br>
              <a:rPr lang="en-ZA" sz="3200" dirty="0"/>
            </a:br>
            <a:endParaRPr lang="en-ZA" sz="3200" dirty="0"/>
          </a:p>
        </p:txBody>
      </p:sp>
      <p:sp>
        <p:nvSpPr>
          <p:cNvPr id="3" name="Content Placeholder 2">
            <a:extLst>
              <a:ext uri="{FF2B5EF4-FFF2-40B4-BE49-F238E27FC236}">
                <a16:creationId xmlns:a16="http://schemas.microsoft.com/office/drawing/2014/main" id="{8728BEBE-5737-42D4-9CC8-C668D7091C3D}"/>
              </a:ext>
            </a:extLst>
          </p:cNvPr>
          <p:cNvSpPr>
            <a:spLocks noGrp="1"/>
          </p:cNvSpPr>
          <p:nvPr>
            <p:ph idx="1"/>
          </p:nvPr>
        </p:nvSpPr>
        <p:spPr>
          <a:xfrm>
            <a:off x="1146849" y="1790017"/>
            <a:ext cx="10570738" cy="5067983"/>
          </a:xfrm>
        </p:spPr>
        <p:txBody>
          <a:bodyPr>
            <a:normAutofit fontScale="55000" lnSpcReduction="20000"/>
          </a:bodyPr>
          <a:lstStyle/>
          <a:p>
            <a:pPr marL="0" indent="0">
              <a:buNone/>
            </a:pPr>
            <a:r>
              <a:rPr lang="en-ZA" sz="2900" dirty="0">
                <a:solidFill>
                  <a:srgbClr val="FF0000"/>
                </a:solidFill>
              </a:rPr>
              <a:t>After you have worked through the next few pages you will be able to:                                                             </a:t>
            </a:r>
          </a:p>
          <a:p>
            <a:pPr>
              <a:buFont typeface="Wingdings" panose="05000000000000000000" pitchFamily="2" charset="2"/>
              <a:buChar char="Ø"/>
            </a:pPr>
            <a:r>
              <a:rPr lang="en-ZA" sz="2900" dirty="0">
                <a:solidFill>
                  <a:srgbClr val="FF0000"/>
                </a:solidFill>
              </a:rPr>
              <a:t>describe what an ocean current is,  </a:t>
            </a:r>
          </a:p>
          <a:p>
            <a:pPr>
              <a:buFont typeface="Wingdings" panose="05000000000000000000" pitchFamily="2" charset="2"/>
              <a:buChar char="Ø"/>
            </a:pPr>
            <a:r>
              <a:rPr lang="en-ZA" sz="2900" dirty="0">
                <a:solidFill>
                  <a:srgbClr val="FF0000"/>
                </a:solidFill>
              </a:rPr>
              <a:t>explain what effect it has on temperature and rainfall, and  </a:t>
            </a:r>
          </a:p>
          <a:p>
            <a:pPr>
              <a:buFont typeface="Wingdings" panose="05000000000000000000" pitchFamily="2" charset="2"/>
              <a:buChar char="Ø"/>
            </a:pPr>
            <a:r>
              <a:rPr lang="en-ZA" sz="2900" dirty="0">
                <a:solidFill>
                  <a:srgbClr val="FF0000"/>
                </a:solidFill>
              </a:rPr>
              <a:t>identify some important ocean currents.</a:t>
            </a:r>
          </a:p>
          <a:p>
            <a:pPr marL="0" indent="0">
              <a:buNone/>
            </a:pPr>
            <a:r>
              <a:rPr lang="en-ZA" sz="2900" dirty="0">
                <a:solidFill>
                  <a:srgbClr val="FF0000"/>
                </a:solidFill>
              </a:rPr>
              <a:t>By the end of this page you will be able to explain what </a:t>
            </a:r>
            <a:r>
              <a:rPr lang="en-ZA" sz="2900" b="1" dirty="0">
                <a:solidFill>
                  <a:srgbClr val="FF0000"/>
                </a:solidFill>
              </a:rPr>
              <a:t>convection </a:t>
            </a:r>
            <a:r>
              <a:rPr lang="en-ZA" sz="2900" dirty="0">
                <a:solidFill>
                  <a:srgbClr val="FF0000"/>
                </a:solidFill>
              </a:rPr>
              <a:t>is and how </a:t>
            </a:r>
            <a:r>
              <a:rPr lang="en-ZA" sz="2900" b="1" dirty="0">
                <a:solidFill>
                  <a:srgbClr val="FF0000"/>
                </a:solidFill>
              </a:rPr>
              <a:t>convection currents </a:t>
            </a:r>
            <a:r>
              <a:rPr lang="en-ZA" sz="2900" dirty="0">
                <a:solidFill>
                  <a:srgbClr val="FF0000"/>
                </a:solidFill>
              </a:rPr>
              <a:t>work.</a:t>
            </a:r>
          </a:p>
          <a:p>
            <a:pPr marL="0" indent="0">
              <a:buNone/>
            </a:pPr>
            <a:r>
              <a:rPr lang="en-ZA" sz="2900" dirty="0">
                <a:solidFill>
                  <a:schemeClr val="tx1"/>
                </a:solidFill>
              </a:rPr>
              <a:t>To understand how ocean currents work we need to understand what </a:t>
            </a:r>
            <a:r>
              <a:rPr lang="en-ZA" sz="2900" b="1" dirty="0">
                <a:solidFill>
                  <a:schemeClr val="tx1"/>
                </a:solidFill>
              </a:rPr>
              <a:t>convection </a:t>
            </a:r>
            <a:r>
              <a:rPr lang="en-ZA" sz="2900" dirty="0">
                <a:solidFill>
                  <a:schemeClr val="tx1"/>
                </a:solidFill>
              </a:rPr>
              <a:t>is and how </a:t>
            </a:r>
            <a:r>
              <a:rPr lang="en-ZA" sz="2900" b="1" dirty="0">
                <a:solidFill>
                  <a:schemeClr val="tx1"/>
                </a:solidFill>
              </a:rPr>
              <a:t>convection currents </a:t>
            </a:r>
            <a:r>
              <a:rPr lang="en-ZA" sz="2900" dirty="0">
                <a:solidFill>
                  <a:schemeClr val="tx1"/>
                </a:solidFill>
              </a:rPr>
              <a:t>work.  Convection occurs when there is uneven heating in a body of gas ( like air) or liquid (like water) . This video shows how it happens: </a:t>
            </a:r>
            <a:r>
              <a:rPr lang="en-ZA" sz="2900" dirty="0">
                <a:solidFill>
                  <a:schemeClr val="tx1"/>
                </a:solidFill>
                <a:hlinkClick r:id="rId2"/>
              </a:rPr>
              <a:t>https://www.youtube.com/watch?v=Ga1hs2T48Nw</a:t>
            </a:r>
            <a:r>
              <a:rPr lang="en-ZA" sz="2900" dirty="0">
                <a:solidFill>
                  <a:schemeClr val="tx1"/>
                </a:solidFill>
              </a:rPr>
              <a:t>.</a:t>
            </a:r>
          </a:p>
          <a:p>
            <a:pPr marL="0" indent="0">
              <a:buNone/>
            </a:pPr>
            <a:r>
              <a:rPr lang="en-ZA" sz="2900" dirty="0">
                <a:solidFill>
                  <a:schemeClr val="tx1"/>
                </a:solidFill>
              </a:rPr>
              <a:t>I am sure you noticed that :</a:t>
            </a:r>
          </a:p>
          <a:p>
            <a:pPr>
              <a:buClr>
                <a:srgbClr val="002060"/>
              </a:buClr>
              <a:buFont typeface="Wingdings" panose="05000000000000000000" pitchFamily="2" charset="2"/>
              <a:buChar char="v"/>
            </a:pPr>
            <a:r>
              <a:rPr lang="en-ZA" sz="2900" dirty="0">
                <a:solidFill>
                  <a:schemeClr val="tx1"/>
                </a:solidFill>
              </a:rPr>
              <a:t>Heat causes air or water to rise</a:t>
            </a:r>
          </a:p>
          <a:p>
            <a:pPr>
              <a:buClr>
                <a:srgbClr val="002060"/>
              </a:buClr>
              <a:buFont typeface="Wingdings" panose="05000000000000000000" pitchFamily="2" charset="2"/>
              <a:buChar char="v"/>
            </a:pPr>
            <a:r>
              <a:rPr lang="en-ZA" sz="2900" dirty="0">
                <a:solidFill>
                  <a:schemeClr val="tx1"/>
                </a:solidFill>
              </a:rPr>
              <a:t>After a while the heated substance starts to cool and moves  sideways</a:t>
            </a:r>
          </a:p>
          <a:p>
            <a:pPr>
              <a:buClr>
                <a:srgbClr val="002060"/>
              </a:buClr>
              <a:buFont typeface="Wingdings" panose="05000000000000000000" pitchFamily="2" charset="2"/>
              <a:buChar char="v"/>
            </a:pPr>
            <a:r>
              <a:rPr lang="en-ZA" sz="2900" dirty="0">
                <a:solidFill>
                  <a:schemeClr val="tx1"/>
                </a:solidFill>
              </a:rPr>
              <a:t>Eventually it cools and sinks</a:t>
            </a:r>
          </a:p>
          <a:p>
            <a:pPr>
              <a:buClr>
                <a:srgbClr val="002060"/>
              </a:buClr>
              <a:buFont typeface="Wingdings" panose="05000000000000000000" pitchFamily="2" charset="2"/>
              <a:buChar char="v"/>
            </a:pPr>
            <a:r>
              <a:rPr lang="en-ZA" sz="2900" dirty="0">
                <a:solidFill>
                  <a:schemeClr val="tx1"/>
                </a:solidFill>
              </a:rPr>
              <a:t>At the same time, the space caused when heated air or water rose gets taken up by cool air or water moving in from the side</a:t>
            </a:r>
          </a:p>
          <a:p>
            <a:pPr marL="0" indent="0">
              <a:buClr>
                <a:srgbClr val="002060"/>
              </a:buClr>
              <a:buNone/>
            </a:pPr>
            <a:r>
              <a:rPr lang="en-ZA" sz="2900" dirty="0">
                <a:solidFill>
                  <a:schemeClr val="tx1"/>
                </a:solidFill>
              </a:rPr>
              <a:t>We call this movement a </a:t>
            </a:r>
            <a:r>
              <a:rPr lang="en-ZA" sz="2900" b="1" dirty="0">
                <a:solidFill>
                  <a:schemeClr val="tx1"/>
                </a:solidFill>
              </a:rPr>
              <a:t>current.</a:t>
            </a:r>
            <a:endParaRPr lang="en-ZA" sz="2900" dirty="0">
              <a:solidFill>
                <a:schemeClr val="tx1"/>
              </a:solidFill>
            </a:endParaRPr>
          </a:p>
        </p:txBody>
      </p:sp>
      <p:sp>
        <p:nvSpPr>
          <p:cNvPr id="4" name="Slide Number Placeholder 3">
            <a:extLst>
              <a:ext uri="{FF2B5EF4-FFF2-40B4-BE49-F238E27FC236}">
                <a16:creationId xmlns:a16="http://schemas.microsoft.com/office/drawing/2014/main" id="{486A3506-0569-4EB1-A2D6-038F107A0195}"/>
              </a:ext>
            </a:extLst>
          </p:cNvPr>
          <p:cNvSpPr>
            <a:spLocks noGrp="1"/>
          </p:cNvSpPr>
          <p:nvPr>
            <p:ph type="sldNum" sz="quarter" idx="12"/>
          </p:nvPr>
        </p:nvSpPr>
        <p:spPr/>
        <p:txBody>
          <a:bodyPr/>
          <a:lstStyle/>
          <a:p>
            <a:fld id="{54D55960-81A6-42AF-8E85-494693FDD04C}" type="slidenum">
              <a:rPr lang="en-ZA" smtClean="0"/>
              <a:t>15</a:t>
            </a:fld>
            <a:endParaRPr lang="en-ZA"/>
          </a:p>
        </p:txBody>
      </p:sp>
      <p:sp>
        <p:nvSpPr>
          <p:cNvPr id="5" name="TextBox 4">
            <a:extLst>
              <a:ext uri="{FF2B5EF4-FFF2-40B4-BE49-F238E27FC236}">
                <a16:creationId xmlns:a16="http://schemas.microsoft.com/office/drawing/2014/main" id="{A55FB151-29AB-437C-85EF-8F5D6F8253EE}"/>
              </a:ext>
            </a:extLst>
          </p:cNvPr>
          <p:cNvSpPr txBox="1"/>
          <p:nvPr/>
        </p:nvSpPr>
        <p:spPr>
          <a:xfrm>
            <a:off x="10551843" y="948622"/>
            <a:ext cx="1165744" cy="307777"/>
          </a:xfrm>
          <a:prstGeom prst="rect">
            <a:avLst/>
          </a:prstGeom>
          <a:solidFill>
            <a:srgbClr val="FFFF00"/>
          </a:solidFill>
        </p:spPr>
        <p:txBody>
          <a:bodyPr wrap="square" rtlCol="0">
            <a:spAutoFit/>
          </a:bodyPr>
          <a:lstStyle/>
          <a:p>
            <a:r>
              <a:rPr lang="en-ZA" sz="1400" dirty="0"/>
              <a:t>10 MINUTES</a:t>
            </a:r>
          </a:p>
        </p:txBody>
      </p:sp>
    </p:spTree>
    <p:extLst>
      <p:ext uri="{BB962C8B-B14F-4D97-AF65-F5344CB8AC3E}">
        <p14:creationId xmlns:p14="http://schemas.microsoft.com/office/powerpoint/2010/main" val="176218244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D2A88F-A43B-45EA-B4E2-DB1C31287097}"/>
              </a:ext>
            </a:extLst>
          </p:cNvPr>
          <p:cNvSpPr>
            <a:spLocks noGrp="1"/>
          </p:cNvSpPr>
          <p:nvPr>
            <p:ph type="title"/>
          </p:nvPr>
        </p:nvSpPr>
        <p:spPr>
          <a:xfrm>
            <a:off x="1648496" y="329899"/>
            <a:ext cx="9598539" cy="1537538"/>
          </a:xfrm>
        </p:spPr>
        <p:txBody>
          <a:bodyPr>
            <a:normAutofit fontScale="90000"/>
          </a:bodyPr>
          <a:lstStyle/>
          <a:p>
            <a:r>
              <a:rPr lang="en-ZA" dirty="0"/>
              <a:t>LO 5 WHAT EFFECT DO OCEAN CURRENTS HAVE ON TEMPERATURE AND RAINFALL – (b) OCEAN CURRENTS</a:t>
            </a:r>
          </a:p>
        </p:txBody>
      </p:sp>
      <p:sp>
        <p:nvSpPr>
          <p:cNvPr id="3" name="Content Placeholder 2">
            <a:extLst>
              <a:ext uri="{FF2B5EF4-FFF2-40B4-BE49-F238E27FC236}">
                <a16:creationId xmlns:a16="http://schemas.microsoft.com/office/drawing/2014/main" id="{21D8272A-A1FA-47EC-9216-90049E06D0AC}"/>
              </a:ext>
            </a:extLst>
          </p:cNvPr>
          <p:cNvSpPr>
            <a:spLocks noGrp="1"/>
          </p:cNvSpPr>
          <p:nvPr>
            <p:ph idx="1"/>
          </p:nvPr>
        </p:nvSpPr>
        <p:spPr>
          <a:xfrm>
            <a:off x="1648496" y="2133599"/>
            <a:ext cx="10032642" cy="4394501"/>
          </a:xfrm>
        </p:spPr>
        <p:txBody>
          <a:bodyPr>
            <a:normAutofit fontScale="92500" lnSpcReduction="10000"/>
          </a:bodyPr>
          <a:lstStyle/>
          <a:p>
            <a:pPr marL="0" indent="0">
              <a:buNone/>
            </a:pPr>
            <a:r>
              <a:rPr lang="en-ZA" dirty="0">
                <a:solidFill>
                  <a:srgbClr val="FF0000"/>
                </a:solidFill>
              </a:rPr>
              <a:t>Working through this page will help you to be able to describe what an ocean current is.</a:t>
            </a:r>
          </a:p>
          <a:p>
            <a:pPr marL="0" indent="0">
              <a:buNone/>
            </a:pPr>
            <a:r>
              <a:rPr lang="en-ZA" sz="1600" dirty="0">
                <a:solidFill>
                  <a:schemeClr val="tx1"/>
                </a:solidFill>
              </a:rPr>
              <a:t>The following video explains many interesting details about ocean currents:</a:t>
            </a:r>
          </a:p>
          <a:p>
            <a:pPr marL="0" indent="0">
              <a:buNone/>
            </a:pPr>
            <a:r>
              <a:rPr lang="en-ZA" sz="1600" dirty="0">
                <a:solidFill>
                  <a:schemeClr val="tx1"/>
                </a:solidFill>
                <a:hlinkClick r:id="rId2"/>
              </a:rPr>
              <a:t>https://oceanservice.noaa.gov/facts/current.html</a:t>
            </a:r>
            <a:endParaRPr lang="en-ZA" sz="1600" dirty="0">
              <a:solidFill>
                <a:schemeClr val="tx1"/>
              </a:solidFill>
            </a:endParaRPr>
          </a:p>
          <a:p>
            <a:pPr marL="0" indent="0">
              <a:buNone/>
            </a:pPr>
            <a:r>
              <a:rPr lang="en-ZA" sz="1600" dirty="0">
                <a:solidFill>
                  <a:schemeClr val="tx1"/>
                </a:solidFill>
              </a:rPr>
              <a:t>Important facts:</a:t>
            </a:r>
          </a:p>
          <a:p>
            <a:pPr>
              <a:buFont typeface="Wingdings" panose="05000000000000000000" pitchFamily="2" charset="2"/>
              <a:buChar char="v"/>
            </a:pPr>
            <a:r>
              <a:rPr lang="en-ZA" sz="1600" dirty="0">
                <a:solidFill>
                  <a:schemeClr val="tx1"/>
                </a:solidFill>
              </a:rPr>
              <a:t>Ocean currents are fairly permanent patterns of movement of water in the ocean</a:t>
            </a:r>
          </a:p>
          <a:p>
            <a:pPr>
              <a:buFont typeface="Wingdings" panose="05000000000000000000" pitchFamily="2" charset="2"/>
              <a:buChar char="v"/>
            </a:pPr>
            <a:r>
              <a:rPr lang="en-ZA" sz="1600" dirty="0">
                <a:solidFill>
                  <a:schemeClr val="tx1"/>
                </a:solidFill>
              </a:rPr>
              <a:t>There are surface and deep currents</a:t>
            </a:r>
          </a:p>
          <a:p>
            <a:pPr>
              <a:buFont typeface="Wingdings" panose="05000000000000000000" pitchFamily="2" charset="2"/>
              <a:buChar char="v"/>
            </a:pPr>
            <a:r>
              <a:rPr lang="en-ZA" sz="1600" dirty="0">
                <a:solidFill>
                  <a:schemeClr val="tx1"/>
                </a:solidFill>
              </a:rPr>
              <a:t>Surface currents carry warm or cold water to other areas and affect the climate</a:t>
            </a:r>
          </a:p>
          <a:p>
            <a:pPr>
              <a:buFont typeface="Wingdings" panose="05000000000000000000" pitchFamily="2" charset="2"/>
              <a:buChar char="v"/>
            </a:pPr>
            <a:r>
              <a:rPr lang="en-ZA" sz="1600" dirty="0">
                <a:solidFill>
                  <a:schemeClr val="tx1"/>
                </a:solidFill>
              </a:rPr>
              <a:t>They are driven by tides and winds</a:t>
            </a:r>
          </a:p>
          <a:p>
            <a:pPr>
              <a:buFont typeface="Wingdings" panose="05000000000000000000" pitchFamily="2" charset="2"/>
              <a:buChar char="v"/>
            </a:pPr>
            <a:r>
              <a:rPr lang="en-ZA" sz="1600" dirty="0">
                <a:solidFill>
                  <a:schemeClr val="tx1"/>
                </a:solidFill>
              </a:rPr>
              <a:t>Deep currents are mostly affected by heat and the saltiness or density of the water</a:t>
            </a:r>
          </a:p>
          <a:p>
            <a:pPr>
              <a:buFont typeface="Wingdings" panose="05000000000000000000" pitchFamily="2" charset="2"/>
              <a:buChar char="v"/>
            </a:pPr>
            <a:r>
              <a:rPr lang="en-ZA" sz="1600" dirty="0">
                <a:solidFill>
                  <a:schemeClr val="tx1"/>
                </a:solidFill>
              </a:rPr>
              <a:t>The warm or cold water causes air pressure to be higher or  lower and as a result the winds either blow moist air onto the land  or draw it away from the land.</a:t>
            </a:r>
          </a:p>
          <a:p>
            <a:pPr>
              <a:buFont typeface="Wingdings" panose="05000000000000000000" pitchFamily="2" charset="2"/>
              <a:buChar char="v"/>
            </a:pPr>
            <a:r>
              <a:rPr lang="en-ZA" sz="1600" dirty="0">
                <a:solidFill>
                  <a:schemeClr val="tx1"/>
                </a:solidFill>
              </a:rPr>
              <a:t>For example the cold current moving up the west coast of South Africa makes the coastline very dry and semi desert and the warm current moving down the east coast brings warm humid conditions, higher rainfall and tropical storms .</a:t>
            </a:r>
          </a:p>
          <a:p>
            <a:pPr>
              <a:buFont typeface="Wingdings" panose="05000000000000000000" pitchFamily="2" charset="2"/>
              <a:buChar char="v"/>
            </a:pPr>
            <a:endParaRPr lang="en-ZA" sz="1600" dirty="0">
              <a:solidFill>
                <a:schemeClr val="tx1"/>
              </a:solidFill>
            </a:endParaRPr>
          </a:p>
          <a:p>
            <a:pPr marL="0" indent="0">
              <a:buNone/>
            </a:pPr>
            <a:endParaRPr lang="en-ZA" dirty="0">
              <a:solidFill>
                <a:srgbClr val="FF0000"/>
              </a:solidFill>
            </a:endParaRPr>
          </a:p>
        </p:txBody>
      </p:sp>
      <p:sp>
        <p:nvSpPr>
          <p:cNvPr id="4" name="Slide Number Placeholder 3">
            <a:extLst>
              <a:ext uri="{FF2B5EF4-FFF2-40B4-BE49-F238E27FC236}">
                <a16:creationId xmlns:a16="http://schemas.microsoft.com/office/drawing/2014/main" id="{B25944BB-945B-40F7-AFF0-89DC82AD1EC9}"/>
              </a:ext>
            </a:extLst>
          </p:cNvPr>
          <p:cNvSpPr>
            <a:spLocks noGrp="1"/>
          </p:cNvSpPr>
          <p:nvPr>
            <p:ph type="sldNum" sz="quarter" idx="12"/>
          </p:nvPr>
        </p:nvSpPr>
        <p:spPr/>
        <p:txBody>
          <a:bodyPr/>
          <a:lstStyle/>
          <a:p>
            <a:fld id="{54D55960-81A6-42AF-8E85-494693FDD04C}" type="slidenum">
              <a:rPr lang="en-ZA" smtClean="0"/>
              <a:t>16</a:t>
            </a:fld>
            <a:endParaRPr lang="en-ZA"/>
          </a:p>
        </p:txBody>
      </p:sp>
      <p:sp>
        <p:nvSpPr>
          <p:cNvPr id="5" name="TextBox 4">
            <a:extLst>
              <a:ext uri="{FF2B5EF4-FFF2-40B4-BE49-F238E27FC236}">
                <a16:creationId xmlns:a16="http://schemas.microsoft.com/office/drawing/2014/main" id="{4FC1E384-9CB7-4E9C-8B07-4F7F3FD09EE0}"/>
              </a:ext>
            </a:extLst>
          </p:cNvPr>
          <p:cNvSpPr txBox="1"/>
          <p:nvPr/>
        </p:nvSpPr>
        <p:spPr>
          <a:xfrm>
            <a:off x="10648167" y="1333213"/>
            <a:ext cx="1197735" cy="307777"/>
          </a:xfrm>
          <a:prstGeom prst="rect">
            <a:avLst/>
          </a:prstGeom>
          <a:solidFill>
            <a:srgbClr val="FFFF00"/>
          </a:solidFill>
        </p:spPr>
        <p:txBody>
          <a:bodyPr wrap="square" rtlCol="0">
            <a:spAutoFit/>
          </a:bodyPr>
          <a:lstStyle/>
          <a:p>
            <a:r>
              <a:rPr lang="en-ZA" sz="1400" dirty="0"/>
              <a:t>6  MINUTES</a:t>
            </a:r>
          </a:p>
        </p:txBody>
      </p:sp>
    </p:spTree>
    <p:extLst>
      <p:ext uri="{BB962C8B-B14F-4D97-AF65-F5344CB8AC3E}">
        <p14:creationId xmlns:p14="http://schemas.microsoft.com/office/powerpoint/2010/main" val="123757470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5DE393-F998-49FB-AC5B-A1DCE0989B8A}"/>
              </a:ext>
            </a:extLst>
          </p:cNvPr>
          <p:cNvSpPr>
            <a:spLocks noGrp="1"/>
          </p:cNvSpPr>
          <p:nvPr>
            <p:ph type="title"/>
          </p:nvPr>
        </p:nvSpPr>
        <p:spPr>
          <a:xfrm>
            <a:off x="1622738" y="306332"/>
            <a:ext cx="9723549" cy="1548225"/>
          </a:xfrm>
        </p:spPr>
        <p:txBody>
          <a:bodyPr>
            <a:normAutofit fontScale="90000"/>
          </a:bodyPr>
          <a:lstStyle/>
          <a:p>
            <a:r>
              <a:rPr lang="en-ZA" dirty="0"/>
              <a:t>LO 5 WHAT EFFECT DO OCEAN CURRENTS HAVE ON TEMPERATURE AND RAINFALL – (c) MAPPING CURRENTS</a:t>
            </a:r>
          </a:p>
        </p:txBody>
      </p:sp>
      <p:sp>
        <p:nvSpPr>
          <p:cNvPr id="3" name="Content Placeholder 2">
            <a:extLst>
              <a:ext uri="{FF2B5EF4-FFF2-40B4-BE49-F238E27FC236}">
                <a16:creationId xmlns:a16="http://schemas.microsoft.com/office/drawing/2014/main" id="{779943E7-8404-42FB-B89B-4D5952C2EE68}"/>
              </a:ext>
            </a:extLst>
          </p:cNvPr>
          <p:cNvSpPr>
            <a:spLocks noGrp="1"/>
          </p:cNvSpPr>
          <p:nvPr>
            <p:ph idx="1"/>
          </p:nvPr>
        </p:nvSpPr>
        <p:spPr>
          <a:xfrm>
            <a:off x="1863658" y="1854556"/>
            <a:ext cx="9482629" cy="4868215"/>
          </a:xfrm>
        </p:spPr>
        <p:txBody>
          <a:bodyPr>
            <a:normAutofit lnSpcReduction="10000"/>
          </a:bodyPr>
          <a:lstStyle/>
          <a:p>
            <a:pPr marL="0" indent="0">
              <a:buNone/>
            </a:pPr>
            <a:r>
              <a:rPr lang="en-ZA" dirty="0">
                <a:solidFill>
                  <a:srgbClr val="FF0000"/>
                </a:solidFill>
              </a:rPr>
              <a:t>When you complete this page you will be able to name important ocean currents around South Africa and describe their effect on climate.</a:t>
            </a:r>
          </a:p>
          <a:p>
            <a:pPr marL="0" indent="0">
              <a:buNone/>
            </a:pPr>
            <a:r>
              <a:rPr lang="en-ZA" b="1" dirty="0">
                <a:solidFill>
                  <a:srgbClr val="0070C0"/>
                </a:solidFill>
              </a:rPr>
              <a:t>ACTIVITY 10</a:t>
            </a:r>
          </a:p>
          <a:p>
            <a:pPr marL="0" indent="0">
              <a:buNone/>
            </a:pPr>
            <a:r>
              <a:rPr lang="en-ZA" dirty="0">
                <a:solidFill>
                  <a:schemeClr val="tx1"/>
                </a:solidFill>
              </a:rPr>
              <a:t>Study the map alongside and answer the </a:t>
            </a:r>
          </a:p>
          <a:p>
            <a:pPr marL="0" indent="0">
              <a:buNone/>
            </a:pPr>
            <a:r>
              <a:rPr lang="en-ZA" dirty="0">
                <a:solidFill>
                  <a:schemeClr val="tx1"/>
                </a:solidFill>
              </a:rPr>
              <a:t>questions below posting your answer at the </a:t>
            </a:r>
          </a:p>
          <a:p>
            <a:pPr marL="0" indent="0">
              <a:buNone/>
            </a:pPr>
            <a:r>
              <a:rPr lang="en-ZA" dirty="0">
                <a:solidFill>
                  <a:schemeClr val="tx1"/>
                </a:solidFill>
              </a:rPr>
              <a:t>Bottom of the blog with your name (Deadline</a:t>
            </a:r>
          </a:p>
          <a:p>
            <a:pPr marL="0" indent="0">
              <a:buNone/>
            </a:pPr>
            <a:r>
              <a:rPr lang="en-ZA" dirty="0">
                <a:solidFill>
                  <a:schemeClr val="tx1"/>
                </a:solidFill>
              </a:rPr>
              <a:t> Thursday 21 May)</a:t>
            </a:r>
          </a:p>
          <a:p>
            <a:pPr marL="0" indent="0">
              <a:buNone/>
            </a:pPr>
            <a:r>
              <a:rPr lang="en-ZA" dirty="0">
                <a:solidFill>
                  <a:schemeClr val="tx1"/>
                </a:solidFill>
              </a:rPr>
              <a:t>1. What sort of water is carried along by the </a:t>
            </a:r>
          </a:p>
          <a:p>
            <a:pPr marL="0" indent="0">
              <a:buNone/>
            </a:pPr>
            <a:r>
              <a:rPr lang="en-ZA" dirty="0">
                <a:solidFill>
                  <a:schemeClr val="tx1"/>
                </a:solidFill>
              </a:rPr>
              <a:t>Agulhas current?</a:t>
            </a:r>
          </a:p>
          <a:p>
            <a:pPr marL="0" indent="0">
              <a:buNone/>
            </a:pPr>
            <a:r>
              <a:rPr lang="en-ZA" dirty="0">
                <a:solidFill>
                  <a:schemeClr val="tx1"/>
                </a:solidFill>
              </a:rPr>
              <a:t>2. Why is Durban a popular holiday </a:t>
            </a:r>
          </a:p>
          <a:p>
            <a:pPr marL="0" indent="0">
              <a:buNone/>
            </a:pPr>
            <a:r>
              <a:rPr lang="en-ZA" dirty="0">
                <a:solidFill>
                  <a:schemeClr val="tx1"/>
                </a:solidFill>
              </a:rPr>
              <a:t>destination in winter? </a:t>
            </a:r>
          </a:p>
          <a:p>
            <a:pPr marL="0" indent="0">
              <a:buNone/>
            </a:pPr>
            <a:r>
              <a:rPr lang="en-ZA" dirty="0">
                <a:solidFill>
                  <a:schemeClr val="tx1"/>
                </a:solidFill>
              </a:rPr>
              <a:t>3. What does that have to do with ocean </a:t>
            </a:r>
          </a:p>
          <a:p>
            <a:pPr marL="0" indent="0">
              <a:buNone/>
            </a:pPr>
            <a:r>
              <a:rPr lang="en-ZA" dirty="0">
                <a:solidFill>
                  <a:schemeClr val="tx1"/>
                </a:solidFill>
              </a:rPr>
              <a:t>currents?</a:t>
            </a:r>
          </a:p>
        </p:txBody>
      </p:sp>
      <p:sp>
        <p:nvSpPr>
          <p:cNvPr id="4" name="Slide Number Placeholder 3">
            <a:extLst>
              <a:ext uri="{FF2B5EF4-FFF2-40B4-BE49-F238E27FC236}">
                <a16:creationId xmlns:a16="http://schemas.microsoft.com/office/drawing/2014/main" id="{2CD274C9-CD98-4166-ACAA-557E93B74642}"/>
              </a:ext>
            </a:extLst>
          </p:cNvPr>
          <p:cNvSpPr>
            <a:spLocks noGrp="1"/>
          </p:cNvSpPr>
          <p:nvPr>
            <p:ph type="sldNum" sz="quarter" idx="12"/>
          </p:nvPr>
        </p:nvSpPr>
        <p:spPr/>
        <p:txBody>
          <a:bodyPr/>
          <a:lstStyle/>
          <a:p>
            <a:fld id="{54D55960-81A6-42AF-8E85-494693FDD04C}" type="slidenum">
              <a:rPr lang="en-ZA" smtClean="0"/>
              <a:t>17</a:t>
            </a:fld>
            <a:endParaRPr lang="en-ZA"/>
          </a:p>
        </p:txBody>
      </p:sp>
      <p:sp>
        <p:nvSpPr>
          <p:cNvPr id="5" name="TextBox 4">
            <a:extLst>
              <a:ext uri="{FF2B5EF4-FFF2-40B4-BE49-F238E27FC236}">
                <a16:creationId xmlns:a16="http://schemas.microsoft.com/office/drawing/2014/main" id="{4AAA40D0-89B3-4A48-9003-05739F67B4F1}"/>
              </a:ext>
            </a:extLst>
          </p:cNvPr>
          <p:cNvSpPr txBox="1"/>
          <p:nvPr/>
        </p:nvSpPr>
        <p:spPr>
          <a:xfrm>
            <a:off x="5640946" y="2975019"/>
            <a:ext cx="914400" cy="914400"/>
          </a:xfrm>
          <a:prstGeom prst="rect">
            <a:avLst/>
          </a:prstGeom>
          <a:noFill/>
        </p:spPr>
        <p:txBody>
          <a:bodyPr wrap="square" rtlCol="0">
            <a:spAutoFit/>
          </a:bodyPr>
          <a:lstStyle/>
          <a:p>
            <a:endParaRPr lang="en-ZA" dirty="0"/>
          </a:p>
        </p:txBody>
      </p:sp>
      <p:sp>
        <p:nvSpPr>
          <p:cNvPr id="8" name="TextBox 7">
            <a:extLst>
              <a:ext uri="{FF2B5EF4-FFF2-40B4-BE49-F238E27FC236}">
                <a16:creationId xmlns:a16="http://schemas.microsoft.com/office/drawing/2014/main" id="{FB1162CB-6F72-48FE-96C6-A4EC94F904E3}"/>
              </a:ext>
            </a:extLst>
          </p:cNvPr>
          <p:cNvSpPr txBox="1"/>
          <p:nvPr/>
        </p:nvSpPr>
        <p:spPr>
          <a:xfrm>
            <a:off x="7920536" y="3330878"/>
            <a:ext cx="553762" cy="386074"/>
          </a:xfrm>
          <a:prstGeom prst="rect">
            <a:avLst/>
          </a:prstGeom>
          <a:noFill/>
        </p:spPr>
        <p:txBody>
          <a:bodyPr wrap="square" rtlCol="0">
            <a:spAutoFit/>
          </a:bodyPr>
          <a:lstStyle/>
          <a:p>
            <a:endParaRPr lang="en-ZA" dirty="0"/>
          </a:p>
        </p:txBody>
      </p:sp>
      <p:pic>
        <p:nvPicPr>
          <p:cNvPr id="9" name="Picture 2" descr="Schematic diagram of major surface currents around southern Africa ...">
            <a:extLst>
              <a:ext uri="{FF2B5EF4-FFF2-40B4-BE49-F238E27FC236}">
                <a16:creationId xmlns:a16="http://schemas.microsoft.com/office/drawing/2014/main" id="{6FB9EED4-77A9-4051-A6EB-77A7224EC35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057757" y="2611879"/>
            <a:ext cx="4903105" cy="3939789"/>
          </a:xfrm>
          <a:prstGeom prst="rect">
            <a:avLst/>
          </a:prstGeom>
          <a:noFill/>
          <a:extLst>
            <a:ext uri="{909E8E84-426E-40DD-AFC4-6F175D3DCCD1}">
              <a14:hiddenFill xmlns:a14="http://schemas.microsoft.com/office/drawing/2010/main">
                <a:solidFill>
                  <a:srgbClr val="FFFFFF"/>
                </a:solidFill>
              </a14:hiddenFill>
            </a:ext>
          </a:extLst>
        </p:spPr>
      </p:pic>
      <p:sp>
        <p:nvSpPr>
          <p:cNvPr id="10" name="TextBox 9">
            <a:extLst>
              <a:ext uri="{FF2B5EF4-FFF2-40B4-BE49-F238E27FC236}">
                <a16:creationId xmlns:a16="http://schemas.microsoft.com/office/drawing/2014/main" id="{97173433-479C-4073-B404-6302E4A027F3}"/>
              </a:ext>
            </a:extLst>
          </p:cNvPr>
          <p:cNvSpPr txBox="1"/>
          <p:nvPr/>
        </p:nvSpPr>
        <p:spPr>
          <a:xfrm>
            <a:off x="10328342" y="1398989"/>
            <a:ext cx="1329104" cy="307777"/>
          </a:xfrm>
          <a:prstGeom prst="rect">
            <a:avLst/>
          </a:prstGeom>
          <a:solidFill>
            <a:srgbClr val="FFFF00"/>
          </a:solidFill>
        </p:spPr>
        <p:txBody>
          <a:bodyPr wrap="square" rtlCol="0">
            <a:spAutoFit/>
          </a:bodyPr>
          <a:lstStyle/>
          <a:p>
            <a:r>
              <a:rPr lang="en-ZA" sz="1400" dirty="0"/>
              <a:t>14 MINUTES</a:t>
            </a:r>
          </a:p>
        </p:txBody>
      </p:sp>
    </p:spTree>
    <p:extLst>
      <p:ext uri="{BB962C8B-B14F-4D97-AF65-F5344CB8AC3E}">
        <p14:creationId xmlns:p14="http://schemas.microsoft.com/office/powerpoint/2010/main" val="169862252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39FBF0-0163-46EF-8C91-332E2A6162A0}"/>
              </a:ext>
            </a:extLst>
          </p:cNvPr>
          <p:cNvSpPr>
            <a:spLocks noGrp="1"/>
          </p:cNvSpPr>
          <p:nvPr>
            <p:ph type="title"/>
          </p:nvPr>
        </p:nvSpPr>
        <p:spPr>
          <a:xfrm>
            <a:off x="1467828" y="298173"/>
            <a:ext cx="9601200" cy="1079865"/>
          </a:xfrm>
        </p:spPr>
        <p:txBody>
          <a:bodyPr>
            <a:normAutofit fontScale="90000"/>
          </a:bodyPr>
          <a:lstStyle/>
          <a:p>
            <a:r>
              <a:rPr lang="en-ZA" dirty="0"/>
              <a:t>LO 6 HOW DO MOUNTAINS AFFECT TEMPERATURE AND RAINFALL</a:t>
            </a:r>
          </a:p>
        </p:txBody>
      </p:sp>
      <p:sp>
        <p:nvSpPr>
          <p:cNvPr id="3" name="Content Placeholder 2">
            <a:extLst>
              <a:ext uri="{FF2B5EF4-FFF2-40B4-BE49-F238E27FC236}">
                <a16:creationId xmlns:a16="http://schemas.microsoft.com/office/drawing/2014/main" id="{7CBA33EA-4BA8-4DB6-94C9-ABF2614C7967}"/>
              </a:ext>
            </a:extLst>
          </p:cNvPr>
          <p:cNvSpPr>
            <a:spLocks noGrp="1"/>
          </p:cNvSpPr>
          <p:nvPr>
            <p:ph idx="1"/>
          </p:nvPr>
        </p:nvSpPr>
        <p:spPr>
          <a:xfrm>
            <a:off x="921695" y="1378038"/>
            <a:ext cx="11111278" cy="14402315"/>
          </a:xfrm>
        </p:spPr>
        <p:txBody>
          <a:bodyPr>
            <a:normAutofit/>
          </a:bodyPr>
          <a:lstStyle/>
          <a:p>
            <a:pPr marL="0" indent="0">
              <a:buNone/>
            </a:pPr>
            <a:r>
              <a:rPr lang="en-ZA" sz="1400" dirty="0">
                <a:solidFill>
                  <a:srgbClr val="FF0000"/>
                </a:solidFill>
              </a:rPr>
              <a:t>When you have completed the activities on this page you will be able to explain how mountains affect the temperature and rainfall around them. You will be able to explain the meaning of the terms </a:t>
            </a:r>
            <a:r>
              <a:rPr lang="en-ZA" sz="1400" i="1" dirty="0">
                <a:solidFill>
                  <a:srgbClr val="FF0000"/>
                </a:solidFill>
              </a:rPr>
              <a:t>maritime</a:t>
            </a:r>
            <a:r>
              <a:rPr lang="en-ZA" sz="1400" dirty="0">
                <a:solidFill>
                  <a:srgbClr val="FF0000"/>
                </a:solidFill>
              </a:rPr>
              <a:t> and </a:t>
            </a:r>
            <a:r>
              <a:rPr lang="en-ZA" sz="1400" i="1" dirty="0">
                <a:solidFill>
                  <a:srgbClr val="FF0000"/>
                </a:solidFill>
              </a:rPr>
              <a:t>continental</a:t>
            </a:r>
            <a:r>
              <a:rPr lang="en-ZA" sz="1400" dirty="0">
                <a:solidFill>
                  <a:srgbClr val="FF0000"/>
                </a:solidFill>
              </a:rPr>
              <a:t> climates, </a:t>
            </a:r>
            <a:r>
              <a:rPr lang="en-ZA" sz="1400" i="1" dirty="0">
                <a:solidFill>
                  <a:srgbClr val="FF0000"/>
                </a:solidFill>
              </a:rPr>
              <a:t>catchment areas</a:t>
            </a:r>
            <a:r>
              <a:rPr lang="en-ZA" sz="1400" dirty="0">
                <a:solidFill>
                  <a:srgbClr val="FF0000"/>
                </a:solidFill>
              </a:rPr>
              <a:t> and </a:t>
            </a:r>
            <a:r>
              <a:rPr lang="en-ZA" sz="1400" i="1" dirty="0">
                <a:solidFill>
                  <a:srgbClr val="FF0000"/>
                </a:solidFill>
              </a:rPr>
              <a:t>rain shadow areas</a:t>
            </a:r>
            <a:r>
              <a:rPr lang="en-ZA" sz="1600" i="1" dirty="0">
                <a:solidFill>
                  <a:srgbClr val="FF0000"/>
                </a:solidFill>
              </a:rPr>
              <a:t>.</a:t>
            </a:r>
            <a:endParaRPr lang="en-ZA" sz="1600" dirty="0">
              <a:solidFill>
                <a:srgbClr val="FF0000"/>
              </a:solidFill>
            </a:endParaRPr>
          </a:p>
          <a:p>
            <a:pPr marL="0" indent="0">
              <a:buNone/>
            </a:pPr>
            <a:r>
              <a:rPr lang="en-ZA" sz="1400" dirty="0">
                <a:solidFill>
                  <a:schemeClr val="tx1"/>
                </a:solidFill>
              </a:rPr>
              <a:t>The diagram alongside explains how mountains influence climate</a:t>
            </a:r>
          </a:p>
          <a:p>
            <a:pPr>
              <a:buFont typeface="Wingdings" panose="05000000000000000000" pitchFamily="2" charset="2"/>
              <a:buChar char="v"/>
            </a:pPr>
            <a:r>
              <a:rPr lang="en-ZA" sz="1400" dirty="0">
                <a:solidFill>
                  <a:schemeClr val="tx1"/>
                </a:solidFill>
              </a:rPr>
              <a:t>The ocean is warmed by the sun and moist air rises causing high                                                                                                              pressure.</a:t>
            </a:r>
          </a:p>
          <a:p>
            <a:pPr>
              <a:buFont typeface="Wingdings" panose="05000000000000000000" pitchFamily="2" charset="2"/>
              <a:buChar char="v"/>
            </a:pPr>
            <a:r>
              <a:rPr lang="en-ZA" sz="1400" dirty="0">
                <a:solidFill>
                  <a:schemeClr val="tx1"/>
                </a:solidFill>
              </a:rPr>
              <a:t>Air moves from the high pressure to the low pressure area over                                                                                                         the cooler land bringing in moisture.</a:t>
            </a:r>
          </a:p>
          <a:p>
            <a:pPr>
              <a:buFont typeface="Wingdings" panose="05000000000000000000" pitchFamily="2" charset="2"/>
              <a:buChar char="v"/>
            </a:pPr>
            <a:r>
              <a:rPr lang="en-ZA" sz="1400" dirty="0">
                <a:solidFill>
                  <a:schemeClr val="tx1"/>
                </a:solidFill>
              </a:rPr>
              <a:t>When the winds meet the rising land of mountain ranges the                                                                                                             moist air cools and condenses causing rain to fall on the                                                                                                        seaward side of the mountains. This weather is called a maritime                                                                                                       climate.</a:t>
            </a:r>
          </a:p>
          <a:p>
            <a:pPr>
              <a:buFont typeface="Wingdings" panose="05000000000000000000" pitchFamily="2" charset="2"/>
              <a:buChar char="v"/>
            </a:pPr>
            <a:r>
              <a:rPr lang="en-ZA" sz="1400" dirty="0">
                <a:solidFill>
                  <a:schemeClr val="tx1"/>
                </a:solidFill>
              </a:rPr>
              <a:t>On the other, inland, side of the mountains the air is dry leading                                                                                                      to lower rainfall and this is called a continental climate.</a:t>
            </a:r>
          </a:p>
          <a:p>
            <a:pPr>
              <a:buFont typeface="Wingdings" panose="05000000000000000000" pitchFamily="2" charset="2"/>
              <a:buChar char="v"/>
            </a:pPr>
            <a:r>
              <a:rPr lang="en-ZA" sz="1400" dirty="0">
                <a:solidFill>
                  <a:schemeClr val="tx1"/>
                </a:solidFill>
              </a:rPr>
              <a:t>The windward side where the rain falls is also called the                                                                                                                                                           </a:t>
            </a:r>
            <a:r>
              <a:rPr lang="en-ZA" sz="1400" i="1" dirty="0">
                <a:solidFill>
                  <a:schemeClr val="tx1"/>
                </a:solidFill>
              </a:rPr>
              <a:t>catchment area </a:t>
            </a:r>
            <a:r>
              <a:rPr lang="en-ZA" sz="1400" dirty="0">
                <a:solidFill>
                  <a:schemeClr val="tx1"/>
                </a:solidFill>
              </a:rPr>
              <a:t>and the leeward side is called the </a:t>
            </a:r>
            <a:r>
              <a:rPr lang="en-ZA" sz="1400" i="1" dirty="0">
                <a:solidFill>
                  <a:schemeClr val="tx1"/>
                </a:solidFill>
              </a:rPr>
              <a:t>rain shadow</a:t>
            </a:r>
            <a:endParaRPr lang="en-ZA" sz="1400" dirty="0">
              <a:solidFill>
                <a:schemeClr val="tx1"/>
              </a:solidFill>
            </a:endParaRPr>
          </a:p>
          <a:p>
            <a:pPr marL="0" indent="0">
              <a:buNone/>
            </a:pPr>
            <a:endParaRPr lang="en-ZA" sz="1400" dirty="0">
              <a:solidFill>
                <a:schemeClr val="tx1"/>
              </a:solidFill>
            </a:endParaRPr>
          </a:p>
          <a:p>
            <a:pPr marL="0" indent="0">
              <a:buNone/>
            </a:pPr>
            <a:r>
              <a:rPr lang="en-ZA" b="1" dirty="0">
                <a:solidFill>
                  <a:schemeClr val="tx1"/>
                </a:solidFill>
              </a:rPr>
              <a:t>.</a:t>
            </a:r>
          </a:p>
          <a:p>
            <a:pPr marL="0" indent="0">
              <a:buNone/>
            </a:pPr>
            <a:endParaRPr lang="en-ZA" b="1" dirty="0">
              <a:solidFill>
                <a:schemeClr val="tx1"/>
              </a:solidFill>
            </a:endParaRPr>
          </a:p>
          <a:p>
            <a:pPr marL="0" indent="0">
              <a:buNone/>
            </a:pPr>
            <a:endParaRPr lang="en-ZA" b="1" dirty="0">
              <a:solidFill>
                <a:schemeClr val="tx1"/>
              </a:solidFill>
            </a:endParaRPr>
          </a:p>
          <a:p>
            <a:pPr marL="0" indent="0">
              <a:buNone/>
            </a:pPr>
            <a:endParaRPr lang="en-ZA" b="1" dirty="0">
              <a:solidFill>
                <a:schemeClr val="tx1"/>
              </a:solidFill>
            </a:endParaRPr>
          </a:p>
          <a:p>
            <a:pPr marL="0" indent="0">
              <a:buNone/>
            </a:pPr>
            <a:endParaRPr lang="en-ZA" b="1" dirty="0">
              <a:solidFill>
                <a:schemeClr val="tx1"/>
              </a:solidFill>
            </a:endParaRPr>
          </a:p>
        </p:txBody>
      </p:sp>
      <p:sp>
        <p:nvSpPr>
          <p:cNvPr id="4" name="Slide Number Placeholder 3">
            <a:extLst>
              <a:ext uri="{FF2B5EF4-FFF2-40B4-BE49-F238E27FC236}">
                <a16:creationId xmlns:a16="http://schemas.microsoft.com/office/drawing/2014/main" id="{DD72470D-5310-423A-A7E5-7014E55F46F9}"/>
              </a:ext>
            </a:extLst>
          </p:cNvPr>
          <p:cNvSpPr>
            <a:spLocks noGrp="1"/>
          </p:cNvSpPr>
          <p:nvPr>
            <p:ph type="sldNum" sz="quarter" idx="12"/>
          </p:nvPr>
        </p:nvSpPr>
        <p:spPr/>
        <p:txBody>
          <a:bodyPr/>
          <a:lstStyle/>
          <a:p>
            <a:fld id="{54D55960-81A6-42AF-8E85-494693FDD04C}" type="slidenum">
              <a:rPr lang="en-ZA" smtClean="0"/>
              <a:t>18</a:t>
            </a:fld>
            <a:endParaRPr lang="en-ZA"/>
          </a:p>
        </p:txBody>
      </p:sp>
      <p:sp>
        <p:nvSpPr>
          <p:cNvPr id="5" name="TextBox 4">
            <a:extLst>
              <a:ext uri="{FF2B5EF4-FFF2-40B4-BE49-F238E27FC236}">
                <a16:creationId xmlns:a16="http://schemas.microsoft.com/office/drawing/2014/main" id="{207860EF-78A4-4902-A77C-5E907DAFF60B}"/>
              </a:ext>
            </a:extLst>
          </p:cNvPr>
          <p:cNvSpPr txBox="1"/>
          <p:nvPr/>
        </p:nvSpPr>
        <p:spPr>
          <a:xfrm>
            <a:off x="10386541" y="594859"/>
            <a:ext cx="1364974" cy="307777"/>
          </a:xfrm>
          <a:prstGeom prst="rect">
            <a:avLst/>
          </a:prstGeom>
          <a:solidFill>
            <a:srgbClr val="FFFF00"/>
          </a:solidFill>
        </p:spPr>
        <p:txBody>
          <a:bodyPr wrap="square" rtlCol="0">
            <a:spAutoFit/>
          </a:bodyPr>
          <a:lstStyle/>
          <a:p>
            <a:r>
              <a:rPr lang="en-ZA" sz="1400" dirty="0"/>
              <a:t>10 MINUTES</a:t>
            </a:r>
          </a:p>
        </p:txBody>
      </p:sp>
      <p:sp>
        <p:nvSpPr>
          <p:cNvPr id="11" name="AutoShape 6" descr="What effect do mountains have on the weather? - Quora">
            <a:extLst>
              <a:ext uri="{FF2B5EF4-FFF2-40B4-BE49-F238E27FC236}">
                <a16:creationId xmlns:a16="http://schemas.microsoft.com/office/drawing/2014/main" id="{12DF5D3F-D322-4F1D-94CB-77B8EF0A100F}"/>
              </a:ext>
            </a:extLst>
          </p:cNvPr>
          <p:cNvSpPr>
            <a:spLocks noChangeAspect="1" noChangeArrowheads="1"/>
          </p:cNvSpPr>
          <p:nvPr/>
        </p:nvSpPr>
        <p:spPr bwMode="auto">
          <a:xfrm>
            <a:off x="5943600" y="3276600"/>
            <a:ext cx="1667814" cy="1667814"/>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ZA"/>
          </a:p>
        </p:txBody>
      </p:sp>
      <p:pic>
        <p:nvPicPr>
          <p:cNvPr id="13" name="Picture 12">
            <a:extLst>
              <a:ext uri="{FF2B5EF4-FFF2-40B4-BE49-F238E27FC236}">
                <a16:creationId xmlns:a16="http://schemas.microsoft.com/office/drawing/2014/main" id="{EED79F8E-B76D-4A0F-B86F-42F375A85540}"/>
              </a:ext>
            </a:extLst>
          </p:cNvPr>
          <p:cNvPicPr>
            <a:picLocks noChangeAspect="1"/>
          </p:cNvPicPr>
          <p:nvPr/>
        </p:nvPicPr>
        <p:blipFill>
          <a:blip r:embed="rId2"/>
          <a:stretch>
            <a:fillRect/>
          </a:stretch>
        </p:blipFill>
        <p:spPr>
          <a:xfrm>
            <a:off x="6910029" y="2153478"/>
            <a:ext cx="5010150" cy="4572000"/>
          </a:xfrm>
          <a:prstGeom prst="rect">
            <a:avLst/>
          </a:prstGeom>
        </p:spPr>
      </p:pic>
    </p:spTree>
    <p:extLst>
      <p:ext uri="{BB962C8B-B14F-4D97-AF65-F5344CB8AC3E}">
        <p14:creationId xmlns:p14="http://schemas.microsoft.com/office/powerpoint/2010/main" val="127801106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814C6B-11B4-44EA-BBDF-9F0ADABB850D}"/>
              </a:ext>
            </a:extLst>
          </p:cNvPr>
          <p:cNvSpPr>
            <a:spLocks noGrp="1"/>
          </p:cNvSpPr>
          <p:nvPr>
            <p:ph type="title"/>
          </p:nvPr>
        </p:nvSpPr>
        <p:spPr>
          <a:xfrm>
            <a:off x="1903412" y="528585"/>
            <a:ext cx="9601200" cy="785191"/>
          </a:xfrm>
        </p:spPr>
        <p:txBody>
          <a:bodyPr>
            <a:normAutofit/>
          </a:bodyPr>
          <a:lstStyle/>
          <a:p>
            <a:r>
              <a:rPr lang="en-ZA" sz="4000" dirty="0"/>
              <a:t>MODULE SUMMARY AND REFLECTION</a:t>
            </a:r>
          </a:p>
        </p:txBody>
      </p:sp>
      <p:sp>
        <p:nvSpPr>
          <p:cNvPr id="3" name="Content Placeholder 2">
            <a:extLst>
              <a:ext uri="{FF2B5EF4-FFF2-40B4-BE49-F238E27FC236}">
                <a16:creationId xmlns:a16="http://schemas.microsoft.com/office/drawing/2014/main" id="{C4589A6A-3DC1-4230-A0D5-83FFD0BB70FE}"/>
              </a:ext>
            </a:extLst>
          </p:cNvPr>
          <p:cNvSpPr>
            <a:spLocks noGrp="1"/>
          </p:cNvSpPr>
          <p:nvPr>
            <p:ph idx="1"/>
          </p:nvPr>
        </p:nvSpPr>
        <p:spPr/>
        <p:txBody>
          <a:bodyPr>
            <a:normAutofit/>
          </a:bodyPr>
          <a:lstStyle/>
          <a:p>
            <a:pPr marL="0" indent="0">
              <a:buNone/>
            </a:pPr>
            <a:r>
              <a:rPr lang="en-ZA" sz="1600" dirty="0">
                <a:solidFill>
                  <a:srgbClr val="FF0000"/>
                </a:solidFill>
              </a:rPr>
              <a:t>This page will allow you to reflect on what you have learned from this module and it will give you an opportunity to share feedback on the module.</a:t>
            </a:r>
          </a:p>
          <a:p>
            <a:pPr marL="0" indent="0">
              <a:buNone/>
            </a:pPr>
            <a:r>
              <a:rPr lang="en-ZA" sz="1600" b="1" dirty="0">
                <a:solidFill>
                  <a:srgbClr val="0070C0"/>
                </a:solidFill>
              </a:rPr>
              <a:t>ACTIVITY 11</a:t>
            </a:r>
          </a:p>
          <a:p>
            <a:pPr marL="0" indent="0">
              <a:buNone/>
            </a:pPr>
            <a:r>
              <a:rPr lang="en-ZA" sz="1600" dirty="0">
                <a:solidFill>
                  <a:schemeClr val="tx1"/>
                </a:solidFill>
              </a:rPr>
              <a:t>Post a comment (with your name) at the end of the blog  commenting on the following:</a:t>
            </a:r>
          </a:p>
          <a:p>
            <a:pPr marL="342900" indent="-342900">
              <a:buAutoNum type="arabicPeriod"/>
            </a:pPr>
            <a:r>
              <a:rPr lang="en-ZA" sz="1600" dirty="0">
                <a:solidFill>
                  <a:schemeClr val="tx1"/>
                </a:solidFill>
              </a:rPr>
              <a:t>What are three new things you have learned by doing this module?</a:t>
            </a:r>
          </a:p>
          <a:p>
            <a:pPr marL="342900" indent="-342900">
              <a:buAutoNum type="arabicPeriod"/>
            </a:pPr>
            <a:r>
              <a:rPr lang="en-ZA" sz="1600" dirty="0">
                <a:solidFill>
                  <a:schemeClr val="tx1"/>
                </a:solidFill>
              </a:rPr>
              <a:t>What did you enjoy or what worked well for you  in the module?</a:t>
            </a:r>
          </a:p>
          <a:p>
            <a:pPr marL="342900" indent="-342900">
              <a:buAutoNum type="arabicPeriod"/>
            </a:pPr>
            <a:r>
              <a:rPr lang="en-ZA" sz="1600" dirty="0">
                <a:solidFill>
                  <a:schemeClr val="tx1"/>
                </a:solidFill>
              </a:rPr>
              <a:t>What would you suggest be improved in the module?</a:t>
            </a:r>
          </a:p>
          <a:p>
            <a:pPr marL="342900" indent="-342900">
              <a:buAutoNum type="arabicPeriod"/>
            </a:pPr>
            <a:r>
              <a:rPr lang="en-ZA" sz="1600" dirty="0">
                <a:solidFill>
                  <a:schemeClr val="tx1"/>
                </a:solidFill>
              </a:rPr>
              <a:t>Was the time allocation suggested too little time, too much or mostly just right?</a:t>
            </a:r>
          </a:p>
        </p:txBody>
      </p:sp>
      <p:sp>
        <p:nvSpPr>
          <p:cNvPr id="4" name="Slide Number Placeholder 3">
            <a:extLst>
              <a:ext uri="{FF2B5EF4-FFF2-40B4-BE49-F238E27FC236}">
                <a16:creationId xmlns:a16="http://schemas.microsoft.com/office/drawing/2014/main" id="{A990C8D8-3ABB-42A9-9027-00E5B8D0B600}"/>
              </a:ext>
            </a:extLst>
          </p:cNvPr>
          <p:cNvSpPr>
            <a:spLocks noGrp="1"/>
          </p:cNvSpPr>
          <p:nvPr>
            <p:ph type="sldNum" sz="quarter" idx="12"/>
          </p:nvPr>
        </p:nvSpPr>
        <p:spPr/>
        <p:txBody>
          <a:bodyPr/>
          <a:lstStyle/>
          <a:p>
            <a:fld id="{54D55960-81A6-42AF-8E85-494693FDD04C}" type="slidenum">
              <a:rPr lang="en-ZA" smtClean="0"/>
              <a:t>19</a:t>
            </a:fld>
            <a:endParaRPr lang="en-ZA"/>
          </a:p>
        </p:txBody>
      </p:sp>
      <p:sp>
        <p:nvSpPr>
          <p:cNvPr id="5" name="TextBox 4">
            <a:extLst>
              <a:ext uri="{FF2B5EF4-FFF2-40B4-BE49-F238E27FC236}">
                <a16:creationId xmlns:a16="http://schemas.microsoft.com/office/drawing/2014/main" id="{9F7A812D-21B2-4B36-8ACF-761E1F503BDB}"/>
              </a:ext>
            </a:extLst>
          </p:cNvPr>
          <p:cNvSpPr txBox="1"/>
          <p:nvPr/>
        </p:nvSpPr>
        <p:spPr>
          <a:xfrm>
            <a:off x="10280374" y="1388891"/>
            <a:ext cx="1080052" cy="276999"/>
          </a:xfrm>
          <a:prstGeom prst="rect">
            <a:avLst/>
          </a:prstGeom>
          <a:solidFill>
            <a:srgbClr val="FFFF00"/>
          </a:solidFill>
        </p:spPr>
        <p:txBody>
          <a:bodyPr wrap="square" rtlCol="0">
            <a:spAutoFit/>
          </a:bodyPr>
          <a:lstStyle/>
          <a:p>
            <a:r>
              <a:rPr lang="en-ZA" sz="1200" dirty="0"/>
              <a:t>20  MINUTES</a:t>
            </a:r>
          </a:p>
        </p:txBody>
      </p:sp>
    </p:spTree>
    <p:extLst>
      <p:ext uri="{BB962C8B-B14F-4D97-AF65-F5344CB8AC3E}">
        <p14:creationId xmlns:p14="http://schemas.microsoft.com/office/powerpoint/2010/main" val="26035649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A7D1D6-E0A9-496C-A185-326831FD27A8}"/>
              </a:ext>
            </a:extLst>
          </p:cNvPr>
          <p:cNvSpPr>
            <a:spLocks noGrp="1"/>
          </p:cNvSpPr>
          <p:nvPr>
            <p:ph type="title"/>
          </p:nvPr>
        </p:nvSpPr>
        <p:spPr>
          <a:xfrm>
            <a:off x="1590261" y="674289"/>
            <a:ext cx="9601200" cy="652671"/>
          </a:xfrm>
        </p:spPr>
        <p:txBody>
          <a:bodyPr>
            <a:normAutofit fontScale="90000"/>
          </a:bodyPr>
          <a:lstStyle/>
          <a:p>
            <a:r>
              <a:rPr lang="en-ZA" sz="3200" dirty="0"/>
              <a:t>HOW TO FIND YOUR WAY AROUND THIS MODULE</a:t>
            </a:r>
          </a:p>
        </p:txBody>
      </p:sp>
      <p:sp>
        <p:nvSpPr>
          <p:cNvPr id="3" name="Content Placeholder 2">
            <a:extLst>
              <a:ext uri="{FF2B5EF4-FFF2-40B4-BE49-F238E27FC236}">
                <a16:creationId xmlns:a16="http://schemas.microsoft.com/office/drawing/2014/main" id="{B93D1A74-EEEA-42CB-A1DD-D1DF7DC54AB4}"/>
              </a:ext>
            </a:extLst>
          </p:cNvPr>
          <p:cNvSpPr>
            <a:spLocks noGrp="1"/>
          </p:cNvSpPr>
          <p:nvPr>
            <p:ph idx="1"/>
          </p:nvPr>
        </p:nvSpPr>
        <p:spPr>
          <a:xfrm>
            <a:off x="1371600" y="1460263"/>
            <a:ext cx="10038522" cy="5006797"/>
          </a:xfrm>
        </p:spPr>
        <p:txBody>
          <a:bodyPr>
            <a:normAutofit fontScale="25000" lnSpcReduction="20000"/>
          </a:bodyPr>
          <a:lstStyle/>
          <a:p>
            <a:pPr marL="0" indent="0">
              <a:buNone/>
            </a:pPr>
            <a:r>
              <a:rPr lang="en-ZA" sz="6400" dirty="0">
                <a:solidFill>
                  <a:srgbClr val="FF0000"/>
                </a:solidFill>
              </a:rPr>
              <a:t>When you have completed this page you will understand how to find things and how to work through the module.</a:t>
            </a:r>
          </a:p>
          <a:p>
            <a:pPr marL="0" indent="0">
              <a:buNone/>
            </a:pPr>
            <a:r>
              <a:rPr lang="en-ZA" sz="6400" dirty="0"/>
              <a:t>You do not have a text book or a teacher in front of you in the classroom so learning has to be done in a slightly different way.</a:t>
            </a:r>
          </a:p>
          <a:p>
            <a:pPr marL="0" indent="0">
              <a:buNone/>
            </a:pPr>
            <a:r>
              <a:rPr lang="en-ZA" sz="6400" dirty="0"/>
              <a:t>You will find a number of slides or </a:t>
            </a:r>
            <a:r>
              <a:rPr lang="en-ZA" sz="6400" b="1" dirty="0"/>
              <a:t>pages</a:t>
            </a:r>
            <a:r>
              <a:rPr lang="en-ZA" sz="6400" dirty="0"/>
              <a:t> like this one. Each page is about one main idea.  The </a:t>
            </a:r>
            <a:r>
              <a:rPr lang="en-ZA" sz="6400" b="1" dirty="0"/>
              <a:t>heading </a:t>
            </a:r>
            <a:r>
              <a:rPr lang="en-ZA" sz="6400" dirty="0"/>
              <a:t>of the page will tell you what it is about. </a:t>
            </a:r>
          </a:p>
          <a:p>
            <a:pPr marL="0" indent="0">
              <a:buNone/>
            </a:pPr>
            <a:r>
              <a:rPr lang="en-ZA" sz="6400" dirty="0"/>
              <a:t>Under the heading is a sentence </a:t>
            </a:r>
            <a:r>
              <a:rPr lang="en-ZA" sz="6400" dirty="0">
                <a:solidFill>
                  <a:srgbClr val="FF0000"/>
                </a:solidFill>
              </a:rPr>
              <a:t>in red </a:t>
            </a:r>
            <a:r>
              <a:rPr lang="en-ZA" sz="6400" dirty="0">
                <a:solidFill>
                  <a:schemeClr val="tx1"/>
                </a:solidFill>
              </a:rPr>
              <a:t>that will tell you what you will find out or learn on the page. </a:t>
            </a:r>
            <a:r>
              <a:rPr lang="en-ZA" sz="6400" dirty="0"/>
              <a:t>When you have worked through the page click on the </a:t>
            </a:r>
            <a:r>
              <a:rPr lang="en-ZA" sz="6400" b="1" dirty="0"/>
              <a:t>DOWN</a:t>
            </a:r>
            <a:r>
              <a:rPr lang="en-ZA" sz="6400" dirty="0"/>
              <a:t> arrow on your keyboard to move to the next page or the </a:t>
            </a:r>
            <a:r>
              <a:rPr lang="en-ZA" sz="6400" b="1" dirty="0"/>
              <a:t>UP </a:t>
            </a:r>
            <a:r>
              <a:rPr lang="en-ZA" sz="6400" dirty="0"/>
              <a:t>arrow to go to the previous page. (</a:t>
            </a:r>
            <a:r>
              <a:rPr lang="en-ZA" sz="6400" b="1" i="1" dirty="0"/>
              <a:t>Try it now</a:t>
            </a:r>
            <a:r>
              <a:rPr lang="en-ZA" sz="6400" dirty="0"/>
              <a:t>! Go back to the previous page, the title and then come back to this page.)</a:t>
            </a:r>
          </a:p>
          <a:p>
            <a:pPr marL="0" indent="0">
              <a:buNone/>
            </a:pPr>
            <a:r>
              <a:rPr lang="en-ZA" sz="6400" dirty="0"/>
              <a:t>Some pages will refer you to other sites such as the Wiki using a link like this: </a:t>
            </a:r>
            <a:r>
              <a:rPr lang="en-ZA" sz="6400" dirty="0">
                <a:hlinkClick r:id="rId2"/>
              </a:rPr>
              <a:t>http://www.lifebridgeschool.co.za/wiki/index.php?title=Geomorphology_-_Rivers</a:t>
            </a:r>
            <a:endParaRPr lang="en-ZA" sz="6400" dirty="0"/>
          </a:p>
          <a:p>
            <a:pPr marL="0" indent="0">
              <a:buNone/>
            </a:pPr>
            <a:r>
              <a:rPr lang="en-ZA" sz="6400" dirty="0"/>
              <a:t>or other sites on the internet with a link like this: </a:t>
            </a:r>
            <a:r>
              <a:rPr lang="en-ZA" sz="6400" dirty="0">
                <a:hlinkClick r:id="rId3"/>
              </a:rPr>
              <a:t>https://www.tulane.edu/~sanelson/eens1110/streams.htm</a:t>
            </a:r>
            <a:endParaRPr lang="en-ZA" sz="6400" dirty="0"/>
          </a:p>
          <a:p>
            <a:pPr marL="0" indent="0">
              <a:buNone/>
            </a:pPr>
            <a:r>
              <a:rPr lang="en-ZA" sz="6400" dirty="0"/>
              <a:t>Place your cursor over the link and left-click to open the page.</a:t>
            </a:r>
          </a:p>
          <a:p>
            <a:pPr marL="0" indent="0">
              <a:buNone/>
            </a:pPr>
            <a:r>
              <a:rPr lang="en-ZA" sz="6400" dirty="0"/>
              <a:t>In the top right hand corner is a                             with an estimate of how long it should take you to complete the page. This just an estimate and it may take you la little longer or shorter,  but it gives you some idea of the pace you should be working. </a:t>
            </a:r>
          </a:p>
          <a:p>
            <a:pPr marL="0" indent="0">
              <a:buNone/>
            </a:pPr>
            <a:r>
              <a:rPr lang="en-ZA" sz="6400" dirty="0"/>
              <a:t>You don’t have to finish the whole module all at once, but you should try to do </a:t>
            </a:r>
            <a:r>
              <a:rPr lang="en-ZA" sz="6400" i="1" dirty="0"/>
              <a:t>some </a:t>
            </a:r>
            <a:r>
              <a:rPr lang="en-ZA" sz="6400" dirty="0"/>
              <a:t>work every day. </a:t>
            </a:r>
          </a:p>
          <a:p>
            <a:pPr marL="0" indent="0">
              <a:buNone/>
            </a:pPr>
            <a:endParaRPr lang="en-ZA" dirty="0">
              <a:solidFill>
                <a:schemeClr val="tx1"/>
              </a:solidFill>
            </a:endParaRPr>
          </a:p>
          <a:p>
            <a:pPr marL="0" indent="0">
              <a:buNone/>
            </a:pPr>
            <a:endParaRPr lang="en-ZA" dirty="0">
              <a:solidFill>
                <a:schemeClr val="tx1"/>
              </a:solidFill>
            </a:endParaRPr>
          </a:p>
        </p:txBody>
      </p:sp>
      <p:sp>
        <p:nvSpPr>
          <p:cNvPr id="6" name="Slide Number Placeholder 5">
            <a:extLst>
              <a:ext uri="{FF2B5EF4-FFF2-40B4-BE49-F238E27FC236}">
                <a16:creationId xmlns:a16="http://schemas.microsoft.com/office/drawing/2014/main" id="{226ED8AC-3089-4F2A-B8C9-FC7CFE3635E0}"/>
              </a:ext>
            </a:extLst>
          </p:cNvPr>
          <p:cNvSpPr>
            <a:spLocks noGrp="1"/>
          </p:cNvSpPr>
          <p:nvPr>
            <p:ph type="sldNum" sz="quarter" idx="12"/>
          </p:nvPr>
        </p:nvSpPr>
        <p:spPr/>
        <p:txBody>
          <a:bodyPr/>
          <a:lstStyle/>
          <a:p>
            <a:fld id="{54D55960-81A6-42AF-8E85-494693FDD04C}" type="slidenum">
              <a:rPr lang="en-ZA" smtClean="0"/>
              <a:t>2</a:t>
            </a:fld>
            <a:endParaRPr lang="en-ZA" dirty="0"/>
          </a:p>
        </p:txBody>
      </p:sp>
      <p:sp>
        <p:nvSpPr>
          <p:cNvPr id="5" name="TextBox 4">
            <a:extLst>
              <a:ext uri="{FF2B5EF4-FFF2-40B4-BE49-F238E27FC236}">
                <a16:creationId xmlns:a16="http://schemas.microsoft.com/office/drawing/2014/main" id="{65D8F417-7A96-4748-9609-BCC58FE4E078}"/>
              </a:ext>
            </a:extLst>
          </p:cNvPr>
          <p:cNvSpPr txBox="1"/>
          <p:nvPr/>
        </p:nvSpPr>
        <p:spPr>
          <a:xfrm>
            <a:off x="10409583" y="662567"/>
            <a:ext cx="1126434" cy="307777"/>
          </a:xfrm>
          <a:prstGeom prst="rect">
            <a:avLst/>
          </a:prstGeom>
          <a:solidFill>
            <a:srgbClr val="FFFF00"/>
          </a:solidFill>
          <a:ln w="12700">
            <a:solidFill>
              <a:schemeClr val="tx1"/>
            </a:solidFill>
          </a:ln>
        </p:spPr>
        <p:txBody>
          <a:bodyPr wrap="square" rtlCol="0">
            <a:spAutoFit/>
          </a:bodyPr>
          <a:lstStyle/>
          <a:p>
            <a:r>
              <a:rPr lang="en-ZA" sz="1200" dirty="0">
                <a:solidFill>
                  <a:schemeClr val="accent6">
                    <a:lumMod val="50000"/>
                  </a:schemeClr>
                </a:solidFill>
              </a:rPr>
              <a:t>3 </a:t>
            </a:r>
            <a:r>
              <a:rPr lang="en-ZA" sz="1400" dirty="0">
                <a:solidFill>
                  <a:schemeClr val="accent6">
                    <a:lumMod val="50000"/>
                  </a:schemeClr>
                </a:solidFill>
              </a:rPr>
              <a:t>MINUTES</a:t>
            </a:r>
          </a:p>
        </p:txBody>
      </p:sp>
      <p:sp>
        <p:nvSpPr>
          <p:cNvPr id="7" name="TextBox 6">
            <a:extLst>
              <a:ext uri="{FF2B5EF4-FFF2-40B4-BE49-F238E27FC236}">
                <a16:creationId xmlns:a16="http://schemas.microsoft.com/office/drawing/2014/main" id="{FCED08E0-940A-4CF0-89CB-FDEBD9D210C7}"/>
              </a:ext>
            </a:extLst>
          </p:cNvPr>
          <p:cNvSpPr txBox="1"/>
          <p:nvPr/>
        </p:nvSpPr>
        <p:spPr>
          <a:xfrm>
            <a:off x="4723562" y="5192486"/>
            <a:ext cx="1239358" cy="338554"/>
          </a:xfrm>
          <a:prstGeom prst="rect">
            <a:avLst/>
          </a:prstGeom>
          <a:solidFill>
            <a:srgbClr val="FFFF00"/>
          </a:solidFill>
        </p:spPr>
        <p:txBody>
          <a:bodyPr wrap="square" rtlCol="0">
            <a:spAutoFit/>
          </a:bodyPr>
          <a:lstStyle/>
          <a:p>
            <a:r>
              <a:rPr lang="en-ZA" sz="1600" dirty="0"/>
              <a:t>yellow box</a:t>
            </a:r>
          </a:p>
        </p:txBody>
      </p:sp>
    </p:spTree>
    <p:extLst>
      <p:ext uri="{BB962C8B-B14F-4D97-AF65-F5344CB8AC3E}">
        <p14:creationId xmlns:p14="http://schemas.microsoft.com/office/powerpoint/2010/main" val="30265097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5596F0-0B7B-413A-99B7-672F167864B0}"/>
              </a:ext>
            </a:extLst>
          </p:cNvPr>
          <p:cNvSpPr>
            <a:spLocks noGrp="1"/>
          </p:cNvSpPr>
          <p:nvPr>
            <p:ph type="title"/>
          </p:nvPr>
        </p:nvSpPr>
        <p:spPr>
          <a:xfrm>
            <a:off x="1974739" y="512462"/>
            <a:ext cx="8911687" cy="1280890"/>
          </a:xfrm>
        </p:spPr>
        <p:txBody>
          <a:bodyPr/>
          <a:lstStyle/>
          <a:p>
            <a:r>
              <a:rPr lang="en-ZA" dirty="0"/>
              <a:t>FINDING YOUR WAY – SOME MORE TIPS</a:t>
            </a:r>
          </a:p>
        </p:txBody>
      </p:sp>
      <p:sp>
        <p:nvSpPr>
          <p:cNvPr id="3" name="Content Placeholder 2">
            <a:extLst>
              <a:ext uri="{FF2B5EF4-FFF2-40B4-BE49-F238E27FC236}">
                <a16:creationId xmlns:a16="http://schemas.microsoft.com/office/drawing/2014/main" id="{CB71F245-3A35-4869-BD94-0166CDA73B9D}"/>
              </a:ext>
            </a:extLst>
          </p:cNvPr>
          <p:cNvSpPr>
            <a:spLocks noGrp="1"/>
          </p:cNvSpPr>
          <p:nvPr>
            <p:ph idx="1"/>
          </p:nvPr>
        </p:nvSpPr>
        <p:spPr>
          <a:xfrm>
            <a:off x="2073499" y="2133600"/>
            <a:ext cx="9431113" cy="3777622"/>
          </a:xfrm>
        </p:spPr>
        <p:txBody>
          <a:bodyPr>
            <a:normAutofit fontScale="92500" lnSpcReduction="20000"/>
          </a:bodyPr>
          <a:lstStyle/>
          <a:p>
            <a:pPr marL="0" indent="0">
              <a:buNone/>
            </a:pPr>
            <a:r>
              <a:rPr lang="en-ZA" dirty="0">
                <a:solidFill>
                  <a:srgbClr val="FF0000"/>
                </a:solidFill>
              </a:rPr>
              <a:t>When you have finished this page you will know how to open information boxes, how to do activities and how to use the comments box at the end of the blog page.</a:t>
            </a:r>
          </a:p>
          <a:p>
            <a:pPr marL="0" indent="0">
              <a:buNone/>
            </a:pPr>
            <a:r>
              <a:rPr lang="en-ZA" dirty="0"/>
              <a:t>Sometimes a new or important word or concept will have </a:t>
            </a:r>
            <a:r>
              <a:rPr lang="en-ZA" dirty="0">
                <a:solidFill>
                  <a:schemeClr val="tx1"/>
                </a:solidFill>
              </a:rPr>
              <a:t>an </a:t>
            </a:r>
            <a:r>
              <a:rPr lang="en-ZA" u="sng" dirty="0">
                <a:solidFill>
                  <a:schemeClr val="accent6">
                    <a:lumMod val="50000"/>
                  </a:schemeClr>
                </a:solidFill>
              </a:rPr>
              <a:t>information box </a:t>
            </a:r>
            <a:r>
              <a:rPr lang="en-ZA" dirty="0">
                <a:solidFill>
                  <a:schemeClr val="tx1"/>
                </a:solidFill>
              </a:rPr>
              <a:t>like</a:t>
            </a:r>
            <a:r>
              <a:rPr lang="en-ZA" u="sng" dirty="0">
                <a:solidFill>
                  <a:schemeClr val="tx1"/>
                </a:solidFill>
              </a:rPr>
              <a:t> </a:t>
            </a:r>
            <a:r>
              <a:rPr lang="en-ZA" dirty="0"/>
              <a:t>this.      By left –clicking on the box, you will open a comment to the right which will explain the word or concept in more detail or give you more information. (</a:t>
            </a:r>
            <a:r>
              <a:rPr lang="en-ZA" b="1" i="1" dirty="0"/>
              <a:t>Try it now </a:t>
            </a:r>
            <a:r>
              <a:rPr lang="en-ZA" dirty="0"/>
              <a:t>– click on the box!)</a:t>
            </a:r>
          </a:p>
          <a:p>
            <a:pPr marL="0" indent="0">
              <a:buNone/>
            </a:pPr>
            <a:r>
              <a:rPr lang="en-ZA" dirty="0"/>
              <a:t>On most pages you will find an </a:t>
            </a:r>
            <a:r>
              <a:rPr lang="en-ZA" b="1" dirty="0">
                <a:solidFill>
                  <a:srgbClr val="0070C0"/>
                </a:solidFill>
              </a:rPr>
              <a:t>ACTIVITY. </a:t>
            </a:r>
            <a:r>
              <a:rPr lang="en-ZA" dirty="0">
                <a:solidFill>
                  <a:schemeClr val="tx1"/>
                </a:solidFill>
              </a:rPr>
              <a:t>Each activity will have clear instructions. It is important to do each activity.</a:t>
            </a:r>
            <a:endParaRPr lang="en-ZA" dirty="0"/>
          </a:p>
          <a:p>
            <a:pPr marL="0" indent="0">
              <a:buNone/>
            </a:pPr>
            <a:r>
              <a:rPr lang="en-ZA" dirty="0">
                <a:solidFill>
                  <a:schemeClr val="tx1"/>
                </a:solidFill>
              </a:rPr>
              <a:t>On the top left-hand corner is a </a:t>
            </a:r>
            <a:r>
              <a:rPr lang="en-ZA" dirty="0">
                <a:solidFill>
                  <a:srgbClr val="C00000"/>
                </a:solidFill>
              </a:rPr>
              <a:t>brown arrow</a:t>
            </a:r>
            <a:r>
              <a:rPr lang="en-ZA" dirty="0">
                <a:solidFill>
                  <a:schemeClr val="tx1"/>
                </a:solidFill>
              </a:rPr>
              <a:t> with a number. That is the page number. The next page will tell you on which page </a:t>
            </a:r>
            <a:r>
              <a:rPr lang="en-ZA" dirty="0"/>
              <a:t>you can find a particular topic.</a:t>
            </a:r>
          </a:p>
          <a:p>
            <a:pPr marL="0" indent="0">
              <a:buNone/>
            </a:pPr>
            <a:r>
              <a:rPr lang="en-ZA" dirty="0"/>
              <a:t>Right at the end of the </a:t>
            </a:r>
            <a:r>
              <a:rPr lang="en-ZA" b="1" dirty="0"/>
              <a:t>blog page</a:t>
            </a:r>
            <a:r>
              <a:rPr lang="en-ZA" dirty="0"/>
              <a:t> is  a space where it says “</a:t>
            </a:r>
            <a:r>
              <a:rPr lang="en-ZA" u="sng" dirty="0"/>
              <a:t>Leave a reply</a:t>
            </a:r>
            <a:r>
              <a:rPr lang="en-ZA" dirty="0"/>
              <a:t>” and there is a box below. Put your cursor in that box and start typing your comment. When you are finished click enter. Easy as that! (</a:t>
            </a:r>
            <a:r>
              <a:rPr lang="en-ZA" b="1" i="1" dirty="0"/>
              <a:t>Try it now </a:t>
            </a:r>
            <a:r>
              <a:rPr lang="en-ZA" dirty="0"/>
              <a:t>– go to the end of the blog page and enter your name and a greeting for the class. Write a sentence telling us what you think of the weather today.)</a:t>
            </a:r>
          </a:p>
          <a:p>
            <a:pPr marL="0" indent="0">
              <a:buNone/>
            </a:pPr>
            <a:endParaRPr lang="en-ZA" dirty="0">
              <a:solidFill>
                <a:schemeClr val="tx1"/>
              </a:solidFill>
            </a:endParaRPr>
          </a:p>
          <a:p>
            <a:pPr marL="0" indent="0">
              <a:buNone/>
            </a:pPr>
            <a:endParaRPr lang="en-ZA" dirty="0">
              <a:solidFill>
                <a:schemeClr val="tx1"/>
              </a:solidFill>
            </a:endParaRPr>
          </a:p>
          <a:p>
            <a:pPr marL="0" indent="0">
              <a:buNone/>
            </a:pPr>
            <a:endParaRPr lang="en-ZA" dirty="0">
              <a:solidFill>
                <a:srgbClr val="FF0000"/>
              </a:solidFill>
            </a:endParaRPr>
          </a:p>
        </p:txBody>
      </p:sp>
      <p:sp>
        <p:nvSpPr>
          <p:cNvPr id="4" name="Slide Number Placeholder 3">
            <a:extLst>
              <a:ext uri="{FF2B5EF4-FFF2-40B4-BE49-F238E27FC236}">
                <a16:creationId xmlns:a16="http://schemas.microsoft.com/office/drawing/2014/main" id="{7D539EAE-CE3A-413E-8393-A0B7351272CF}"/>
              </a:ext>
            </a:extLst>
          </p:cNvPr>
          <p:cNvSpPr>
            <a:spLocks noGrp="1"/>
          </p:cNvSpPr>
          <p:nvPr>
            <p:ph type="sldNum" sz="quarter" idx="12"/>
          </p:nvPr>
        </p:nvSpPr>
        <p:spPr/>
        <p:txBody>
          <a:bodyPr/>
          <a:lstStyle/>
          <a:p>
            <a:fld id="{54D55960-81A6-42AF-8E85-494693FDD04C}" type="slidenum">
              <a:rPr lang="en-ZA" smtClean="0"/>
              <a:t>3</a:t>
            </a:fld>
            <a:endParaRPr lang="en-ZA"/>
          </a:p>
        </p:txBody>
      </p:sp>
      <p:sp>
        <p:nvSpPr>
          <p:cNvPr id="6" name="TextBox 5">
            <a:extLst>
              <a:ext uri="{FF2B5EF4-FFF2-40B4-BE49-F238E27FC236}">
                <a16:creationId xmlns:a16="http://schemas.microsoft.com/office/drawing/2014/main" id="{DDD18E8B-48A2-480F-B7E7-0DA1D55A6EF3}"/>
              </a:ext>
            </a:extLst>
          </p:cNvPr>
          <p:cNvSpPr txBox="1"/>
          <p:nvPr/>
        </p:nvSpPr>
        <p:spPr>
          <a:xfrm>
            <a:off x="10600364" y="1152907"/>
            <a:ext cx="1059824" cy="307777"/>
          </a:xfrm>
          <a:prstGeom prst="rect">
            <a:avLst/>
          </a:prstGeom>
          <a:solidFill>
            <a:srgbClr val="FFFF00"/>
          </a:solidFill>
        </p:spPr>
        <p:txBody>
          <a:bodyPr wrap="square" rtlCol="0">
            <a:spAutoFit/>
          </a:bodyPr>
          <a:lstStyle/>
          <a:p>
            <a:r>
              <a:rPr lang="en-ZA" sz="1400" dirty="0"/>
              <a:t>3 MINUTES</a:t>
            </a:r>
          </a:p>
        </p:txBody>
      </p:sp>
    </p:spTree>
    <p:extLst>
      <p:ext uri="{BB962C8B-B14F-4D97-AF65-F5344CB8AC3E}">
        <p14:creationId xmlns:p14="http://schemas.microsoft.com/office/powerpoint/2010/main" val="32797502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2FD3D2-D079-407A-AEEB-D70540C88150}"/>
              </a:ext>
            </a:extLst>
          </p:cNvPr>
          <p:cNvSpPr>
            <a:spLocks noGrp="1"/>
          </p:cNvSpPr>
          <p:nvPr>
            <p:ph type="title"/>
          </p:nvPr>
        </p:nvSpPr>
        <p:spPr>
          <a:xfrm>
            <a:off x="1467828" y="314325"/>
            <a:ext cx="9601200" cy="742950"/>
          </a:xfrm>
        </p:spPr>
        <p:txBody>
          <a:bodyPr>
            <a:normAutofit/>
          </a:bodyPr>
          <a:lstStyle/>
          <a:p>
            <a:r>
              <a:rPr lang="en-ZA" dirty="0"/>
              <a:t>HOW THIS </a:t>
            </a:r>
            <a:r>
              <a:rPr lang="en-ZA" sz="4000" dirty="0"/>
              <a:t>MODULE</a:t>
            </a:r>
            <a:r>
              <a:rPr lang="en-ZA" dirty="0"/>
              <a:t> IS SET OUT  </a:t>
            </a:r>
          </a:p>
        </p:txBody>
      </p:sp>
      <p:sp>
        <p:nvSpPr>
          <p:cNvPr id="3" name="Content Placeholder 2">
            <a:extLst>
              <a:ext uri="{FF2B5EF4-FFF2-40B4-BE49-F238E27FC236}">
                <a16:creationId xmlns:a16="http://schemas.microsoft.com/office/drawing/2014/main" id="{F9B7E427-285B-48CE-8DB5-0A6C0EB58784}"/>
              </a:ext>
            </a:extLst>
          </p:cNvPr>
          <p:cNvSpPr>
            <a:spLocks noGrp="1"/>
          </p:cNvSpPr>
          <p:nvPr>
            <p:ph idx="1"/>
          </p:nvPr>
        </p:nvSpPr>
        <p:spPr>
          <a:xfrm>
            <a:off x="953037" y="1319587"/>
            <a:ext cx="10895371" cy="6860733"/>
          </a:xfrm>
        </p:spPr>
        <p:txBody>
          <a:bodyPr/>
          <a:lstStyle/>
          <a:p>
            <a:pPr marL="0" indent="0">
              <a:buNone/>
            </a:pPr>
            <a:r>
              <a:rPr lang="en-ZA" sz="1600" dirty="0">
                <a:solidFill>
                  <a:srgbClr val="FF0000"/>
                </a:solidFill>
              </a:rPr>
              <a:t>When you have completed this page you will understand how this module is organized and where to find different topics.</a:t>
            </a:r>
          </a:p>
        </p:txBody>
      </p:sp>
      <p:sp>
        <p:nvSpPr>
          <p:cNvPr id="8" name="Slide Number Placeholder 7">
            <a:extLst>
              <a:ext uri="{FF2B5EF4-FFF2-40B4-BE49-F238E27FC236}">
                <a16:creationId xmlns:a16="http://schemas.microsoft.com/office/drawing/2014/main" id="{D7EEC300-20FE-413C-8141-AFEF7B69B392}"/>
              </a:ext>
            </a:extLst>
          </p:cNvPr>
          <p:cNvSpPr>
            <a:spLocks noGrp="1"/>
          </p:cNvSpPr>
          <p:nvPr>
            <p:ph type="sldNum" sz="quarter" idx="12"/>
          </p:nvPr>
        </p:nvSpPr>
        <p:spPr/>
        <p:txBody>
          <a:bodyPr/>
          <a:lstStyle/>
          <a:p>
            <a:fld id="{54D55960-81A6-42AF-8E85-494693FDD04C}" type="slidenum">
              <a:rPr lang="en-ZA" smtClean="0"/>
              <a:t>4</a:t>
            </a:fld>
            <a:endParaRPr lang="en-ZA"/>
          </a:p>
        </p:txBody>
      </p:sp>
      <p:graphicFrame>
        <p:nvGraphicFramePr>
          <p:cNvPr id="4" name="Table 4">
            <a:extLst>
              <a:ext uri="{FF2B5EF4-FFF2-40B4-BE49-F238E27FC236}">
                <a16:creationId xmlns:a16="http://schemas.microsoft.com/office/drawing/2014/main" id="{97609DAD-6D9B-4ECC-A20D-B2357C69D0B2}"/>
              </a:ext>
            </a:extLst>
          </p:cNvPr>
          <p:cNvGraphicFramePr>
            <a:graphicFrameLocks noGrp="1"/>
          </p:cNvGraphicFramePr>
          <p:nvPr>
            <p:extLst>
              <p:ext uri="{D42A27DB-BD31-4B8C-83A1-F6EECF244321}">
                <p14:modId xmlns:p14="http://schemas.microsoft.com/office/powerpoint/2010/main" val="2708703964"/>
              </p:ext>
            </p:extLst>
          </p:nvPr>
        </p:nvGraphicFramePr>
        <p:xfrm>
          <a:off x="940158" y="1829891"/>
          <a:ext cx="10733329" cy="4041684"/>
        </p:xfrm>
        <a:graphic>
          <a:graphicData uri="http://schemas.openxmlformats.org/drawingml/2006/table">
            <a:tbl>
              <a:tblPr firstRow="1" bandRow="1">
                <a:tableStyleId>{5C22544A-7EE6-4342-B048-85BDC9FD1C3A}</a:tableStyleId>
              </a:tblPr>
              <a:tblGrid>
                <a:gridCol w="4580165">
                  <a:extLst>
                    <a:ext uri="{9D8B030D-6E8A-4147-A177-3AD203B41FA5}">
                      <a16:colId xmlns:a16="http://schemas.microsoft.com/office/drawing/2014/main" val="260133483"/>
                    </a:ext>
                  </a:extLst>
                </a:gridCol>
                <a:gridCol w="733225">
                  <a:extLst>
                    <a:ext uri="{9D8B030D-6E8A-4147-A177-3AD203B41FA5}">
                      <a16:colId xmlns:a16="http://schemas.microsoft.com/office/drawing/2014/main" val="1291174085"/>
                    </a:ext>
                  </a:extLst>
                </a:gridCol>
                <a:gridCol w="4610637">
                  <a:extLst>
                    <a:ext uri="{9D8B030D-6E8A-4147-A177-3AD203B41FA5}">
                      <a16:colId xmlns:a16="http://schemas.microsoft.com/office/drawing/2014/main" val="2067103414"/>
                    </a:ext>
                  </a:extLst>
                </a:gridCol>
                <a:gridCol w="809302">
                  <a:extLst>
                    <a:ext uri="{9D8B030D-6E8A-4147-A177-3AD203B41FA5}">
                      <a16:colId xmlns:a16="http://schemas.microsoft.com/office/drawing/2014/main" val="2525078861"/>
                    </a:ext>
                  </a:extLst>
                </a:gridCol>
              </a:tblGrid>
              <a:tr h="370840">
                <a:tc>
                  <a:txBody>
                    <a:bodyPr/>
                    <a:lstStyle/>
                    <a:p>
                      <a:r>
                        <a:rPr lang="en-ZA" sz="1600" dirty="0"/>
                        <a:t>TOPICS</a:t>
                      </a:r>
                    </a:p>
                  </a:txBody>
                  <a:tcPr/>
                </a:tc>
                <a:tc>
                  <a:txBody>
                    <a:bodyPr/>
                    <a:lstStyle/>
                    <a:p>
                      <a:r>
                        <a:rPr lang="en-ZA" sz="1200" dirty="0"/>
                        <a:t>PAGE</a:t>
                      </a:r>
                    </a:p>
                  </a:txBody>
                  <a:tcPr/>
                </a:tc>
                <a:tc>
                  <a:txBody>
                    <a:bodyPr/>
                    <a:lstStyle/>
                    <a:p>
                      <a:r>
                        <a:rPr lang="en-ZA" sz="1600" dirty="0"/>
                        <a:t>TOPICS</a:t>
                      </a:r>
                    </a:p>
                  </a:txBody>
                  <a:tcPr/>
                </a:tc>
                <a:tc>
                  <a:txBody>
                    <a:bodyPr/>
                    <a:lstStyle/>
                    <a:p>
                      <a:r>
                        <a:rPr lang="en-ZA" sz="1200" dirty="0"/>
                        <a:t>PAGE</a:t>
                      </a:r>
                    </a:p>
                  </a:txBody>
                  <a:tcPr/>
                </a:tc>
                <a:extLst>
                  <a:ext uri="{0D108BD9-81ED-4DB2-BD59-A6C34878D82A}">
                    <a16:rowId xmlns:a16="http://schemas.microsoft.com/office/drawing/2014/main" val="4065599637"/>
                  </a:ext>
                </a:extLst>
              </a:tr>
              <a:tr h="445044">
                <a:tc>
                  <a:txBody>
                    <a:bodyPr/>
                    <a:lstStyle/>
                    <a:p>
                      <a:r>
                        <a:rPr lang="en-ZA" sz="1200" dirty="0"/>
                        <a:t>How to find your way around the module</a:t>
                      </a:r>
                    </a:p>
                  </a:txBody>
                  <a:tcPr/>
                </a:tc>
                <a:tc>
                  <a:txBody>
                    <a:bodyPr/>
                    <a:lstStyle/>
                    <a:p>
                      <a:pPr algn="ctr"/>
                      <a:r>
                        <a:rPr lang="en-ZA" sz="1200" dirty="0"/>
                        <a:t>2</a:t>
                      </a:r>
                    </a:p>
                  </a:txBody>
                  <a:tcPr/>
                </a:tc>
                <a:tc>
                  <a:txBody>
                    <a:bodyPr/>
                    <a:lstStyle/>
                    <a:p>
                      <a:r>
                        <a:rPr lang="en-ZA" sz="1200" dirty="0"/>
                        <a:t>LO 2 Effect of latitude on temperature (Activity 7)</a:t>
                      </a:r>
                    </a:p>
                  </a:txBody>
                  <a:tcPr/>
                </a:tc>
                <a:tc>
                  <a:txBody>
                    <a:bodyPr/>
                    <a:lstStyle/>
                    <a:p>
                      <a:pPr algn="ctr"/>
                      <a:r>
                        <a:rPr lang="en-ZA" sz="1200" dirty="0"/>
                        <a:t>11</a:t>
                      </a:r>
                    </a:p>
                  </a:txBody>
                  <a:tcPr/>
                </a:tc>
                <a:extLst>
                  <a:ext uri="{0D108BD9-81ED-4DB2-BD59-A6C34878D82A}">
                    <a16:rowId xmlns:a16="http://schemas.microsoft.com/office/drawing/2014/main" val="1843172910"/>
                  </a:ext>
                </a:extLst>
              </a:tr>
              <a:tr h="370840">
                <a:tc>
                  <a:txBody>
                    <a:bodyPr/>
                    <a:lstStyle/>
                    <a:p>
                      <a:r>
                        <a:rPr lang="en-ZA" sz="1200" dirty="0"/>
                        <a:t>Finding your way – some more tips</a:t>
                      </a:r>
                    </a:p>
                  </a:txBody>
                  <a:tcPr/>
                </a:tc>
                <a:tc>
                  <a:txBody>
                    <a:bodyPr/>
                    <a:lstStyle/>
                    <a:p>
                      <a:pPr algn="ctr"/>
                      <a:r>
                        <a:rPr lang="en-ZA" sz="1200" dirty="0"/>
                        <a:t>3</a:t>
                      </a:r>
                    </a:p>
                  </a:txBody>
                  <a:tcPr/>
                </a:tc>
                <a:tc>
                  <a:txBody>
                    <a:bodyPr/>
                    <a:lstStyle/>
                    <a:p>
                      <a:r>
                        <a:rPr lang="en-ZA" sz="1200" dirty="0"/>
                        <a:t>LO 3 Effect of distance from the sea (Activity 8)</a:t>
                      </a:r>
                    </a:p>
                  </a:txBody>
                  <a:tcPr/>
                </a:tc>
                <a:tc>
                  <a:txBody>
                    <a:bodyPr/>
                    <a:lstStyle/>
                    <a:p>
                      <a:pPr algn="ctr"/>
                      <a:r>
                        <a:rPr lang="en-ZA" sz="1200" dirty="0"/>
                        <a:t>12</a:t>
                      </a:r>
                    </a:p>
                  </a:txBody>
                  <a:tcPr/>
                </a:tc>
                <a:extLst>
                  <a:ext uri="{0D108BD9-81ED-4DB2-BD59-A6C34878D82A}">
                    <a16:rowId xmlns:a16="http://schemas.microsoft.com/office/drawing/2014/main" val="2796968161"/>
                  </a:ext>
                </a:extLst>
              </a:tr>
              <a:tr h="370840">
                <a:tc>
                  <a:txBody>
                    <a:bodyPr/>
                    <a:lstStyle/>
                    <a:p>
                      <a:r>
                        <a:rPr lang="en-ZA" sz="1200" dirty="0"/>
                        <a:t>How the module is set out</a:t>
                      </a:r>
                    </a:p>
                  </a:txBody>
                  <a:tcPr/>
                </a:tc>
                <a:tc>
                  <a:txBody>
                    <a:bodyPr/>
                    <a:lstStyle/>
                    <a:p>
                      <a:pPr algn="ctr"/>
                      <a:r>
                        <a:rPr lang="en-ZA" sz="1200" dirty="0"/>
                        <a:t>4</a:t>
                      </a:r>
                    </a:p>
                  </a:txBody>
                  <a:tcPr/>
                </a:tc>
                <a:tc>
                  <a:txBody>
                    <a:bodyPr/>
                    <a:lstStyle/>
                    <a:p>
                      <a:r>
                        <a:rPr lang="en-ZA" sz="1200" dirty="0"/>
                        <a:t>LO 4 Effect of height above sea-level (Activity 9)</a:t>
                      </a:r>
                    </a:p>
                  </a:txBody>
                  <a:tcPr/>
                </a:tc>
                <a:tc>
                  <a:txBody>
                    <a:bodyPr/>
                    <a:lstStyle/>
                    <a:p>
                      <a:pPr algn="ctr"/>
                      <a:r>
                        <a:rPr lang="en-ZA" sz="1200" dirty="0"/>
                        <a:t>13-14</a:t>
                      </a:r>
                    </a:p>
                  </a:txBody>
                  <a:tcPr/>
                </a:tc>
                <a:extLst>
                  <a:ext uri="{0D108BD9-81ED-4DB2-BD59-A6C34878D82A}">
                    <a16:rowId xmlns:a16="http://schemas.microsoft.com/office/drawing/2014/main" val="301109889"/>
                  </a:ext>
                </a:extLst>
              </a:tr>
              <a:tr h="370840">
                <a:tc>
                  <a:txBody>
                    <a:bodyPr/>
                    <a:lstStyle/>
                    <a:p>
                      <a:r>
                        <a:rPr lang="en-ZA" sz="1200" dirty="0"/>
                        <a:t>How to get support and stay in contact (Activity 1)</a:t>
                      </a:r>
                    </a:p>
                  </a:txBody>
                  <a:tcPr/>
                </a:tc>
                <a:tc>
                  <a:txBody>
                    <a:bodyPr/>
                    <a:lstStyle/>
                    <a:p>
                      <a:pPr algn="ctr"/>
                      <a:r>
                        <a:rPr lang="en-ZA" sz="1200" dirty="0"/>
                        <a:t>5</a:t>
                      </a:r>
                    </a:p>
                  </a:txBody>
                  <a:tcPr/>
                </a:tc>
                <a:tc>
                  <a:txBody>
                    <a:bodyPr/>
                    <a:lstStyle/>
                    <a:p>
                      <a:r>
                        <a:rPr lang="en-ZA" sz="1200" dirty="0"/>
                        <a:t>LO 5 Effect of ocean currents – (a) Convection</a:t>
                      </a:r>
                    </a:p>
                  </a:txBody>
                  <a:tcPr/>
                </a:tc>
                <a:tc>
                  <a:txBody>
                    <a:bodyPr/>
                    <a:lstStyle/>
                    <a:p>
                      <a:pPr algn="ctr"/>
                      <a:r>
                        <a:rPr lang="en-ZA" sz="1200" dirty="0"/>
                        <a:t>15</a:t>
                      </a:r>
                    </a:p>
                  </a:txBody>
                  <a:tcPr/>
                </a:tc>
                <a:extLst>
                  <a:ext uri="{0D108BD9-81ED-4DB2-BD59-A6C34878D82A}">
                    <a16:rowId xmlns:a16="http://schemas.microsoft.com/office/drawing/2014/main" val="2573997705"/>
                  </a:ext>
                </a:extLst>
              </a:tr>
              <a:tr h="370840">
                <a:tc>
                  <a:txBody>
                    <a:bodyPr/>
                    <a:lstStyle/>
                    <a:p>
                      <a:r>
                        <a:rPr lang="en-ZA" sz="1200" dirty="0"/>
                        <a:t>Do your own work with integrity (Activity 2)</a:t>
                      </a:r>
                    </a:p>
                  </a:txBody>
                  <a:tcPr/>
                </a:tc>
                <a:tc>
                  <a:txBody>
                    <a:bodyPr/>
                    <a:lstStyle/>
                    <a:p>
                      <a:pPr algn="ctr"/>
                      <a:r>
                        <a:rPr lang="en-ZA" sz="1200" dirty="0"/>
                        <a:t>6</a:t>
                      </a:r>
                    </a:p>
                  </a:txBody>
                  <a:tcPr/>
                </a:tc>
                <a:tc>
                  <a:txBody>
                    <a:bodyPr/>
                    <a:lstStyle/>
                    <a:p>
                      <a:r>
                        <a:rPr lang="en-ZA" sz="1200" dirty="0"/>
                        <a:t>LO 5 Effect of ocean currents – (b)Ocean currents</a:t>
                      </a:r>
                    </a:p>
                  </a:txBody>
                  <a:tcPr/>
                </a:tc>
                <a:tc>
                  <a:txBody>
                    <a:bodyPr/>
                    <a:lstStyle/>
                    <a:p>
                      <a:pPr algn="ctr"/>
                      <a:r>
                        <a:rPr lang="en-ZA" sz="1200" dirty="0"/>
                        <a:t>16</a:t>
                      </a:r>
                    </a:p>
                  </a:txBody>
                  <a:tcPr/>
                </a:tc>
                <a:extLst>
                  <a:ext uri="{0D108BD9-81ED-4DB2-BD59-A6C34878D82A}">
                    <a16:rowId xmlns:a16="http://schemas.microsoft.com/office/drawing/2014/main" val="2353988437"/>
                  </a:ext>
                </a:extLst>
              </a:tr>
              <a:tr h="370840">
                <a:tc>
                  <a:txBody>
                    <a:bodyPr/>
                    <a:lstStyle/>
                    <a:p>
                      <a:r>
                        <a:rPr lang="en-ZA" sz="1200" dirty="0"/>
                        <a:t>Quality standards and expectations (Activity 3)</a:t>
                      </a:r>
                    </a:p>
                  </a:txBody>
                  <a:tcPr/>
                </a:tc>
                <a:tc>
                  <a:txBody>
                    <a:bodyPr/>
                    <a:lstStyle/>
                    <a:p>
                      <a:pPr algn="ctr"/>
                      <a:r>
                        <a:rPr lang="en-ZA" sz="1200" dirty="0"/>
                        <a:t>7</a:t>
                      </a:r>
                    </a:p>
                  </a:txBody>
                  <a:tcPr/>
                </a:tc>
                <a:tc>
                  <a:txBody>
                    <a:bodyPr/>
                    <a:lstStyle/>
                    <a:p>
                      <a:r>
                        <a:rPr lang="en-ZA" sz="1200" dirty="0"/>
                        <a:t>LO 5 Effect of ocean currents – (c)Mapwork (Activity 10)</a:t>
                      </a:r>
                    </a:p>
                  </a:txBody>
                  <a:tcPr/>
                </a:tc>
                <a:tc>
                  <a:txBody>
                    <a:bodyPr/>
                    <a:lstStyle/>
                    <a:p>
                      <a:pPr algn="ctr"/>
                      <a:r>
                        <a:rPr lang="en-ZA" sz="1200" dirty="0"/>
                        <a:t>17</a:t>
                      </a:r>
                    </a:p>
                  </a:txBody>
                  <a:tcPr/>
                </a:tc>
                <a:extLst>
                  <a:ext uri="{0D108BD9-81ED-4DB2-BD59-A6C34878D82A}">
                    <a16:rowId xmlns:a16="http://schemas.microsoft.com/office/drawing/2014/main" val="518840364"/>
                  </a:ext>
                </a:extLst>
              </a:tr>
              <a:tr h="370840">
                <a:tc>
                  <a:txBody>
                    <a:bodyPr/>
                    <a:lstStyle/>
                    <a:p>
                      <a:r>
                        <a:rPr lang="en-ZA" sz="1200" dirty="0"/>
                        <a:t>Why are we learning about climate and weather? </a:t>
                      </a:r>
                    </a:p>
                    <a:p>
                      <a:r>
                        <a:rPr lang="en-ZA" sz="1200" dirty="0"/>
                        <a:t>( Activity 4)</a:t>
                      </a:r>
                    </a:p>
                  </a:txBody>
                  <a:tcPr/>
                </a:tc>
                <a:tc>
                  <a:txBody>
                    <a:bodyPr/>
                    <a:lstStyle/>
                    <a:p>
                      <a:pPr algn="ctr"/>
                      <a:r>
                        <a:rPr lang="en-ZA" sz="1200" dirty="0"/>
                        <a:t>8</a:t>
                      </a:r>
                    </a:p>
                  </a:txBody>
                  <a:tcPr/>
                </a:tc>
                <a:tc>
                  <a:txBody>
                    <a:bodyPr/>
                    <a:lstStyle/>
                    <a:p>
                      <a:r>
                        <a:rPr lang="en-ZA" sz="1200" dirty="0"/>
                        <a:t>LO 6 Effect of mountains</a:t>
                      </a:r>
                    </a:p>
                  </a:txBody>
                  <a:tcPr/>
                </a:tc>
                <a:tc>
                  <a:txBody>
                    <a:bodyPr/>
                    <a:lstStyle/>
                    <a:p>
                      <a:pPr algn="ctr"/>
                      <a:r>
                        <a:rPr lang="en-ZA" sz="1400" dirty="0"/>
                        <a:t>18</a:t>
                      </a:r>
                    </a:p>
                  </a:txBody>
                  <a:tcPr/>
                </a:tc>
                <a:extLst>
                  <a:ext uri="{0D108BD9-81ED-4DB2-BD59-A6C34878D82A}">
                    <a16:rowId xmlns:a16="http://schemas.microsoft.com/office/drawing/2014/main" val="1379582023"/>
                  </a:ext>
                </a:extLst>
              </a:tr>
              <a:tr h="0">
                <a:tc>
                  <a:txBody>
                    <a:bodyPr/>
                    <a:lstStyle/>
                    <a:p>
                      <a:r>
                        <a:rPr lang="en-ZA" sz="1200" dirty="0"/>
                        <a:t> Assessment</a:t>
                      </a:r>
                    </a:p>
                  </a:txBody>
                  <a:tcPr/>
                </a:tc>
                <a:tc>
                  <a:txBody>
                    <a:bodyPr/>
                    <a:lstStyle/>
                    <a:p>
                      <a:pPr algn="ctr"/>
                      <a:r>
                        <a:rPr lang="en-ZA" sz="1200" dirty="0"/>
                        <a:t>9</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ZA" sz="1200" dirty="0"/>
                        <a:t>Module summary and reflection</a:t>
                      </a:r>
                    </a:p>
                    <a:p>
                      <a:endParaRPr lang="en-ZA" sz="1200" dirty="0"/>
                    </a:p>
                  </a:txBody>
                  <a:tcPr/>
                </a:tc>
                <a:tc>
                  <a:txBody>
                    <a:bodyPr/>
                    <a:lstStyle/>
                    <a:p>
                      <a:pPr algn="ctr"/>
                      <a:r>
                        <a:rPr lang="en-ZA" sz="1400"/>
                        <a:t>19</a:t>
                      </a:r>
                      <a:endParaRPr lang="en-ZA" sz="1400" dirty="0"/>
                    </a:p>
                  </a:txBody>
                  <a:tcPr/>
                </a:tc>
                <a:extLst>
                  <a:ext uri="{0D108BD9-81ED-4DB2-BD59-A6C34878D82A}">
                    <a16:rowId xmlns:a16="http://schemas.microsoft.com/office/drawing/2014/main" val="3910754065"/>
                  </a:ext>
                </a:extLst>
              </a:tr>
              <a:tr h="370840">
                <a:tc>
                  <a:txBody>
                    <a:bodyPr/>
                    <a:lstStyle/>
                    <a:p>
                      <a:r>
                        <a:rPr lang="en-ZA" sz="1200" dirty="0"/>
                        <a:t>LO 1 Distinguish weather and climate and describe components of weather(Activities 5 &amp; 6)</a:t>
                      </a:r>
                    </a:p>
                  </a:txBody>
                  <a:tcPr/>
                </a:tc>
                <a:tc>
                  <a:txBody>
                    <a:bodyPr/>
                    <a:lstStyle/>
                    <a:p>
                      <a:pPr algn="ctr"/>
                      <a:r>
                        <a:rPr lang="en-ZA" sz="1200" dirty="0"/>
                        <a:t>10</a:t>
                      </a:r>
                    </a:p>
                  </a:txBody>
                  <a:tcPr/>
                </a:tc>
                <a:tc>
                  <a:txBody>
                    <a:bodyPr/>
                    <a:lstStyle/>
                    <a:p>
                      <a:endParaRPr lang="en-ZA" sz="1400" dirty="0"/>
                    </a:p>
                  </a:txBody>
                  <a:tcPr/>
                </a:tc>
                <a:tc>
                  <a:txBody>
                    <a:bodyPr/>
                    <a:lstStyle/>
                    <a:p>
                      <a:pPr algn="ctr"/>
                      <a:endParaRPr lang="en-ZA" sz="1400" dirty="0"/>
                    </a:p>
                  </a:txBody>
                  <a:tcPr/>
                </a:tc>
                <a:extLst>
                  <a:ext uri="{0D108BD9-81ED-4DB2-BD59-A6C34878D82A}">
                    <a16:rowId xmlns:a16="http://schemas.microsoft.com/office/drawing/2014/main" val="3398353382"/>
                  </a:ext>
                </a:extLst>
              </a:tr>
            </a:tbl>
          </a:graphicData>
        </a:graphic>
      </p:graphicFrame>
      <p:sp>
        <p:nvSpPr>
          <p:cNvPr id="7" name="TextBox 6">
            <a:extLst>
              <a:ext uri="{FF2B5EF4-FFF2-40B4-BE49-F238E27FC236}">
                <a16:creationId xmlns:a16="http://schemas.microsoft.com/office/drawing/2014/main" id="{92903160-9C3B-4407-9DA2-57ED6D4BAEC4}"/>
              </a:ext>
            </a:extLst>
          </p:cNvPr>
          <p:cNvSpPr txBox="1"/>
          <p:nvPr/>
        </p:nvSpPr>
        <p:spPr>
          <a:xfrm>
            <a:off x="9412357" y="611945"/>
            <a:ext cx="1285461" cy="369332"/>
          </a:xfrm>
          <a:prstGeom prst="rect">
            <a:avLst/>
          </a:prstGeom>
          <a:solidFill>
            <a:srgbClr val="FFFF00"/>
          </a:solidFill>
        </p:spPr>
        <p:txBody>
          <a:bodyPr wrap="square" rtlCol="0">
            <a:spAutoFit/>
          </a:bodyPr>
          <a:lstStyle/>
          <a:p>
            <a:r>
              <a:rPr lang="en-ZA" dirty="0"/>
              <a:t>2 minutes</a:t>
            </a:r>
          </a:p>
        </p:txBody>
      </p:sp>
    </p:spTree>
    <p:extLst>
      <p:ext uri="{BB962C8B-B14F-4D97-AF65-F5344CB8AC3E}">
        <p14:creationId xmlns:p14="http://schemas.microsoft.com/office/powerpoint/2010/main" val="395664116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7960B2-4F39-4F2C-AC12-B6876E055DD7}"/>
              </a:ext>
            </a:extLst>
          </p:cNvPr>
          <p:cNvSpPr>
            <a:spLocks noGrp="1"/>
          </p:cNvSpPr>
          <p:nvPr>
            <p:ph type="title"/>
          </p:nvPr>
        </p:nvSpPr>
        <p:spPr>
          <a:xfrm>
            <a:off x="1467828" y="404614"/>
            <a:ext cx="9601200" cy="1012062"/>
          </a:xfrm>
        </p:spPr>
        <p:txBody>
          <a:bodyPr>
            <a:normAutofit fontScale="90000"/>
          </a:bodyPr>
          <a:lstStyle/>
          <a:p>
            <a:r>
              <a:rPr lang="en-ZA" sz="3200" dirty="0"/>
              <a:t>HOW TO GET SUPPORT AND STAY</a:t>
            </a:r>
            <a:br>
              <a:rPr lang="en-ZA" sz="3200" dirty="0"/>
            </a:br>
            <a:r>
              <a:rPr lang="en-ZA" sz="3200" dirty="0"/>
              <a:t> IN CONTACT </a:t>
            </a:r>
          </a:p>
        </p:txBody>
      </p:sp>
      <p:sp>
        <p:nvSpPr>
          <p:cNvPr id="3" name="Content Placeholder 2">
            <a:extLst>
              <a:ext uri="{FF2B5EF4-FFF2-40B4-BE49-F238E27FC236}">
                <a16:creationId xmlns:a16="http://schemas.microsoft.com/office/drawing/2014/main" id="{C584FE76-0D18-4E5B-912A-1E9E87428459}"/>
              </a:ext>
            </a:extLst>
          </p:cNvPr>
          <p:cNvSpPr>
            <a:spLocks noGrp="1"/>
          </p:cNvSpPr>
          <p:nvPr>
            <p:ph idx="1"/>
          </p:nvPr>
        </p:nvSpPr>
        <p:spPr>
          <a:xfrm>
            <a:off x="1341630" y="1447397"/>
            <a:ext cx="9826487" cy="5239841"/>
          </a:xfrm>
        </p:spPr>
        <p:txBody>
          <a:bodyPr>
            <a:normAutofit fontScale="25000" lnSpcReduction="20000"/>
          </a:bodyPr>
          <a:lstStyle/>
          <a:p>
            <a:pPr marL="0" indent="0">
              <a:buNone/>
            </a:pPr>
            <a:r>
              <a:rPr lang="en-ZA" sz="6400" dirty="0">
                <a:solidFill>
                  <a:srgbClr val="FF0000"/>
                </a:solidFill>
              </a:rPr>
              <a:t>When you have completed this page you will understand why it is important to keep in contact with your teacher and fellow students and how and when you can and must do so.</a:t>
            </a:r>
          </a:p>
          <a:p>
            <a:pPr marL="0" indent="0">
              <a:buNone/>
            </a:pPr>
            <a:r>
              <a:rPr lang="en-ZA" sz="6400" dirty="0">
                <a:solidFill>
                  <a:schemeClr val="tx1"/>
                </a:solidFill>
              </a:rPr>
              <a:t>It is really quite tough to be working on your own at home instead of at school as you are used to doing. It is difficult to stay motivated and keep focused. It is also tricky if you have a question or don’t understand something. You can easily get discouraged and want to give up. Another problem is that you don’t get the benefit of sharing ideas with other learners and helping each other. How do we get around these obstacles?</a:t>
            </a:r>
          </a:p>
          <a:p>
            <a:pPr marL="0" indent="0">
              <a:buNone/>
            </a:pPr>
            <a:r>
              <a:rPr lang="en-ZA" sz="6400" dirty="0">
                <a:solidFill>
                  <a:schemeClr val="tx1"/>
                </a:solidFill>
              </a:rPr>
              <a:t>1. </a:t>
            </a:r>
            <a:r>
              <a:rPr lang="en-ZA" sz="6400" b="1" dirty="0">
                <a:solidFill>
                  <a:schemeClr val="tx1"/>
                </a:solidFill>
              </a:rPr>
              <a:t>Ask your teacher! </a:t>
            </a:r>
            <a:r>
              <a:rPr lang="en-ZA" sz="6400" dirty="0">
                <a:solidFill>
                  <a:schemeClr val="tx1"/>
                </a:solidFill>
              </a:rPr>
              <a:t>You </a:t>
            </a:r>
            <a:r>
              <a:rPr lang="en-ZA" sz="6400" b="1" dirty="0">
                <a:solidFill>
                  <a:schemeClr val="tx1"/>
                </a:solidFill>
              </a:rPr>
              <a:t>may</a:t>
            </a:r>
            <a:r>
              <a:rPr lang="en-ZA" sz="6400" dirty="0">
                <a:solidFill>
                  <a:schemeClr val="tx1"/>
                </a:solidFill>
              </a:rPr>
              <a:t> contact your teacher at any time but the best times are 0930-1230 and 1430-1600 every day on WhatsApp or call at 0720452674 or on Skype at johanrich1.</a:t>
            </a:r>
          </a:p>
          <a:p>
            <a:pPr marL="0" indent="0">
              <a:buNone/>
            </a:pPr>
            <a:r>
              <a:rPr lang="en-ZA" sz="6400" dirty="0">
                <a:solidFill>
                  <a:schemeClr val="tx1"/>
                </a:solidFill>
              </a:rPr>
              <a:t>2. </a:t>
            </a:r>
            <a:r>
              <a:rPr lang="en-ZA" sz="6400" b="1" dirty="0">
                <a:solidFill>
                  <a:schemeClr val="tx1"/>
                </a:solidFill>
              </a:rPr>
              <a:t>Compulsory check in </a:t>
            </a:r>
            <a:r>
              <a:rPr lang="en-ZA" sz="6400" dirty="0">
                <a:solidFill>
                  <a:schemeClr val="tx1"/>
                </a:solidFill>
              </a:rPr>
              <a:t>You must check in on WhatsApp every Monday morning between 1100 and 1130 with a message, voice note or call to say how you are managing and to ask any questions.</a:t>
            </a:r>
          </a:p>
          <a:p>
            <a:pPr marL="0" indent="0">
              <a:buNone/>
            </a:pPr>
            <a:r>
              <a:rPr lang="en-ZA" sz="6400" dirty="0">
                <a:solidFill>
                  <a:schemeClr val="tx1"/>
                </a:solidFill>
              </a:rPr>
              <a:t>3. </a:t>
            </a:r>
            <a:r>
              <a:rPr lang="en-ZA" sz="6400" b="1" dirty="0">
                <a:solidFill>
                  <a:schemeClr val="tx1"/>
                </a:solidFill>
              </a:rPr>
              <a:t>Join the conversation </a:t>
            </a:r>
            <a:r>
              <a:rPr lang="en-ZA" sz="6400" dirty="0">
                <a:solidFill>
                  <a:schemeClr val="tx1"/>
                </a:solidFill>
              </a:rPr>
              <a:t>Please make as much use as possible of the comment box at the end of the blog to post questions, suggestions, comments  and other information and please respond to each others comments. Part of your assessment is a </a:t>
            </a:r>
            <a:r>
              <a:rPr lang="en-ZA" sz="6400" b="1" dirty="0">
                <a:solidFill>
                  <a:schemeClr val="tx1"/>
                </a:solidFill>
              </a:rPr>
              <a:t>participation mark </a:t>
            </a:r>
            <a:r>
              <a:rPr lang="en-ZA" sz="6400" dirty="0">
                <a:solidFill>
                  <a:schemeClr val="tx1"/>
                </a:solidFill>
              </a:rPr>
              <a:t>because you are required  to post at least two (2) comments per week.</a:t>
            </a:r>
          </a:p>
          <a:p>
            <a:pPr marL="0" indent="0">
              <a:buNone/>
            </a:pPr>
            <a:r>
              <a:rPr lang="en-ZA" sz="6400" dirty="0">
                <a:solidFill>
                  <a:schemeClr val="tx1"/>
                </a:solidFill>
              </a:rPr>
              <a:t>4. </a:t>
            </a:r>
            <a:r>
              <a:rPr lang="en-ZA" sz="6400" b="1" dirty="0">
                <a:solidFill>
                  <a:schemeClr val="tx1"/>
                </a:solidFill>
              </a:rPr>
              <a:t>Study buddies</a:t>
            </a:r>
            <a:r>
              <a:rPr lang="en-ZA" sz="6400" dirty="0">
                <a:solidFill>
                  <a:schemeClr val="tx1"/>
                </a:solidFill>
              </a:rPr>
              <a:t>. You are encouraged to share ideas and information with each other especially around the tasks and help each other to complete tasks and you may use any way to do so that works for you.</a:t>
            </a:r>
          </a:p>
          <a:p>
            <a:pPr marL="0" indent="0">
              <a:buNone/>
            </a:pPr>
            <a:r>
              <a:rPr lang="en-ZA" sz="6400" b="1" dirty="0">
                <a:solidFill>
                  <a:srgbClr val="0070C0"/>
                </a:solidFill>
              </a:rPr>
              <a:t>ACTIVITY 1  </a:t>
            </a:r>
            <a:r>
              <a:rPr lang="en-ZA" sz="6400" dirty="0">
                <a:solidFill>
                  <a:schemeClr val="tx1"/>
                </a:solidFill>
              </a:rPr>
              <a:t>(a) Post a comment in the comment box at the bottom of the blog stating one question  about weather that you would like to find the answer to in this module. (Deadline Friday15 May</a:t>
            </a:r>
            <a:endParaRPr lang="en-ZA" dirty="0">
              <a:solidFill>
                <a:schemeClr val="tx1"/>
              </a:solidFill>
            </a:endParaRPr>
          </a:p>
          <a:p>
            <a:pPr marL="0" indent="0">
              <a:buNone/>
            </a:pPr>
            <a:r>
              <a:rPr lang="en-ZA" dirty="0">
                <a:solidFill>
                  <a:schemeClr val="tx1"/>
                </a:solidFill>
              </a:rPr>
              <a:t> </a:t>
            </a:r>
          </a:p>
        </p:txBody>
      </p:sp>
      <p:sp>
        <p:nvSpPr>
          <p:cNvPr id="6" name="Slide Number Placeholder 5">
            <a:extLst>
              <a:ext uri="{FF2B5EF4-FFF2-40B4-BE49-F238E27FC236}">
                <a16:creationId xmlns:a16="http://schemas.microsoft.com/office/drawing/2014/main" id="{070A87FB-239B-4A8A-BC69-7F0A6911DDCE}"/>
              </a:ext>
            </a:extLst>
          </p:cNvPr>
          <p:cNvSpPr>
            <a:spLocks noGrp="1"/>
          </p:cNvSpPr>
          <p:nvPr>
            <p:ph type="sldNum" sz="quarter" idx="12"/>
          </p:nvPr>
        </p:nvSpPr>
        <p:spPr/>
        <p:txBody>
          <a:bodyPr/>
          <a:lstStyle/>
          <a:p>
            <a:fld id="{54D55960-81A6-42AF-8E85-494693FDD04C}" type="slidenum">
              <a:rPr lang="en-ZA" smtClean="0"/>
              <a:t>5</a:t>
            </a:fld>
            <a:endParaRPr lang="en-ZA"/>
          </a:p>
        </p:txBody>
      </p:sp>
      <p:sp>
        <p:nvSpPr>
          <p:cNvPr id="4" name="TextBox 3">
            <a:extLst>
              <a:ext uri="{FF2B5EF4-FFF2-40B4-BE49-F238E27FC236}">
                <a16:creationId xmlns:a16="http://schemas.microsoft.com/office/drawing/2014/main" id="{DC235E45-6378-40C4-A8ED-3C3781F91B76}"/>
              </a:ext>
            </a:extLst>
          </p:cNvPr>
          <p:cNvSpPr txBox="1"/>
          <p:nvPr/>
        </p:nvSpPr>
        <p:spPr>
          <a:xfrm>
            <a:off x="9402417" y="857250"/>
            <a:ext cx="1417983" cy="369332"/>
          </a:xfrm>
          <a:prstGeom prst="rect">
            <a:avLst/>
          </a:prstGeom>
          <a:solidFill>
            <a:srgbClr val="FFFF00"/>
          </a:solidFill>
        </p:spPr>
        <p:txBody>
          <a:bodyPr wrap="square" rtlCol="0">
            <a:spAutoFit/>
          </a:bodyPr>
          <a:lstStyle/>
          <a:p>
            <a:r>
              <a:rPr lang="en-ZA" dirty="0"/>
              <a:t> 5 MINUTES</a:t>
            </a:r>
          </a:p>
        </p:txBody>
      </p:sp>
    </p:spTree>
    <p:extLst>
      <p:ext uri="{BB962C8B-B14F-4D97-AF65-F5344CB8AC3E}">
        <p14:creationId xmlns:p14="http://schemas.microsoft.com/office/powerpoint/2010/main" val="8057481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E66419-2667-4269-BABD-B8582D6D4BC0}"/>
              </a:ext>
            </a:extLst>
          </p:cNvPr>
          <p:cNvSpPr>
            <a:spLocks noGrp="1"/>
          </p:cNvSpPr>
          <p:nvPr>
            <p:ph type="title"/>
          </p:nvPr>
        </p:nvSpPr>
        <p:spPr>
          <a:xfrm>
            <a:off x="1752600" y="463237"/>
            <a:ext cx="9601200" cy="1014214"/>
          </a:xfrm>
        </p:spPr>
        <p:txBody>
          <a:bodyPr>
            <a:normAutofit/>
          </a:bodyPr>
          <a:lstStyle/>
          <a:p>
            <a:r>
              <a:rPr lang="en-ZA" dirty="0"/>
              <a:t>DO YOUR OWN WORK WITH INTEGRITY</a:t>
            </a:r>
          </a:p>
        </p:txBody>
      </p:sp>
      <p:sp>
        <p:nvSpPr>
          <p:cNvPr id="3" name="Content Placeholder 2">
            <a:extLst>
              <a:ext uri="{FF2B5EF4-FFF2-40B4-BE49-F238E27FC236}">
                <a16:creationId xmlns:a16="http://schemas.microsoft.com/office/drawing/2014/main" id="{E7D78E68-31CC-49A9-B810-F1079F8D3286}"/>
              </a:ext>
            </a:extLst>
          </p:cNvPr>
          <p:cNvSpPr>
            <a:spLocks noGrp="1"/>
          </p:cNvSpPr>
          <p:nvPr>
            <p:ph idx="1"/>
          </p:nvPr>
        </p:nvSpPr>
        <p:spPr>
          <a:xfrm>
            <a:off x="1371599" y="1815548"/>
            <a:ext cx="10144539" cy="3632215"/>
          </a:xfrm>
        </p:spPr>
        <p:txBody>
          <a:bodyPr>
            <a:normAutofit/>
          </a:bodyPr>
          <a:lstStyle/>
          <a:p>
            <a:pPr marL="0" indent="0">
              <a:buNone/>
            </a:pPr>
            <a:r>
              <a:rPr lang="en-ZA" sz="1600" dirty="0">
                <a:solidFill>
                  <a:srgbClr val="FF0000"/>
                </a:solidFill>
              </a:rPr>
              <a:t>When you have completed this page you will be able to explain why it is important to do your own work and not copy blindly from other sources. You </a:t>
            </a:r>
            <a:r>
              <a:rPr lang="en-ZA" sz="1600" dirty="0" err="1">
                <a:solidFill>
                  <a:srgbClr val="FF0000"/>
                </a:solidFill>
              </a:rPr>
              <a:t>wil</a:t>
            </a:r>
            <a:r>
              <a:rPr lang="en-ZA" sz="1600" dirty="0">
                <a:solidFill>
                  <a:srgbClr val="FF0000"/>
                </a:solidFill>
              </a:rPr>
              <a:t> also be able to define plagiarism. </a:t>
            </a:r>
          </a:p>
          <a:p>
            <a:pPr marL="0" indent="0">
              <a:buNone/>
            </a:pPr>
            <a:r>
              <a:rPr lang="en-ZA" sz="1600" dirty="0">
                <a:solidFill>
                  <a:schemeClr val="accent6">
                    <a:lumMod val="50000"/>
                  </a:schemeClr>
                </a:solidFill>
              </a:rPr>
              <a:t>Did you know that ideas, words and even pictures are property? That’s right they belong to the person who first made them in the way that your cell phone belongs to you or that you belong to your parents. We call them </a:t>
            </a:r>
            <a:r>
              <a:rPr lang="en-ZA" sz="1600" b="1" dirty="0">
                <a:solidFill>
                  <a:schemeClr val="accent6">
                    <a:lumMod val="50000"/>
                  </a:schemeClr>
                </a:solidFill>
              </a:rPr>
              <a:t>intellectual property. </a:t>
            </a:r>
            <a:r>
              <a:rPr lang="en-ZA" sz="1600" dirty="0">
                <a:solidFill>
                  <a:schemeClr val="accent6">
                    <a:lumMod val="50000"/>
                  </a:schemeClr>
                </a:solidFill>
              </a:rPr>
              <a:t>That means you could steal an idea or a picture in the same way as you could steal a cell phone. When you use somebody else’s work and pretend that it is your own this is dishonest and it is called </a:t>
            </a:r>
            <a:r>
              <a:rPr lang="en-ZA" sz="1600" b="1" dirty="0">
                <a:solidFill>
                  <a:schemeClr val="accent6">
                    <a:lumMod val="50000"/>
                  </a:schemeClr>
                </a:solidFill>
              </a:rPr>
              <a:t>plagiarism.</a:t>
            </a:r>
            <a:endParaRPr lang="en-ZA" sz="1600" dirty="0">
              <a:solidFill>
                <a:schemeClr val="accent6">
                  <a:lumMod val="50000"/>
                </a:schemeClr>
              </a:solidFill>
            </a:endParaRPr>
          </a:p>
          <a:p>
            <a:pPr marL="0" indent="0">
              <a:buNone/>
            </a:pPr>
            <a:r>
              <a:rPr lang="en-ZA" sz="1600" dirty="0">
                <a:solidFill>
                  <a:schemeClr val="accent6">
                    <a:lumMod val="50000"/>
                  </a:schemeClr>
                </a:solidFill>
              </a:rPr>
              <a:t>If you do use work from the internet or anywhere else you are expected to make a note in brackets saying where you got the work from.</a:t>
            </a:r>
          </a:p>
          <a:p>
            <a:pPr marL="0" indent="0">
              <a:buNone/>
            </a:pPr>
            <a:r>
              <a:rPr lang="en-ZA" sz="1600" dirty="0">
                <a:solidFill>
                  <a:schemeClr val="accent6">
                    <a:lumMod val="50000"/>
                  </a:schemeClr>
                </a:solidFill>
              </a:rPr>
              <a:t>Copying someone else’s work or getting someone else to do your work and then claiming to have done the work your self is dishonest and not acceptable. We are expected to uphold truth and integrity at all times out of respect for each other, for God and for ourselves.</a:t>
            </a:r>
          </a:p>
        </p:txBody>
      </p:sp>
      <p:sp>
        <p:nvSpPr>
          <p:cNvPr id="4" name="Slide Number Placeholder 3">
            <a:extLst>
              <a:ext uri="{FF2B5EF4-FFF2-40B4-BE49-F238E27FC236}">
                <a16:creationId xmlns:a16="http://schemas.microsoft.com/office/drawing/2014/main" id="{EA9A4286-5C6E-4727-90C6-3AF8D5F94632}"/>
              </a:ext>
            </a:extLst>
          </p:cNvPr>
          <p:cNvSpPr>
            <a:spLocks noGrp="1"/>
          </p:cNvSpPr>
          <p:nvPr>
            <p:ph type="sldNum" sz="quarter" idx="12"/>
          </p:nvPr>
        </p:nvSpPr>
        <p:spPr/>
        <p:txBody>
          <a:bodyPr/>
          <a:lstStyle/>
          <a:p>
            <a:fld id="{54D55960-81A6-42AF-8E85-494693FDD04C}" type="slidenum">
              <a:rPr lang="en-ZA" smtClean="0"/>
              <a:t>6</a:t>
            </a:fld>
            <a:endParaRPr lang="en-ZA"/>
          </a:p>
        </p:txBody>
      </p:sp>
      <p:sp>
        <p:nvSpPr>
          <p:cNvPr id="5" name="TextBox 4">
            <a:extLst>
              <a:ext uri="{FF2B5EF4-FFF2-40B4-BE49-F238E27FC236}">
                <a16:creationId xmlns:a16="http://schemas.microsoft.com/office/drawing/2014/main" id="{BC53E959-E29D-4C8C-968A-9366627AF4AE}"/>
              </a:ext>
            </a:extLst>
          </p:cNvPr>
          <p:cNvSpPr txBox="1"/>
          <p:nvPr/>
        </p:nvSpPr>
        <p:spPr>
          <a:xfrm>
            <a:off x="5638800" y="2975113"/>
            <a:ext cx="914400" cy="914400"/>
          </a:xfrm>
          <a:prstGeom prst="rect">
            <a:avLst/>
          </a:prstGeom>
          <a:noFill/>
        </p:spPr>
        <p:txBody>
          <a:bodyPr wrap="square" rtlCol="0">
            <a:spAutoFit/>
          </a:bodyPr>
          <a:lstStyle/>
          <a:p>
            <a:endParaRPr lang="en-ZA" dirty="0"/>
          </a:p>
        </p:txBody>
      </p:sp>
      <p:sp>
        <p:nvSpPr>
          <p:cNvPr id="6" name="TextBox 5">
            <a:extLst>
              <a:ext uri="{FF2B5EF4-FFF2-40B4-BE49-F238E27FC236}">
                <a16:creationId xmlns:a16="http://schemas.microsoft.com/office/drawing/2014/main" id="{7AB77BA9-FB35-4C73-95AD-4B02A7053FE3}"/>
              </a:ext>
            </a:extLst>
          </p:cNvPr>
          <p:cNvSpPr txBox="1"/>
          <p:nvPr/>
        </p:nvSpPr>
        <p:spPr>
          <a:xfrm flipH="1">
            <a:off x="10236641" y="1226268"/>
            <a:ext cx="1117159" cy="307777"/>
          </a:xfrm>
          <a:prstGeom prst="rect">
            <a:avLst/>
          </a:prstGeom>
          <a:solidFill>
            <a:srgbClr val="FFFF00"/>
          </a:solidFill>
        </p:spPr>
        <p:txBody>
          <a:bodyPr wrap="square" rtlCol="0">
            <a:spAutoFit/>
          </a:bodyPr>
          <a:lstStyle/>
          <a:p>
            <a:r>
              <a:rPr lang="en-ZA" sz="1400" dirty="0"/>
              <a:t>2 MINUTES</a:t>
            </a:r>
          </a:p>
        </p:txBody>
      </p:sp>
    </p:spTree>
    <p:extLst>
      <p:ext uri="{BB962C8B-B14F-4D97-AF65-F5344CB8AC3E}">
        <p14:creationId xmlns:p14="http://schemas.microsoft.com/office/powerpoint/2010/main" val="287273525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708911-3150-449D-8C5C-7BFB516481CD}"/>
              </a:ext>
            </a:extLst>
          </p:cNvPr>
          <p:cNvSpPr>
            <a:spLocks noGrp="1"/>
          </p:cNvSpPr>
          <p:nvPr>
            <p:ph type="title"/>
          </p:nvPr>
        </p:nvSpPr>
        <p:spPr>
          <a:xfrm>
            <a:off x="1295400" y="343485"/>
            <a:ext cx="9601200" cy="1103730"/>
          </a:xfrm>
        </p:spPr>
        <p:txBody>
          <a:bodyPr>
            <a:normAutofit/>
          </a:bodyPr>
          <a:lstStyle/>
          <a:p>
            <a:r>
              <a:rPr lang="en-ZA" dirty="0"/>
              <a:t>QUALITY STANDARDS AND EXPECTATIONS </a:t>
            </a:r>
          </a:p>
        </p:txBody>
      </p:sp>
      <p:sp>
        <p:nvSpPr>
          <p:cNvPr id="3" name="Content Placeholder 2">
            <a:extLst>
              <a:ext uri="{FF2B5EF4-FFF2-40B4-BE49-F238E27FC236}">
                <a16:creationId xmlns:a16="http://schemas.microsoft.com/office/drawing/2014/main" id="{6CE51288-998F-48D3-9190-30DF3859C21B}"/>
              </a:ext>
            </a:extLst>
          </p:cNvPr>
          <p:cNvSpPr>
            <a:spLocks noGrp="1"/>
          </p:cNvSpPr>
          <p:nvPr>
            <p:ph idx="1"/>
          </p:nvPr>
        </p:nvSpPr>
        <p:spPr>
          <a:xfrm>
            <a:off x="1467828" y="1447215"/>
            <a:ext cx="9601200" cy="5067300"/>
          </a:xfrm>
        </p:spPr>
        <p:txBody>
          <a:bodyPr>
            <a:noAutofit/>
          </a:bodyPr>
          <a:lstStyle/>
          <a:p>
            <a:pPr marL="0" indent="0">
              <a:buNone/>
            </a:pPr>
            <a:r>
              <a:rPr lang="en-ZA" sz="1600" dirty="0">
                <a:solidFill>
                  <a:srgbClr val="FF0000"/>
                </a:solidFill>
              </a:rPr>
              <a:t>After completing this page you will be able to explain steps you can take to ensure that your work is of an excellent standard.</a:t>
            </a:r>
          </a:p>
          <a:p>
            <a:pPr marL="0" indent="0">
              <a:buNone/>
            </a:pPr>
            <a:r>
              <a:rPr lang="en-ZA" sz="1600" dirty="0">
                <a:solidFill>
                  <a:schemeClr val="tx1"/>
                </a:solidFill>
              </a:rPr>
              <a:t>Although you are not in the classroom and working online is a different experience to normal school work, you are still expected to aim for excellence and submit the best possible work that you are capable of doing. </a:t>
            </a:r>
          </a:p>
          <a:p>
            <a:pPr marL="0" indent="0">
              <a:buNone/>
            </a:pPr>
            <a:r>
              <a:rPr lang="en-ZA" sz="1600" dirty="0">
                <a:solidFill>
                  <a:schemeClr val="tx1"/>
                </a:solidFill>
              </a:rPr>
              <a:t>Here are some steps you can take to ensure quality work:</a:t>
            </a:r>
          </a:p>
          <a:p>
            <a:pPr marL="457200" indent="-457200">
              <a:buAutoNum type="arabicPeriod"/>
            </a:pPr>
            <a:r>
              <a:rPr lang="en-ZA" sz="1600" dirty="0">
                <a:solidFill>
                  <a:schemeClr val="tx1"/>
                </a:solidFill>
              </a:rPr>
              <a:t>Allow yourself enough time to avoid doing rushed work.</a:t>
            </a:r>
          </a:p>
          <a:p>
            <a:pPr marL="457200" indent="-457200">
              <a:buAutoNum type="arabicPeriod"/>
            </a:pPr>
            <a:r>
              <a:rPr lang="en-ZA" sz="1600" dirty="0">
                <a:solidFill>
                  <a:schemeClr val="tx1"/>
                </a:solidFill>
              </a:rPr>
              <a:t>Break up your longer assignments into smaller parts and plan when you will do each part.</a:t>
            </a:r>
          </a:p>
          <a:p>
            <a:pPr marL="457200" indent="-457200">
              <a:buAutoNum type="arabicPeriod"/>
            </a:pPr>
            <a:r>
              <a:rPr lang="en-ZA" sz="1600" dirty="0">
                <a:solidFill>
                  <a:schemeClr val="tx1"/>
                </a:solidFill>
              </a:rPr>
              <a:t>Use a spelling and grammar checker and a dictionary</a:t>
            </a:r>
          </a:p>
          <a:p>
            <a:pPr marL="457200" indent="-457200">
              <a:buAutoNum type="arabicPeriod"/>
            </a:pPr>
            <a:r>
              <a:rPr lang="en-ZA" sz="1600" dirty="0">
                <a:solidFill>
                  <a:schemeClr val="tx1"/>
                </a:solidFill>
              </a:rPr>
              <a:t>Check your completed assignment against the question or task description to ensure that you have met the requirements</a:t>
            </a:r>
          </a:p>
          <a:p>
            <a:pPr marL="457200" indent="-457200">
              <a:buAutoNum type="arabicPeriod"/>
            </a:pPr>
            <a:r>
              <a:rPr lang="en-ZA" sz="1600" dirty="0">
                <a:solidFill>
                  <a:schemeClr val="tx1"/>
                </a:solidFill>
              </a:rPr>
              <a:t>Ask a parent, family member, classmate or friend to check your assignment before you submit it.</a:t>
            </a:r>
          </a:p>
          <a:p>
            <a:pPr marL="457200" indent="-457200">
              <a:buAutoNum type="arabicPeriod"/>
            </a:pPr>
            <a:r>
              <a:rPr lang="en-ZA" sz="1600" dirty="0">
                <a:solidFill>
                  <a:schemeClr val="tx1"/>
                </a:solidFill>
              </a:rPr>
              <a:t>Always check that you have acknowledged every reference properly.</a:t>
            </a:r>
          </a:p>
          <a:p>
            <a:pPr marL="0" indent="0">
              <a:buNone/>
            </a:pPr>
            <a:r>
              <a:rPr lang="en-ZA" sz="1600" b="1" dirty="0">
                <a:solidFill>
                  <a:srgbClr val="0070C0"/>
                </a:solidFill>
              </a:rPr>
              <a:t>ACTIVITY 3.  </a:t>
            </a:r>
            <a:r>
              <a:rPr lang="en-ZA" sz="1600" dirty="0">
                <a:solidFill>
                  <a:schemeClr val="tx1"/>
                </a:solidFill>
              </a:rPr>
              <a:t>In the comments box at the end of the blog  share one thing you plan to do to make sure the work you submit is the best you can do. (Deadline Friday 15 May)</a:t>
            </a:r>
          </a:p>
        </p:txBody>
      </p:sp>
      <p:sp>
        <p:nvSpPr>
          <p:cNvPr id="4" name="Slide Number Placeholder 3">
            <a:extLst>
              <a:ext uri="{FF2B5EF4-FFF2-40B4-BE49-F238E27FC236}">
                <a16:creationId xmlns:a16="http://schemas.microsoft.com/office/drawing/2014/main" id="{D4ED279F-B730-450B-ACBC-AA2FF25B1E5A}"/>
              </a:ext>
            </a:extLst>
          </p:cNvPr>
          <p:cNvSpPr>
            <a:spLocks noGrp="1"/>
          </p:cNvSpPr>
          <p:nvPr>
            <p:ph type="sldNum" sz="quarter" idx="12"/>
          </p:nvPr>
        </p:nvSpPr>
        <p:spPr/>
        <p:txBody>
          <a:bodyPr/>
          <a:lstStyle/>
          <a:p>
            <a:fld id="{54D55960-81A6-42AF-8E85-494693FDD04C}" type="slidenum">
              <a:rPr lang="en-ZA" smtClean="0"/>
              <a:t>7</a:t>
            </a:fld>
            <a:endParaRPr lang="en-ZA"/>
          </a:p>
        </p:txBody>
      </p:sp>
      <p:sp>
        <p:nvSpPr>
          <p:cNvPr id="5" name="TextBox 4">
            <a:extLst>
              <a:ext uri="{FF2B5EF4-FFF2-40B4-BE49-F238E27FC236}">
                <a16:creationId xmlns:a16="http://schemas.microsoft.com/office/drawing/2014/main" id="{593DC42A-3531-4225-80C0-1CDE91C1A7C2}"/>
              </a:ext>
            </a:extLst>
          </p:cNvPr>
          <p:cNvSpPr txBox="1"/>
          <p:nvPr/>
        </p:nvSpPr>
        <p:spPr>
          <a:xfrm>
            <a:off x="9711349" y="1031085"/>
            <a:ext cx="1119065" cy="307777"/>
          </a:xfrm>
          <a:prstGeom prst="rect">
            <a:avLst/>
          </a:prstGeom>
          <a:solidFill>
            <a:srgbClr val="FFFF00"/>
          </a:solidFill>
        </p:spPr>
        <p:txBody>
          <a:bodyPr wrap="square" rtlCol="0">
            <a:spAutoFit/>
          </a:bodyPr>
          <a:lstStyle/>
          <a:p>
            <a:r>
              <a:rPr lang="en-ZA" sz="1400" dirty="0"/>
              <a:t>5 MINUTES</a:t>
            </a:r>
          </a:p>
        </p:txBody>
      </p:sp>
    </p:spTree>
    <p:extLst>
      <p:ext uri="{BB962C8B-B14F-4D97-AF65-F5344CB8AC3E}">
        <p14:creationId xmlns:p14="http://schemas.microsoft.com/office/powerpoint/2010/main" val="263244186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703754-2547-4F02-8450-E3AE3DAD3605}"/>
              </a:ext>
            </a:extLst>
          </p:cNvPr>
          <p:cNvSpPr>
            <a:spLocks noGrp="1"/>
          </p:cNvSpPr>
          <p:nvPr>
            <p:ph type="title"/>
          </p:nvPr>
        </p:nvSpPr>
        <p:spPr>
          <a:xfrm>
            <a:off x="1658253" y="471930"/>
            <a:ext cx="9601200" cy="1152517"/>
          </a:xfrm>
        </p:spPr>
        <p:txBody>
          <a:bodyPr>
            <a:normAutofit fontScale="90000"/>
          </a:bodyPr>
          <a:lstStyle/>
          <a:p>
            <a:r>
              <a:rPr lang="en-ZA" sz="4000" dirty="0"/>
              <a:t>WHY ARE WE LEARNING ABOUT CLIMATE AND WEATHER?</a:t>
            </a:r>
          </a:p>
        </p:txBody>
      </p:sp>
      <p:sp>
        <p:nvSpPr>
          <p:cNvPr id="3" name="Content Placeholder 2">
            <a:extLst>
              <a:ext uri="{FF2B5EF4-FFF2-40B4-BE49-F238E27FC236}">
                <a16:creationId xmlns:a16="http://schemas.microsoft.com/office/drawing/2014/main" id="{59565DFB-BFA3-4B6F-95BC-97B3C12C40AA}"/>
              </a:ext>
            </a:extLst>
          </p:cNvPr>
          <p:cNvSpPr>
            <a:spLocks noGrp="1"/>
          </p:cNvSpPr>
          <p:nvPr>
            <p:ph idx="1"/>
          </p:nvPr>
        </p:nvSpPr>
        <p:spPr>
          <a:xfrm>
            <a:off x="1467828" y="1835426"/>
            <a:ext cx="9982050" cy="4340087"/>
          </a:xfrm>
        </p:spPr>
        <p:txBody>
          <a:bodyPr>
            <a:noAutofit/>
          </a:bodyPr>
          <a:lstStyle/>
          <a:p>
            <a:pPr marL="0" indent="0">
              <a:buNone/>
            </a:pPr>
            <a:r>
              <a:rPr lang="en-ZA" sz="1600" dirty="0">
                <a:solidFill>
                  <a:srgbClr val="FF0000"/>
                </a:solidFill>
              </a:rPr>
              <a:t>When you complete this page you will be able to state at least three important ways that weather can affect our lives. </a:t>
            </a:r>
          </a:p>
          <a:p>
            <a:pPr marL="0" indent="0">
              <a:buNone/>
            </a:pPr>
            <a:r>
              <a:rPr lang="en-ZA" sz="1600" dirty="0">
                <a:solidFill>
                  <a:schemeClr val="tx1"/>
                </a:solidFill>
              </a:rPr>
              <a:t>You could describe an egg as consisting of four parts, a yolk, a liquid white, a thin membrane, and a shell. In some ways, our planet is like that.  There is the sphere under the surface the surface which is mostly water and a thin layer of land and the air above the surface, called the </a:t>
            </a:r>
            <a:r>
              <a:rPr lang="en-ZA" sz="1600" b="1" dirty="0">
                <a:solidFill>
                  <a:schemeClr val="tx1"/>
                </a:solidFill>
              </a:rPr>
              <a:t>atmosphere.</a:t>
            </a:r>
          </a:p>
          <a:p>
            <a:pPr marL="0" indent="0">
              <a:buNone/>
            </a:pPr>
            <a:r>
              <a:rPr lang="en-ZA" sz="1600" dirty="0">
                <a:solidFill>
                  <a:schemeClr val="tx1"/>
                </a:solidFill>
              </a:rPr>
              <a:t>Each of these layers is very busy and there is something happening in them all of the time, but in many ways the busiest is the atmosphere which changes from hour to hour and place to place. These changes are what we call </a:t>
            </a:r>
            <a:r>
              <a:rPr lang="en-ZA" sz="1600" b="1" dirty="0">
                <a:solidFill>
                  <a:schemeClr val="tx1"/>
                </a:solidFill>
              </a:rPr>
              <a:t>weather.  </a:t>
            </a:r>
            <a:r>
              <a:rPr lang="en-ZA" sz="1600" dirty="0">
                <a:solidFill>
                  <a:schemeClr val="tx1"/>
                </a:solidFill>
              </a:rPr>
              <a:t>When you got up this morning did you take a look outside the see “what the weather was like”? Why? What difference does it make? If the state of the weather matters to you it must matter to others as well. Is it hot or cold, wet or dry, windy or still?</a:t>
            </a:r>
          </a:p>
          <a:p>
            <a:pPr marL="0" indent="0">
              <a:buNone/>
            </a:pPr>
            <a:r>
              <a:rPr lang="en-ZA" sz="1600" b="1" dirty="0">
                <a:solidFill>
                  <a:srgbClr val="0070C0"/>
                </a:solidFill>
              </a:rPr>
              <a:t>ACTIVITY 4 </a:t>
            </a:r>
            <a:r>
              <a:rPr lang="en-ZA" sz="1600" dirty="0">
                <a:solidFill>
                  <a:schemeClr val="tx1"/>
                </a:solidFill>
              </a:rPr>
              <a:t>In the comments box at the end of the blog list as many reasons as you can why weather is important to different people e.g. sportsmen need to know if they can play a match or will they be rained out. (Deadline Monday 18  May)</a:t>
            </a:r>
          </a:p>
          <a:p>
            <a:pPr marL="0" indent="0">
              <a:buNone/>
            </a:pPr>
            <a:endParaRPr lang="en-ZA" sz="1600" b="1" dirty="0">
              <a:solidFill>
                <a:schemeClr val="tx1"/>
              </a:solidFill>
            </a:endParaRPr>
          </a:p>
        </p:txBody>
      </p:sp>
      <p:sp>
        <p:nvSpPr>
          <p:cNvPr id="4" name="Slide Number Placeholder 3">
            <a:extLst>
              <a:ext uri="{FF2B5EF4-FFF2-40B4-BE49-F238E27FC236}">
                <a16:creationId xmlns:a16="http://schemas.microsoft.com/office/drawing/2014/main" id="{187EA498-EEF3-42E5-A29C-90974C0D5B22}"/>
              </a:ext>
            </a:extLst>
          </p:cNvPr>
          <p:cNvSpPr>
            <a:spLocks noGrp="1"/>
          </p:cNvSpPr>
          <p:nvPr>
            <p:ph type="sldNum" sz="quarter" idx="12"/>
          </p:nvPr>
        </p:nvSpPr>
        <p:spPr>
          <a:xfrm>
            <a:off x="10074965" y="6386492"/>
            <a:ext cx="1596292" cy="404614"/>
          </a:xfrm>
        </p:spPr>
        <p:txBody>
          <a:bodyPr/>
          <a:lstStyle/>
          <a:p>
            <a:fld id="{54D55960-81A6-42AF-8E85-494693FDD04C}" type="slidenum">
              <a:rPr lang="en-ZA" smtClean="0"/>
              <a:t>8</a:t>
            </a:fld>
            <a:endParaRPr lang="en-ZA" dirty="0"/>
          </a:p>
        </p:txBody>
      </p:sp>
      <p:sp>
        <p:nvSpPr>
          <p:cNvPr id="5" name="TextBox 4">
            <a:extLst>
              <a:ext uri="{FF2B5EF4-FFF2-40B4-BE49-F238E27FC236}">
                <a16:creationId xmlns:a16="http://schemas.microsoft.com/office/drawing/2014/main" id="{3A7A72C2-DCF9-402A-9049-1527750B5DA0}"/>
              </a:ext>
            </a:extLst>
          </p:cNvPr>
          <p:cNvSpPr txBox="1"/>
          <p:nvPr/>
        </p:nvSpPr>
        <p:spPr>
          <a:xfrm>
            <a:off x="10286702" y="1040506"/>
            <a:ext cx="1172817" cy="307777"/>
          </a:xfrm>
          <a:prstGeom prst="rect">
            <a:avLst/>
          </a:prstGeom>
          <a:solidFill>
            <a:srgbClr val="FFFF00"/>
          </a:solidFill>
        </p:spPr>
        <p:txBody>
          <a:bodyPr wrap="square" rtlCol="0">
            <a:spAutoFit/>
          </a:bodyPr>
          <a:lstStyle/>
          <a:p>
            <a:r>
              <a:rPr lang="en-ZA" sz="1400" dirty="0"/>
              <a:t>15 MINUTES</a:t>
            </a:r>
          </a:p>
        </p:txBody>
      </p:sp>
      <p:sp>
        <p:nvSpPr>
          <p:cNvPr id="7" name="TextBox 6">
            <a:extLst>
              <a:ext uri="{FF2B5EF4-FFF2-40B4-BE49-F238E27FC236}">
                <a16:creationId xmlns:a16="http://schemas.microsoft.com/office/drawing/2014/main" id="{192371E7-1F33-429B-808E-337D46219B2C}"/>
              </a:ext>
            </a:extLst>
          </p:cNvPr>
          <p:cNvSpPr txBox="1"/>
          <p:nvPr/>
        </p:nvSpPr>
        <p:spPr>
          <a:xfrm>
            <a:off x="932547" y="825062"/>
            <a:ext cx="321972" cy="369332"/>
          </a:xfrm>
          <a:prstGeom prst="rect">
            <a:avLst/>
          </a:prstGeom>
          <a:noFill/>
        </p:spPr>
        <p:txBody>
          <a:bodyPr wrap="square" rtlCol="0">
            <a:spAutoFit/>
          </a:bodyPr>
          <a:lstStyle/>
          <a:p>
            <a:r>
              <a:rPr lang="en-ZA" dirty="0">
                <a:solidFill>
                  <a:schemeClr val="bg1"/>
                </a:solidFill>
              </a:rPr>
              <a:t>8</a:t>
            </a:r>
          </a:p>
        </p:txBody>
      </p:sp>
    </p:spTree>
    <p:extLst>
      <p:ext uri="{BB962C8B-B14F-4D97-AF65-F5344CB8AC3E}">
        <p14:creationId xmlns:p14="http://schemas.microsoft.com/office/powerpoint/2010/main" val="26581505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E88BD0-40E1-4449-BE36-486EEF9EA624}"/>
              </a:ext>
            </a:extLst>
          </p:cNvPr>
          <p:cNvSpPr>
            <a:spLocks noGrp="1"/>
          </p:cNvSpPr>
          <p:nvPr>
            <p:ph type="title"/>
          </p:nvPr>
        </p:nvSpPr>
        <p:spPr/>
        <p:txBody>
          <a:bodyPr>
            <a:normAutofit/>
          </a:bodyPr>
          <a:lstStyle/>
          <a:p>
            <a:r>
              <a:rPr lang="en-ZA" sz="4000" dirty="0"/>
              <a:t>ASSESSMENT </a:t>
            </a:r>
          </a:p>
        </p:txBody>
      </p:sp>
      <p:sp>
        <p:nvSpPr>
          <p:cNvPr id="3" name="Content Placeholder 2">
            <a:extLst>
              <a:ext uri="{FF2B5EF4-FFF2-40B4-BE49-F238E27FC236}">
                <a16:creationId xmlns:a16="http://schemas.microsoft.com/office/drawing/2014/main" id="{67B5B761-ACE3-480D-A1A0-9AC06264AABB}"/>
              </a:ext>
            </a:extLst>
          </p:cNvPr>
          <p:cNvSpPr>
            <a:spLocks noGrp="1"/>
          </p:cNvSpPr>
          <p:nvPr>
            <p:ph idx="1"/>
          </p:nvPr>
        </p:nvSpPr>
        <p:spPr>
          <a:xfrm>
            <a:off x="1295400" y="1690886"/>
            <a:ext cx="9601200" cy="4481314"/>
          </a:xfrm>
        </p:spPr>
        <p:txBody>
          <a:bodyPr>
            <a:noAutofit/>
          </a:bodyPr>
          <a:lstStyle/>
          <a:p>
            <a:pPr marL="0" indent="0">
              <a:buNone/>
            </a:pPr>
            <a:r>
              <a:rPr lang="en-ZA" sz="1600" dirty="0">
                <a:solidFill>
                  <a:srgbClr val="FF0000"/>
                </a:solidFill>
              </a:rPr>
              <a:t>After you have finished this page you will know how your learning will be assessed and what will be done with the results of your assessment.</a:t>
            </a:r>
          </a:p>
          <a:p>
            <a:pPr>
              <a:buAutoNum type="arabicPeriod"/>
            </a:pPr>
            <a:r>
              <a:rPr lang="en-ZA" sz="1600" dirty="0">
                <a:solidFill>
                  <a:schemeClr val="tx1"/>
                </a:solidFill>
              </a:rPr>
              <a:t>Each activity will be used to check whether you have reached the learning outcome for that particular part of  the work. It will show you and your teacher how much you have mastered and what you still need to do to master the rest. Each activity will be rated on a four point scale:  0= Not done or completely off the point; 1= Attempted but incomplete or largely misunderstood, still needs more work; 2= Complete and shows adequate understanding but may need to improve some small aspect; 3 = Completely mastered and shows advanced ability or insight. You will be given feedback on each activity. </a:t>
            </a:r>
          </a:p>
          <a:p>
            <a:pPr>
              <a:buAutoNum type="arabicPeriod"/>
            </a:pPr>
            <a:r>
              <a:rPr lang="en-ZA" sz="1600" dirty="0">
                <a:solidFill>
                  <a:schemeClr val="tx1"/>
                </a:solidFill>
              </a:rPr>
              <a:t>The total of all your activity ratings will form part of your term mark for this subject.</a:t>
            </a:r>
          </a:p>
          <a:p>
            <a:pPr>
              <a:buAutoNum type="arabicPeriod"/>
            </a:pPr>
            <a:r>
              <a:rPr lang="en-ZA" sz="1600" dirty="0">
                <a:solidFill>
                  <a:schemeClr val="tx1"/>
                </a:solidFill>
              </a:rPr>
              <a:t>You will receive an assessment of participation and engagement based on your completion of the activities and your  posting of blog comments. You must post at least 2 blog comments each week (you may post more.</a:t>
            </a:r>
          </a:p>
          <a:p>
            <a:pPr marL="342900" indent="-342900">
              <a:buAutoNum type="arabicPeriod"/>
            </a:pPr>
            <a:r>
              <a:rPr lang="en-ZA" sz="1600" dirty="0">
                <a:solidFill>
                  <a:schemeClr val="tx1"/>
                </a:solidFill>
              </a:rPr>
              <a:t>The results of this assessment will be used to determine if you are ready to move onto the next module. </a:t>
            </a:r>
          </a:p>
        </p:txBody>
      </p:sp>
      <p:sp>
        <p:nvSpPr>
          <p:cNvPr id="4" name="Slide Number Placeholder 3">
            <a:extLst>
              <a:ext uri="{FF2B5EF4-FFF2-40B4-BE49-F238E27FC236}">
                <a16:creationId xmlns:a16="http://schemas.microsoft.com/office/drawing/2014/main" id="{683B0F81-9F5E-4D1A-B009-C49917E60573}"/>
              </a:ext>
            </a:extLst>
          </p:cNvPr>
          <p:cNvSpPr>
            <a:spLocks noGrp="1"/>
          </p:cNvSpPr>
          <p:nvPr>
            <p:ph type="sldNum" sz="quarter" idx="12"/>
          </p:nvPr>
        </p:nvSpPr>
        <p:spPr/>
        <p:txBody>
          <a:bodyPr/>
          <a:lstStyle/>
          <a:p>
            <a:fld id="{54D55960-81A6-42AF-8E85-494693FDD04C}" type="slidenum">
              <a:rPr lang="en-ZA" smtClean="0"/>
              <a:t>9</a:t>
            </a:fld>
            <a:endParaRPr lang="en-ZA"/>
          </a:p>
        </p:txBody>
      </p:sp>
      <p:sp>
        <p:nvSpPr>
          <p:cNvPr id="6" name="TextBox 5">
            <a:extLst>
              <a:ext uri="{FF2B5EF4-FFF2-40B4-BE49-F238E27FC236}">
                <a16:creationId xmlns:a16="http://schemas.microsoft.com/office/drawing/2014/main" id="{3D7D2F75-A6EB-45A4-8E17-3BAD98A22669}"/>
              </a:ext>
            </a:extLst>
          </p:cNvPr>
          <p:cNvSpPr txBox="1"/>
          <p:nvPr/>
        </p:nvSpPr>
        <p:spPr>
          <a:xfrm flipH="1">
            <a:off x="10058400" y="715617"/>
            <a:ext cx="1152938" cy="307777"/>
          </a:xfrm>
          <a:prstGeom prst="rect">
            <a:avLst/>
          </a:prstGeom>
          <a:solidFill>
            <a:srgbClr val="FFFF00"/>
          </a:solidFill>
        </p:spPr>
        <p:txBody>
          <a:bodyPr wrap="square" rtlCol="0">
            <a:spAutoFit/>
          </a:bodyPr>
          <a:lstStyle/>
          <a:p>
            <a:r>
              <a:rPr lang="en-ZA" sz="1400" dirty="0"/>
              <a:t>2 MINUTES</a:t>
            </a:r>
          </a:p>
        </p:txBody>
      </p:sp>
    </p:spTree>
    <p:extLst>
      <p:ext uri="{BB962C8B-B14F-4D97-AF65-F5344CB8AC3E}">
        <p14:creationId xmlns:p14="http://schemas.microsoft.com/office/powerpoint/2010/main" val="4153416070"/>
      </p:ext>
    </p:extLst>
  </p:cSld>
  <p:clrMapOvr>
    <a:masterClrMapping/>
  </p:clrMapOvr>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Wisp</Template>
  <TotalTime>3084</TotalTime>
  <Words>3943</Words>
  <Application>Microsoft Office PowerPoint</Application>
  <PresentationFormat>Widescreen</PresentationFormat>
  <Paragraphs>272</Paragraphs>
  <Slides>19</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19</vt:i4>
      </vt:variant>
    </vt:vector>
  </HeadingPairs>
  <TitlesOfParts>
    <vt:vector size="25" baseType="lpstr">
      <vt:lpstr>Arial</vt:lpstr>
      <vt:lpstr>Calibri</vt:lpstr>
      <vt:lpstr>Century Gothic</vt:lpstr>
      <vt:lpstr>Wingdings</vt:lpstr>
      <vt:lpstr>Wingdings 3</vt:lpstr>
      <vt:lpstr>Wisp</vt:lpstr>
      <vt:lpstr>CLIMATE REGIONS  Module 1 - Factors that affect temperature and rainfall</vt:lpstr>
      <vt:lpstr>HOW TO FIND YOUR WAY AROUND THIS MODULE</vt:lpstr>
      <vt:lpstr>FINDING YOUR WAY – SOME MORE TIPS</vt:lpstr>
      <vt:lpstr>HOW THIS MODULE IS SET OUT  </vt:lpstr>
      <vt:lpstr>HOW TO GET SUPPORT AND STAY  IN CONTACT </vt:lpstr>
      <vt:lpstr>DO YOUR OWN WORK WITH INTEGRITY</vt:lpstr>
      <vt:lpstr>QUALITY STANDARDS AND EXPECTATIONS </vt:lpstr>
      <vt:lpstr>WHY ARE WE LEARNING ABOUT CLIMATE AND WEATHER?</vt:lpstr>
      <vt:lpstr>ASSESSMENT </vt:lpstr>
      <vt:lpstr>TOPIC 1: WEATHER OR CLIMATE?</vt:lpstr>
      <vt:lpstr>LO 2 SHOW HOW LATITUDE AFFECTS TEMPERATURE </vt:lpstr>
      <vt:lpstr>LO 3 HOW DOES DISTANCE FROM THE SEA AFFECT TEMPERATURE?</vt:lpstr>
      <vt:lpstr>LO 4 HOW HEIGHT ABOVE SEA LEVEL AFFECTS TEMPERATURE</vt:lpstr>
      <vt:lpstr> </vt:lpstr>
      <vt:lpstr>LO 5 WHAT EFFECT DO OCEAN CURRENTS HAVE ON TEMPERATURE AND RAINFALL – (a) CONVECTION </vt:lpstr>
      <vt:lpstr>LO 5 WHAT EFFECT DO OCEAN CURRENTS HAVE ON TEMPERATURE AND RAINFALL – (b) OCEAN CURRENTS</vt:lpstr>
      <vt:lpstr>LO 5 WHAT EFFECT DO OCEAN CURRENTS HAVE ON TEMPERATURE AND RAINFALL – (c) MAPPING CURRENTS</vt:lpstr>
      <vt:lpstr>LO 6 HOW DO MOUNTAINS AFFECT TEMPERATURE AND RAINFALL</vt:lpstr>
      <vt:lpstr>MODULE SUMMARY AND REFLECTION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UNDERSTANDING AND EXPLORING SHAKESPEARE’S ANTONY AND CLEOPATRA  MODULE 1 – REVIEWING ACT 4</dc:title>
  <dc:creator>Johan Rich</dc:creator>
  <cp:lastModifiedBy>Johan Rich</cp:lastModifiedBy>
  <cp:revision>151</cp:revision>
  <dcterms:created xsi:type="dcterms:W3CDTF">2020-05-06T19:04:43Z</dcterms:created>
  <dcterms:modified xsi:type="dcterms:W3CDTF">2020-05-13T19:46:37Z</dcterms:modified>
</cp:coreProperties>
</file>